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8" r:id="rId2"/>
  </p:sldMasterIdLst>
  <p:notesMasterIdLst>
    <p:notesMasterId r:id="rId25"/>
  </p:notesMasterIdLst>
  <p:handoutMasterIdLst>
    <p:handoutMasterId r:id="rId26"/>
  </p:handoutMasterIdLst>
  <p:sldIdLst>
    <p:sldId id="260" r:id="rId3"/>
    <p:sldId id="258" r:id="rId4"/>
    <p:sldId id="272" r:id="rId5"/>
    <p:sldId id="299" r:id="rId6"/>
    <p:sldId id="305" r:id="rId7"/>
    <p:sldId id="265" r:id="rId8"/>
    <p:sldId id="302" r:id="rId9"/>
    <p:sldId id="273" r:id="rId10"/>
    <p:sldId id="297" r:id="rId11"/>
    <p:sldId id="301" r:id="rId12"/>
    <p:sldId id="274" r:id="rId13"/>
    <p:sldId id="295" r:id="rId14"/>
    <p:sldId id="308" r:id="rId15"/>
    <p:sldId id="307" r:id="rId16"/>
    <p:sldId id="285" r:id="rId17"/>
    <p:sldId id="283" r:id="rId18"/>
    <p:sldId id="275" r:id="rId19"/>
    <p:sldId id="306" r:id="rId20"/>
    <p:sldId id="278" r:id="rId21"/>
    <p:sldId id="290" r:id="rId22"/>
    <p:sldId id="291" r:id="rId23"/>
    <p:sldId id="292" r:id="rId2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t" id="{E43D6138-F737-A046-8E75-98A650128E6B}">
          <p14:sldIdLst>
            <p14:sldId id="260"/>
            <p14:sldId id="258"/>
            <p14:sldId id="272"/>
            <p14:sldId id="299"/>
            <p14:sldId id="305"/>
            <p14:sldId id="265"/>
            <p14:sldId id="302"/>
            <p14:sldId id="273"/>
            <p14:sldId id="297"/>
            <p14:sldId id="301"/>
            <p14:sldId id="274"/>
            <p14:sldId id="295"/>
            <p14:sldId id="308"/>
            <p14:sldId id="307"/>
            <p14:sldId id="285"/>
            <p14:sldId id="283"/>
            <p14:sldId id="275"/>
            <p14:sldId id="306"/>
            <p14:sldId id="278"/>
            <p14:sldId id="290"/>
            <p14:sldId id="291"/>
            <p14:sldId id="29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640"/>
    <a:srgbClr val="0033A0"/>
    <a:srgbClr val="FFD100"/>
    <a:srgbClr val="5F6495"/>
    <a:srgbClr val="D9D9D9"/>
    <a:srgbClr val="DDDDDD"/>
    <a:srgbClr val="777777"/>
    <a:srgbClr val="031732"/>
    <a:srgbClr val="0085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5"/>
    <p:restoredTop sz="70433" autoAdjust="0"/>
  </p:normalViewPr>
  <p:slideViewPr>
    <p:cSldViewPr snapToGrid="0" snapToObjects="1">
      <p:cViewPr varScale="1">
        <p:scale>
          <a:sx n="61" d="100"/>
          <a:sy n="61" d="100"/>
        </p:scale>
        <p:origin x="1650"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27" d="100"/>
          <a:sy n="127" d="100"/>
        </p:scale>
        <p:origin x="496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 Id="rId4" Type="http://schemas.openxmlformats.org/officeDocument/2006/relationships/image" Target="../media/image2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 Id="rId4" Type="http://schemas.openxmlformats.org/officeDocument/2006/relationships/image" Target="../media/image2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D426F7-7B64-420B-8BC3-F5BA46CC033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D320637B-F785-442C-BB75-54EA5D8F7E7A}">
      <dgm:prSet custT="1"/>
      <dgm:spPr>
        <a:solidFill>
          <a:srgbClr val="0033A0"/>
        </a:solidFill>
        <a:ln>
          <a:solidFill>
            <a:srgbClr val="0033A0"/>
          </a:solidFill>
        </a:ln>
      </dgm:spPr>
      <dgm:t>
        <a:bodyPr/>
        <a:lstStyle/>
        <a:p>
          <a:r>
            <a:rPr lang="en-US" sz="4000" dirty="0">
              <a:latin typeface="Arial" panose="020B0604020202020204" pitchFamily="34" charset="0"/>
              <a:cs typeface="Arial" panose="020B0604020202020204" pitchFamily="34" charset="0"/>
            </a:rPr>
            <a:t>Describe the growing need for home modification.</a:t>
          </a:r>
          <a:endParaRPr lang="en-US" sz="4000" dirty="0">
            <a:solidFill>
              <a:schemeClr val="tx1"/>
            </a:solidFill>
            <a:latin typeface="Arial" panose="020B0604020202020204" pitchFamily="34" charset="0"/>
            <a:cs typeface="Arial" panose="020B0604020202020204" pitchFamily="34" charset="0"/>
          </a:endParaRPr>
        </a:p>
      </dgm:t>
    </dgm:pt>
    <dgm:pt modelId="{5B764EE6-1150-45EC-A479-E60BEBB59B68}" type="parTrans" cxnId="{B78362CC-5643-49C9-8839-E78DA0D1035D}">
      <dgm:prSet/>
      <dgm:spPr/>
      <dgm:t>
        <a:bodyPr/>
        <a:lstStyle/>
        <a:p>
          <a:endParaRPr lang="en-US" sz="4000"/>
        </a:p>
      </dgm:t>
    </dgm:pt>
    <dgm:pt modelId="{D460EEE2-BB72-4BF2-8E5D-B4940077083E}" type="sibTrans" cxnId="{B78362CC-5643-49C9-8839-E78DA0D1035D}">
      <dgm:prSet/>
      <dgm:spPr/>
      <dgm:t>
        <a:bodyPr/>
        <a:lstStyle/>
        <a:p>
          <a:endParaRPr lang="en-US" sz="4000"/>
        </a:p>
      </dgm:t>
    </dgm:pt>
    <dgm:pt modelId="{8285EF74-49B9-4D1D-BF08-302754C9B8A4}">
      <dgm:prSet custT="1"/>
      <dgm:spPr>
        <a:solidFill>
          <a:srgbClr val="0033A0"/>
        </a:solidFill>
        <a:ln>
          <a:solidFill>
            <a:srgbClr val="0033A0"/>
          </a:solidFill>
        </a:ln>
      </dgm:spPr>
      <dgm:t>
        <a:bodyPr/>
        <a:lstStyle/>
        <a:p>
          <a:r>
            <a:rPr lang="en-US" sz="4000" dirty="0">
              <a:latin typeface="Arial" panose="020B0604020202020204" pitchFamily="34" charset="0"/>
              <a:cs typeface="Arial" panose="020B0604020202020204" pitchFamily="34" charset="0"/>
            </a:rPr>
            <a:t>Discuss practical, low-cost modification options.</a:t>
          </a:r>
        </a:p>
      </dgm:t>
    </dgm:pt>
    <dgm:pt modelId="{3299EE5E-0DA1-479D-B74F-975AFC8E7338}" type="parTrans" cxnId="{2E332077-D7AA-45CD-8BBA-793645BB3053}">
      <dgm:prSet/>
      <dgm:spPr/>
      <dgm:t>
        <a:bodyPr/>
        <a:lstStyle/>
        <a:p>
          <a:endParaRPr lang="en-US" sz="4000"/>
        </a:p>
      </dgm:t>
    </dgm:pt>
    <dgm:pt modelId="{31E36EF9-0EC1-4F7C-A017-04D4DD6D0AEA}" type="sibTrans" cxnId="{2E332077-D7AA-45CD-8BBA-793645BB3053}">
      <dgm:prSet/>
      <dgm:spPr/>
      <dgm:t>
        <a:bodyPr/>
        <a:lstStyle/>
        <a:p>
          <a:endParaRPr lang="en-US" sz="4000"/>
        </a:p>
      </dgm:t>
    </dgm:pt>
    <dgm:pt modelId="{47E39E7E-B8E3-4631-A1CB-DB98FFAEB075}">
      <dgm:prSet custT="1"/>
      <dgm:spPr>
        <a:solidFill>
          <a:srgbClr val="0033A0"/>
        </a:solidFill>
        <a:ln>
          <a:solidFill>
            <a:srgbClr val="0033A0"/>
          </a:solidFill>
        </a:ln>
      </dgm:spPr>
      <dgm:t>
        <a:bodyPr/>
        <a:lstStyle/>
        <a:p>
          <a:r>
            <a:rPr lang="en-US" sz="4000" dirty="0">
              <a:latin typeface="Arial" panose="020B0604020202020204" pitchFamily="34" charset="0"/>
              <a:cs typeface="Arial" panose="020B0604020202020204" pitchFamily="34" charset="0"/>
            </a:rPr>
            <a:t>Examine how the home can limit independent living.</a:t>
          </a:r>
        </a:p>
      </dgm:t>
    </dgm:pt>
    <dgm:pt modelId="{9379BF1E-7997-4C8F-86E7-D276A4C84317}" type="parTrans" cxnId="{6413371C-9F83-40CF-8267-DBFCA0A9E474}">
      <dgm:prSet/>
      <dgm:spPr/>
      <dgm:t>
        <a:bodyPr/>
        <a:lstStyle/>
        <a:p>
          <a:endParaRPr lang="en-US" sz="4000"/>
        </a:p>
      </dgm:t>
    </dgm:pt>
    <dgm:pt modelId="{C7D50A29-2F1E-4089-A5F0-720351FE5A0C}" type="sibTrans" cxnId="{6413371C-9F83-40CF-8267-DBFCA0A9E474}">
      <dgm:prSet/>
      <dgm:spPr/>
      <dgm:t>
        <a:bodyPr/>
        <a:lstStyle/>
        <a:p>
          <a:endParaRPr lang="en-US" sz="4000"/>
        </a:p>
      </dgm:t>
    </dgm:pt>
    <dgm:pt modelId="{B042C468-A886-4229-B346-F54D102D2271}">
      <dgm:prSet custT="1"/>
      <dgm:spPr>
        <a:solidFill>
          <a:srgbClr val="0033A0"/>
        </a:solidFill>
        <a:ln>
          <a:solidFill>
            <a:srgbClr val="0033A0"/>
          </a:solidFill>
        </a:ln>
      </dgm:spPr>
      <dgm:t>
        <a:bodyPr/>
        <a:lstStyle/>
        <a:p>
          <a:r>
            <a:rPr lang="en-US" sz="4000" dirty="0">
              <a:latin typeface="Arial" panose="020B0604020202020204" pitchFamily="34" charset="0"/>
              <a:cs typeface="Arial" panose="020B0604020202020204" pitchFamily="34" charset="0"/>
            </a:rPr>
            <a:t>Discuss funding &amp; hiring professionals.</a:t>
          </a:r>
        </a:p>
      </dgm:t>
    </dgm:pt>
    <dgm:pt modelId="{D598B4F6-E19A-4DF3-8269-B0CB352DE164}" type="parTrans" cxnId="{DFBF896A-1401-4671-9C8C-4F0A99B3C009}">
      <dgm:prSet/>
      <dgm:spPr/>
      <dgm:t>
        <a:bodyPr/>
        <a:lstStyle/>
        <a:p>
          <a:endParaRPr lang="en-US" sz="4000"/>
        </a:p>
      </dgm:t>
    </dgm:pt>
    <dgm:pt modelId="{FD6FDE8F-896E-4EC5-854B-7EDCCEC2760C}" type="sibTrans" cxnId="{DFBF896A-1401-4671-9C8C-4F0A99B3C009}">
      <dgm:prSet/>
      <dgm:spPr/>
      <dgm:t>
        <a:bodyPr/>
        <a:lstStyle/>
        <a:p>
          <a:endParaRPr lang="en-US" sz="4000"/>
        </a:p>
      </dgm:t>
    </dgm:pt>
    <dgm:pt modelId="{97DF37FC-8885-4FAF-A5F1-27FA9FA17A39}" type="pres">
      <dgm:prSet presAssocID="{1AD426F7-7B64-420B-8BC3-F5BA46CC033F}" presName="linear" presStyleCnt="0">
        <dgm:presLayoutVars>
          <dgm:dir/>
          <dgm:resizeHandles val="exact"/>
        </dgm:presLayoutVars>
      </dgm:prSet>
      <dgm:spPr/>
    </dgm:pt>
    <dgm:pt modelId="{66D0C562-7794-45FD-B832-4EB4AFBE043B}" type="pres">
      <dgm:prSet presAssocID="{47E39E7E-B8E3-4631-A1CB-DB98FFAEB075}" presName="comp" presStyleCnt="0"/>
      <dgm:spPr/>
    </dgm:pt>
    <dgm:pt modelId="{516E4849-E221-4B65-9343-0F095208932D}" type="pres">
      <dgm:prSet presAssocID="{47E39E7E-B8E3-4631-A1CB-DB98FFAEB075}" presName="box" presStyleLbl="node1" presStyleIdx="0" presStyleCnt="4"/>
      <dgm:spPr/>
    </dgm:pt>
    <dgm:pt modelId="{CE138BA4-88F6-4540-A16D-3DC57701409F}" type="pres">
      <dgm:prSet presAssocID="{47E39E7E-B8E3-4631-A1CB-DB98FFAEB075}" presName="img" presStyleLbl="fgImgPlace1" presStyleIdx="0" presStyleCnt="4"/>
      <dgm:spPr>
        <a:blipFill dpi="0" rotWithShape="1">
          <a:blip xmlns:r="http://schemas.openxmlformats.org/officeDocument/2006/relationships" r:embed="rId1"/>
          <a:srcRect/>
          <a:stretch>
            <a:fillRect l="533" t="-41697" r="-533" b="-8303"/>
          </a:stretch>
        </a:blipFill>
      </dgm:spPr>
      <dgm:extLst>
        <a:ext uri="{E40237B7-FDA0-4F09-8148-C483321AD2D9}">
          <dgm14:cNvPr xmlns:dgm14="http://schemas.microsoft.com/office/drawing/2010/diagram" id="0" name="" descr="Blue 3d house and several white 3d houses"/>
        </a:ext>
      </dgm:extLst>
    </dgm:pt>
    <dgm:pt modelId="{77519718-59F4-45B0-9A92-71C4500A26FA}" type="pres">
      <dgm:prSet presAssocID="{47E39E7E-B8E3-4631-A1CB-DB98FFAEB075}" presName="text" presStyleLbl="node1" presStyleIdx="0" presStyleCnt="4">
        <dgm:presLayoutVars>
          <dgm:bulletEnabled val="1"/>
        </dgm:presLayoutVars>
      </dgm:prSet>
      <dgm:spPr/>
    </dgm:pt>
    <dgm:pt modelId="{0B10710C-41A6-4C92-BC2A-FB1993AF7617}" type="pres">
      <dgm:prSet presAssocID="{C7D50A29-2F1E-4089-A5F0-720351FE5A0C}" presName="spacer" presStyleCnt="0"/>
      <dgm:spPr/>
    </dgm:pt>
    <dgm:pt modelId="{4836ADE6-54B4-4F12-9387-BD58397E4DA3}" type="pres">
      <dgm:prSet presAssocID="{D320637B-F785-442C-BB75-54EA5D8F7E7A}" presName="comp" presStyleCnt="0"/>
      <dgm:spPr/>
    </dgm:pt>
    <dgm:pt modelId="{F9E1365E-745E-47D4-A3C6-D637C26B7B59}" type="pres">
      <dgm:prSet presAssocID="{D320637B-F785-442C-BB75-54EA5D8F7E7A}" presName="box" presStyleLbl="node1" presStyleIdx="1" presStyleCnt="4"/>
      <dgm:spPr/>
    </dgm:pt>
    <dgm:pt modelId="{36FAC4A7-5A4D-4F78-B627-EB96E94A85A8}" type="pres">
      <dgm:prSet presAssocID="{D320637B-F785-442C-BB75-54EA5D8F7E7A}" presName="img" presStyleLbl="fgImgPlace1" presStyleIdx="1" presStyleCnt="4"/>
      <dgm:spPr>
        <a:blipFill>
          <a:blip xmlns:r="http://schemas.openxmlformats.org/officeDocument/2006/relationships" r:embed="rId2"/>
          <a:srcRect/>
          <a:stretch>
            <a:fillRect t="-34000" b="-34000"/>
          </a:stretch>
        </a:blipFill>
      </dgm:spPr>
      <dgm:extLst>
        <a:ext uri="{E40237B7-FDA0-4F09-8148-C483321AD2D9}">
          <dgm14:cNvPr xmlns:dgm14="http://schemas.microsoft.com/office/drawing/2010/diagram" id="0" name="" descr="Arrows pointing up"/>
        </a:ext>
      </dgm:extLst>
    </dgm:pt>
    <dgm:pt modelId="{050DA6E9-B05E-4084-8C1B-A6C4BB54C48D}" type="pres">
      <dgm:prSet presAssocID="{D320637B-F785-442C-BB75-54EA5D8F7E7A}" presName="text" presStyleLbl="node1" presStyleIdx="1" presStyleCnt="4">
        <dgm:presLayoutVars>
          <dgm:bulletEnabled val="1"/>
        </dgm:presLayoutVars>
      </dgm:prSet>
      <dgm:spPr/>
    </dgm:pt>
    <dgm:pt modelId="{F2362E10-5ED0-43F5-BC47-BCFD7B3FA7A2}" type="pres">
      <dgm:prSet presAssocID="{D460EEE2-BB72-4BF2-8E5D-B4940077083E}" presName="spacer" presStyleCnt="0"/>
      <dgm:spPr/>
    </dgm:pt>
    <dgm:pt modelId="{E6FCEB51-C208-47B1-A701-CDEF4392EA0E}" type="pres">
      <dgm:prSet presAssocID="{8285EF74-49B9-4D1D-BF08-302754C9B8A4}" presName="comp" presStyleCnt="0"/>
      <dgm:spPr/>
    </dgm:pt>
    <dgm:pt modelId="{0EB354DE-A228-491C-B572-8EECD16FDE76}" type="pres">
      <dgm:prSet presAssocID="{8285EF74-49B9-4D1D-BF08-302754C9B8A4}" presName="box" presStyleLbl="node1" presStyleIdx="2" presStyleCnt="4"/>
      <dgm:spPr/>
    </dgm:pt>
    <dgm:pt modelId="{BF2A0D01-70B7-4A3D-BA88-486C4A07EA62}" type="pres">
      <dgm:prSet presAssocID="{8285EF74-49B9-4D1D-BF08-302754C9B8A4}" presName="img" presStyleLbl="fgImgPlace1" presStyleIdx="2" presStyleCnt="4"/>
      <dgm:spPr>
        <a:blipFill>
          <a:blip xmlns:r="http://schemas.openxmlformats.org/officeDocument/2006/relationships" r:embed="rId3"/>
          <a:srcRect/>
          <a:stretch>
            <a:fillRect t="-25000" b="-25000"/>
          </a:stretch>
        </a:blipFill>
      </dgm:spPr>
      <dgm:extLst>
        <a:ext uri="{E40237B7-FDA0-4F09-8148-C483321AD2D9}">
          <dgm14:cNvPr xmlns:dgm14="http://schemas.microsoft.com/office/drawing/2010/diagram" id="0" name="" descr="Five bulbs and one of them is glowing"/>
        </a:ext>
      </dgm:extLst>
    </dgm:pt>
    <dgm:pt modelId="{18ED94E2-B297-4DB7-BECA-847A48FE5126}" type="pres">
      <dgm:prSet presAssocID="{8285EF74-49B9-4D1D-BF08-302754C9B8A4}" presName="text" presStyleLbl="node1" presStyleIdx="2" presStyleCnt="4">
        <dgm:presLayoutVars>
          <dgm:bulletEnabled val="1"/>
        </dgm:presLayoutVars>
      </dgm:prSet>
      <dgm:spPr/>
    </dgm:pt>
    <dgm:pt modelId="{FD6765D2-C420-42C2-8E01-A9B7CDE8BE6F}" type="pres">
      <dgm:prSet presAssocID="{31E36EF9-0EC1-4F7C-A017-04D4DD6D0AEA}" presName="spacer" presStyleCnt="0"/>
      <dgm:spPr/>
    </dgm:pt>
    <dgm:pt modelId="{CBF6752D-B280-4E67-941A-27C6566679E8}" type="pres">
      <dgm:prSet presAssocID="{B042C468-A886-4229-B346-F54D102D2271}" presName="comp" presStyleCnt="0"/>
      <dgm:spPr/>
    </dgm:pt>
    <dgm:pt modelId="{E143B845-520A-4C3C-91C2-33E7F29F55BE}" type="pres">
      <dgm:prSet presAssocID="{B042C468-A886-4229-B346-F54D102D2271}" presName="box" presStyleLbl="node1" presStyleIdx="3" presStyleCnt="4"/>
      <dgm:spPr/>
    </dgm:pt>
    <dgm:pt modelId="{64E74409-66B8-4037-B8B2-FAAE7106B1FE}" type="pres">
      <dgm:prSet presAssocID="{B042C468-A886-4229-B346-F54D102D2271}" presName="img" presStyleLbl="fgImgPlace1" presStyleIdx="3" presStyleCnt="4"/>
      <dgm:spPr>
        <a:blipFill>
          <a:blip xmlns:r="http://schemas.openxmlformats.org/officeDocument/2006/relationships" r:embed="rId4"/>
          <a:srcRect/>
          <a:stretch>
            <a:fillRect t="-25000" b="-25000"/>
          </a:stretch>
        </a:blipFill>
      </dgm:spPr>
      <dgm:extLst>
        <a:ext uri="{E40237B7-FDA0-4F09-8148-C483321AD2D9}">
          <dgm14:cNvPr xmlns:dgm14="http://schemas.microsoft.com/office/drawing/2010/diagram" id="0" name="" descr="White calculator"/>
        </a:ext>
      </dgm:extLst>
    </dgm:pt>
    <dgm:pt modelId="{E327630B-6A64-4799-9968-C7F1E7B982C4}" type="pres">
      <dgm:prSet presAssocID="{B042C468-A886-4229-B346-F54D102D2271}" presName="text" presStyleLbl="node1" presStyleIdx="3" presStyleCnt="4">
        <dgm:presLayoutVars>
          <dgm:bulletEnabled val="1"/>
        </dgm:presLayoutVars>
      </dgm:prSet>
      <dgm:spPr/>
    </dgm:pt>
  </dgm:ptLst>
  <dgm:cxnLst>
    <dgm:cxn modelId="{0ACC2100-EC94-42A9-A521-1565E4BBB296}" type="presOf" srcId="{47E39E7E-B8E3-4631-A1CB-DB98FFAEB075}" destId="{516E4849-E221-4B65-9343-0F095208932D}" srcOrd="0" destOrd="0" presId="urn:microsoft.com/office/officeart/2005/8/layout/vList4"/>
    <dgm:cxn modelId="{6413371C-9F83-40CF-8267-DBFCA0A9E474}" srcId="{1AD426F7-7B64-420B-8BC3-F5BA46CC033F}" destId="{47E39E7E-B8E3-4631-A1CB-DB98FFAEB075}" srcOrd="0" destOrd="0" parTransId="{9379BF1E-7997-4C8F-86E7-D276A4C84317}" sibTransId="{C7D50A29-2F1E-4089-A5F0-720351FE5A0C}"/>
    <dgm:cxn modelId="{BBEBD41C-E3E2-452C-B840-1FD56BF4505C}" type="presOf" srcId="{D320637B-F785-442C-BB75-54EA5D8F7E7A}" destId="{050DA6E9-B05E-4084-8C1B-A6C4BB54C48D}" srcOrd="1" destOrd="0" presId="urn:microsoft.com/office/officeart/2005/8/layout/vList4"/>
    <dgm:cxn modelId="{1F92E02D-BAFB-47A5-B601-61C08CEB48D4}" type="presOf" srcId="{47E39E7E-B8E3-4631-A1CB-DB98FFAEB075}" destId="{77519718-59F4-45B0-9A92-71C4500A26FA}" srcOrd="1" destOrd="0" presId="urn:microsoft.com/office/officeart/2005/8/layout/vList4"/>
    <dgm:cxn modelId="{DFBF896A-1401-4671-9C8C-4F0A99B3C009}" srcId="{1AD426F7-7B64-420B-8BC3-F5BA46CC033F}" destId="{B042C468-A886-4229-B346-F54D102D2271}" srcOrd="3" destOrd="0" parTransId="{D598B4F6-E19A-4DF3-8269-B0CB352DE164}" sibTransId="{FD6FDE8F-896E-4EC5-854B-7EDCCEC2760C}"/>
    <dgm:cxn modelId="{2E332077-D7AA-45CD-8BBA-793645BB3053}" srcId="{1AD426F7-7B64-420B-8BC3-F5BA46CC033F}" destId="{8285EF74-49B9-4D1D-BF08-302754C9B8A4}" srcOrd="2" destOrd="0" parTransId="{3299EE5E-0DA1-479D-B74F-975AFC8E7338}" sibTransId="{31E36EF9-0EC1-4F7C-A017-04D4DD6D0AEA}"/>
    <dgm:cxn modelId="{04EFCFB9-A482-4356-8966-CD56FBCDABE7}" type="presOf" srcId="{1AD426F7-7B64-420B-8BC3-F5BA46CC033F}" destId="{97DF37FC-8885-4FAF-A5F1-27FA9FA17A39}" srcOrd="0" destOrd="0" presId="urn:microsoft.com/office/officeart/2005/8/layout/vList4"/>
    <dgm:cxn modelId="{D70E03C7-4688-4948-B37E-C7CC6855E52E}" type="presOf" srcId="{B042C468-A886-4229-B346-F54D102D2271}" destId="{E327630B-6A64-4799-9968-C7F1E7B982C4}" srcOrd="1" destOrd="0" presId="urn:microsoft.com/office/officeart/2005/8/layout/vList4"/>
    <dgm:cxn modelId="{B78362CC-5643-49C9-8839-E78DA0D1035D}" srcId="{1AD426F7-7B64-420B-8BC3-F5BA46CC033F}" destId="{D320637B-F785-442C-BB75-54EA5D8F7E7A}" srcOrd="1" destOrd="0" parTransId="{5B764EE6-1150-45EC-A479-E60BEBB59B68}" sibTransId="{D460EEE2-BB72-4BF2-8E5D-B4940077083E}"/>
    <dgm:cxn modelId="{04B95CF7-E8D2-4552-B7B1-66787B44E0AF}" type="presOf" srcId="{8285EF74-49B9-4D1D-BF08-302754C9B8A4}" destId="{0EB354DE-A228-491C-B572-8EECD16FDE76}" srcOrd="0" destOrd="0" presId="urn:microsoft.com/office/officeart/2005/8/layout/vList4"/>
    <dgm:cxn modelId="{5746E3F8-CE4B-4537-B441-5D89C526D617}" type="presOf" srcId="{B042C468-A886-4229-B346-F54D102D2271}" destId="{E143B845-520A-4C3C-91C2-33E7F29F55BE}" srcOrd="0" destOrd="0" presId="urn:microsoft.com/office/officeart/2005/8/layout/vList4"/>
    <dgm:cxn modelId="{87D25EFA-75BF-4511-8704-191A9716B46B}" type="presOf" srcId="{D320637B-F785-442C-BB75-54EA5D8F7E7A}" destId="{F9E1365E-745E-47D4-A3C6-D637C26B7B59}" srcOrd="0" destOrd="0" presId="urn:microsoft.com/office/officeart/2005/8/layout/vList4"/>
    <dgm:cxn modelId="{70BBF8FD-CE35-4264-8476-3BABE3331BF3}" type="presOf" srcId="{8285EF74-49B9-4D1D-BF08-302754C9B8A4}" destId="{18ED94E2-B297-4DB7-BECA-847A48FE5126}" srcOrd="1" destOrd="0" presId="urn:microsoft.com/office/officeart/2005/8/layout/vList4"/>
    <dgm:cxn modelId="{A78CE289-8863-4E44-8C56-94FE59578AD0}" type="presParOf" srcId="{97DF37FC-8885-4FAF-A5F1-27FA9FA17A39}" destId="{66D0C562-7794-45FD-B832-4EB4AFBE043B}" srcOrd="0" destOrd="0" presId="urn:microsoft.com/office/officeart/2005/8/layout/vList4"/>
    <dgm:cxn modelId="{2DC9D1E2-58E3-4609-ACA7-3EBDA24ACA8F}" type="presParOf" srcId="{66D0C562-7794-45FD-B832-4EB4AFBE043B}" destId="{516E4849-E221-4B65-9343-0F095208932D}" srcOrd="0" destOrd="0" presId="urn:microsoft.com/office/officeart/2005/8/layout/vList4"/>
    <dgm:cxn modelId="{19ACB434-0DEA-4F25-A0FC-E51EA28F276D}" type="presParOf" srcId="{66D0C562-7794-45FD-B832-4EB4AFBE043B}" destId="{CE138BA4-88F6-4540-A16D-3DC57701409F}" srcOrd="1" destOrd="0" presId="urn:microsoft.com/office/officeart/2005/8/layout/vList4"/>
    <dgm:cxn modelId="{9704E13D-9495-44A0-A3AD-4B7E35A1DEDB}" type="presParOf" srcId="{66D0C562-7794-45FD-B832-4EB4AFBE043B}" destId="{77519718-59F4-45B0-9A92-71C4500A26FA}" srcOrd="2" destOrd="0" presId="urn:microsoft.com/office/officeart/2005/8/layout/vList4"/>
    <dgm:cxn modelId="{50020693-6616-4C4B-AC73-69BEF90BA02F}" type="presParOf" srcId="{97DF37FC-8885-4FAF-A5F1-27FA9FA17A39}" destId="{0B10710C-41A6-4C92-BC2A-FB1993AF7617}" srcOrd="1" destOrd="0" presId="urn:microsoft.com/office/officeart/2005/8/layout/vList4"/>
    <dgm:cxn modelId="{956F9AF2-E620-4323-87EA-EDD56AB79AAE}" type="presParOf" srcId="{97DF37FC-8885-4FAF-A5F1-27FA9FA17A39}" destId="{4836ADE6-54B4-4F12-9387-BD58397E4DA3}" srcOrd="2" destOrd="0" presId="urn:microsoft.com/office/officeart/2005/8/layout/vList4"/>
    <dgm:cxn modelId="{4C05FE5F-CA05-4813-85DF-9302425E0087}" type="presParOf" srcId="{4836ADE6-54B4-4F12-9387-BD58397E4DA3}" destId="{F9E1365E-745E-47D4-A3C6-D637C26B7B59}" srcOrd="0" destOrd="0" presId="urn:microsoft.com/office/officeart/2005/8/layout/vList4"/>
    <dgm:cxn modelId="{01D94577-6DE0-41B0-89BA-45C9067BBE7E}" type="presParOf" srcId="{4836ADE6-54B4-4F12-9387-BD58397E4DA3}" destId="{36FAC4A7-5A4D-4F78-B627-EB96E94A85A8}" srcOrd="1" destOrd="0" presId="urn:microsoft.com/office/officeart/2005/8/layout/vList4"/>
    <dgm:cxn modelId="{9A9B3C00-A88C-4749-89F4-466F5D0F7CCA}" type="presParOf" srcId="{4836ADE6-54B4-4F12-9387-BD58397E4DA3}" destId="{050DA6E9-B05E-4084-8C1B-A6C4BB54C48D}" srcOrd="2" destOrd="0" presId="urn:microsoft.com/office/officeart/2005/8/layout/vList4"/>
    <dgm:cxn modelId="{22CE1423-AF3D-47F5-8FF5-E2B19A3ADBFF}" type="presParOf" srcId="{97DF37FC-8885-4FAF-A5F1-27FA9FA17A39}" destId="{F2362E10-5ED0-43F5-BC47-BCFD7B3FA7A2}" srcOrd="3" destOrd="0" presId="urn:microsoft.com/office/officeart/2005/8/layout/vList4"/>
    <dgm:cxn modelId="{2F703FA1-6106-415F-92B1-9A7383019697}" type="presParOf" srcId="{97DF37FC-8885-4FAF-A5F1-27FA9FA17A39}" destId="{E6FCEB51-C208-47B1-A701-CDEF4392EA0E}" srcOrd="4" destOrd="0" presId="urn:microsoft.com/office/officeart/2005/8/layout/vList4"/>
    <dgm:cxn modelId="{77FA0772-D954-47AE-BC05-6C40EBA0CA0C}" type="presParOf" srcId="{E6FCEB51-C208-47B1-A701-CDEF4392EA0E}" destId="{0EB354DE-A228-491C-B572-8EECD16FDE76}" srcOrd="0" destOrd="0" presId="urn:microsoft.com/office/officeart/2005/8/layout/vList4"/>
    <dgm:cxn modelId="{5730872A-6EDE-4B93-A03F-3430C9C4FDC9}" type="presParOf" srcId="{E6FCEB51-C208-47B1-A701-CDEF4392EA0E}" destId="{BF2A0D01-70B7-4A3D-BA88-486C4A07EA62}" srcOrd="1" destOrd="0" presId="urn:microsoft.com/office/officeart/2005/8/layout/vList4"/>
    <dgm:cxn modelId="{8CD69612-126D-4EC1-AD1D-21E1AAC2115E}" type="presParOf" srcId="{E6FCEB51-C208-47B1-A701-CDEF4392EA0E}" destId="{18ED94E2-B297-4DB7-BECA-847A48FE5126}" srcOrd="2" destOrd="0" presId="urn:microsoft.com/office/officeart/2005/8/layout/vList4"/>
    <dgm:cxn modelId="{7FE749DC-8617-4039-8EFB-5C84AD0111C8}" type="presParOf" srcId="{97DF37FC-8885-4FAF-A5F1-27FA9FA17A39}" destId="{FD6765D2-C420-42C2-8E01-A9B7CDE8BE6F}" srcOrd="5" destOrd="0" presId="urn:microsoft.com/office/officeart/2005/8/layout/vList4"/>
    <dgm:cxn modelId="{22BF7462-C9FC-4E52-9621-8DA5C1DDDA44}" type="presParOf" srcId="{97DF37FC-8885-4FAF-A5F1-27FA9FA17A39}" destId="{CBF6752D-B280-4E67-941A-27C6566679E8}" srcOrd="6" destOrd="0" presId="urn:microsoft.com/office/officeart/2005/8/layout/vList4"/>
    <dgm:cxn modelId="{3AD58E1D-5273-4DD8-A1FE-1B4963C3742E}" type="presParOf" srcId="{CBF6752D-B280-4E67-941A-27C6566679E8}" destId="{E143B845-520A-4C3C-91C2-33E7F29F55BE}" srcOrd="0" destOrd="0" presId="urn:microsoft.com/office/officeart/2005/8/layout/vList4"/>
    <dgm:cxn modelId="{8D009F96-E0DE-4D57-9978-DC7156FE87BE}" type="presParOf" srcId="{CBF6752D-B280-4E67-941A-27C6566679E8}" destId="{64E74409-66B8-4037-B8B2-FAAE7106B1FE}" srcOrd="1" destOrd="0" presId="urn:microsoft.com/office/officeart/2005/8/layout/vList4"/>
    <dgm:cxn modelId="{572057C1-46F0-49F9-A90F-39CC93937311}" type="presParOf" srcId="{CBF6752D-B280-4E67-941A-27C6566679E8}" destId="{E327630B-6A64-4799-9968-C7F1E7B982C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235557-B99A-4ED3-8E03-53A904C9B2B5}" type="doc">
      <dgm:prSet loTypeId="urn:microsoft.com/office/officeart/2008/layout/LinedList" loCatId="list" qsTypeId="urn:microsoft.com/office/officeart/2005/8/quickstyle/simple1" qsCatId="simple" csTypeId="urn:microsoft.com/office/officeart/2005/8/colors/accent4_1" csCatId="accent4"/>
      <dgm:spPr/>
      <dgm:t>
        <a:bodyPr/>
        <a:lstStyle/>
        <a:p>
          <a:endParaRPr lang="en-US"/>
        </a:p>
      </dgm:t>
    </dgm:pt>
    <dgm:pt modelId="{4915FAA4-BD95-4BFF-B0D8-29F8310B4983}">
      <dgm:prSet custT="1"/>
      <dgm:spPr/>
      <dgm:t>
        <a:bodyPr/>
        <a:lstStyle/>
        <a:p>
          <a:pPr algn="ctr"/>
          <a:r>
            <a:rPr lang="en-US" sz="4800" dirty="0">
              <a:latin typeface="Arial" panose="020B0604020202020204" pitchFamily="34" charset="0"/>
              <a:cs typeface="Arial" panose="020B0604020202020204" pitchFamily="34" charset="0"/>
            </a:rPr>
            <a:t>Access to services and supports </a:t>
          </a:r>
        </a:p>
      </dgm:t>
    </dgm:pt>
    <dgm:pt modelId="{74B365B9-9072-4B90-8794-C9FCF3C60F88}" type="parTrans" cxnId="{A511B9C2-A208-411B-AF5E-8896876438E9}">
      <dgm:prSet/>
      <dgm:spPr/>
      <dgm:t>
        <a:bodyPr/>
        <a:lstStyle/>
        <a:p>
          <a:pPr algn="ctr"/>
          <a:endParaRPr lang="en-US" sz="4800">
            <a:latin typeface="Arial" panose="020B0604020202020204" pitchFamily="34" charset="0"/>
            <a:cs typeface="Arial" panose="020B0604020202020204" pitchFamily="34" charset="0"/>
          </a:endParaRPr>
        </a:p>
      </dgm:t>
    </dgm:pt>
    <dgm:pt modelId="{5031A404-46C9-4F8C-8D94-215B6A66FDDB}" type="sibTrans" cxnId="{A511B9C2-A208-411B-AF5E-8896876438E9}">
      <dgm:prSet/>
      <dgm:spPr/>
      <dgm:t>
        <a:bodyPr/>
        <a:lstStyle/>
        <a:p>
          <a:pPr algn="ctr"/>
          <a:endParaRPr lang="en-US" sz="4800">
            <a:latin typeface="Arial" panose="020B0604020202020204" pitchFamily="34" charset="0"/>
            <a:cs typeface="Arial" panose="020B0604020202020204" pitchFamily="34" charset="0"/>
          </a:endParaRPr>
        </a:p>
      </dgm:t>
    </dgm:pt>
    <dgm:pt modelId="{52DA952E-D58F-4D06-9AB0-FF5B6D3567BF}">
      <dgm:prSet custT="1"/>
      <dgm:spPr/>
      <dgm:t>
        <a:bodyPr/>
        <a:lstStyle/>
        <a:p>
          <a:pPr algn="ctr"/>
          <a:r>
            <a:rPr lang="en-US" sz="4800" dirty="0">
              <a:latin typeface="Arial" panose="020B0604020202020204" pitchFamily="34" charset="0"/>
              <a:cs typeface="Arial" panose="020B0604020202020204" pitchFamily="34" charset="0"/>
            </a:rPr>
            <a:t>Access to transportation</a:t>
          </a:r>
        </a:p>
      </dgm:t>
    </dgm:pt>
    <dgm:pt modelId="{CBE9634C-3739-4CFE-A30C-9DEBA0F9E0FD}" type="parTrans" cxnId="{ABED5EBF-4C97-4822-8D0F-81FCD46ABCAF}">
      <dgm:prSet/>
      <dgm:spPr/>
      <dgm:t>
        <a:bodyPr/>
        <a:lstStyle/>
        <a:p>
          <a:pPr algn="ctr"/>
          <a:endParaRPr lang="en-US" sz="4800">
            <a:latin typeface="Arial" panose="020B0604020202020204" pitchFamily="34" charset="0"/>
            <a:cs typeface="Arial" panose="020B0604020202020204" pitchFamily="34" charset="0"/>
          </a:endParaRPr>
        </a:p>
      </dgm:t>
    </dgm:pt>
    <dgm:pt modelId="{AEBA19C7-ABE5-4616-A802-46186047CCC4}" type="sibTrans" cxnId="{ABED5EBF-4C97-4822-8D0F-81FCD46ABCAF}">
      <dgm:prSet/>
      <dgm:spPr/>
      <dgm:t>
        <a:bodyPr/>
        <a:lstStyle/>
        <a:p>
          <a:pPr algn="ctr"/>
          <a:endParaRPr lang="en-US" sz="4800">
            <a:latin typeface="Arial" panose="020B0604020202020204" pitchFamily="34" charset="0"/>
            <a:cs typeface="Arial" panose="020B0604020202020204" pitchFamily="34" charset="0"/>
          </a:endParaRPr>
        </a:p>
      </dgm:t>
    </dgm:pt>
    <dgm:pt modelId="{7AD99B32-7B35-4E6C-AEFA-E3E3F9365AD0}">
      <dgm:prSet custT="1"/>
      <dgm:spPr/>
      <dgm:t>
        <a:bodyPr/>
        <a:lstStyle/>
        <a:p>
          <a:pPr algn="ctr"/>
          <a:r>
            <a:rPr lang="en-US" sz="4800" dirty="0">
              <a:latin typeface="Arial" panose="020B0604020202020204" pitchFamily="34" charset="0"/>
              <a:cs typeface="Arial" panose="020B0604020202020204" pitchFamily="34" charset="0"/>
            </a:rPr>
            <a:t>Availability of family caregiver </a:t>
          </a:r>
        </a:p>
      </dgm:t>
    </dgm:pt>
    <dgm:pt modelId="{AAC61850-B5AF-4302-9E26-E016BAC8711C}" type="parTrans" cxnId="{D4E11074-AD2E-4CCD-97D1-0837E2535D60}">
      <dgm:prSet/>
      <dgm:spPr/>
      <dgm:t>
        <a:bodyPr/>
        <a:lstStyle/>
        <a:p>
          <a:pPr algn="ctr"/>
          <a:endParaRPr lang="en-US" sz="4800">
            <a:latin typeface="Arial" panose="020B0604020202020204" pitchFamily="34" charset="0"/>
            <a:cs typeface="Arial" panose="020B0604020202020204" pitchFamily="34" charset="0"/>
          </a:endParaRPr>
        </a:p>
      </dgm:t>
    </dgm:pt>
    <dgm:pt modelId="{4937B8DB-7627-4263-856F-291E964D17A3}" type="sibTrans" cxnId="{D4E11074-AD2E-4CCD-97D1-0837E2535D60}">
      <dgm:prSet/>
      <dgm:spPr/>
      <dgm:t>
        <a:bodyPr/>
        <a:lstStyle/>
        <a:p>
          <a:pPr algn="ctr"/>
          <a:endParaRPr lang="en-US" sz="4800">
            <a:latin typeface="Arial" panose="020B0604020202020204" pitchFamily="34" charset="0"/>
            <a:cs typeface="Arial" panose="020B0604020202020204" pitchFamily="34" charset="0"/>
          </a:endParaRPr>
        </a:p>
      </dgm:t>
    </dgm:pt>
    <dgm:pt modelId="{EF17C7A7-A47E-4CEF-82A0-AECACFECA0DB}">
      <dgm:prSet custT="1"/>
      <dgm:spPr/>
      <dgm:t>
        <a:bodyPr/>
        <a:lstStyle/>
        <a:p>
          <a:pPr algn="ctr"/>
          <a:r>
            <a:rPr lang="en-US" sz="4800" dirty="0">
              <a:latin typeface="Arial" panose="020B0604020202020204" pitchFamily="34" charset="0"/>
              <a:cs typeface="Arial" panose="020B0604020202020204" pitchFamily="34" charset="0"/>
            </a:rPr>
            <a:t>Lack of planning ahead</a:t>
          </a:r>
        </a:p>
      </dgm:t>
    </dgm:pt>
    <dgm:pt modelId="{83EA6F11-F678-4AC7-BB9F-01A9D27F1CF3}" type="parTrans" cxnId="{BE3C0389-5EF6-45B6-ACC0-3EC5355B4151}">
      <dgm:prSet/>
      <dgm:spPr/>
      <dgm:t>
        <a:bodyPr/>
        <a:lstStyle/>
        <a:p>
          <a:pPr algn="ctr"/>
          <a:endParaRPr lang="en-US" sz="4800">
            <a:latin typeface="Arial" panose="020B0604020202020204" pitchFamily="34" charset="0"/>
            <a:cs typeface="Arial" panose="020B0604020202020204" pitchFamily="34" charset="0"/>
          </a:endParaRPr>
        </a:p>
      </dgm:t>
    </dgm:pt>
    <dgm:pt modelId="{17EC8585-45F2-46B5-8F7C-46620B2907F7}" type="sibTrans" cxnId="{BE3C0389-5EF6-45B6-ACC0-3EC5355B4151}">
      <dgm:prSet/>
      <dgm:spPr/>
      <dgm:t>
        <a:bodyPr/>
        <a:lstStyle/>
        <a:p>
          <a:pPr algn="ctr"/>
          <a:endParaRPr lang="en-US" sz="4800">
            <a:latin typeface="Arial" panose="020B0604020202020204" pitchFamily="34" charset="0"/>
            <a:cs typeface="Arial" panose="020B0604020202020204" pitchFamily="34" charset="0"/>
          </a:endParaRPr>
        </a:p>
      </dgm:t>
    </dgm:pt>
    <dgm:pt modelId="{2AD612E8-5447-4D78-AE0C-78D9BA2B6876}">
      <dgm:prSet custT="1"/>
      <dgm:spPr/>
      <dgm:t>
        <a:bodyPr/>
        <a:lstStyle/>
        <a:p>
          <a:pPr algn="ctr"/>
          <a:r>
            <a:rPr lang="en-US" sz="4800" dirty="0">
              <a:latin typeface="Arial" panose="020B0604020202020204" pitchFamily="34" charset="0"/>
              <a:cs typeface="Arial" panose="020B0604020202020204" pitchFamily="34" charset="0"/>
            </a:rPr>
            <a:t>Design of the community </a:t>
          </a:r>
        </a:p>
      </dgm:t>
    </dgm:pt>
    <dgm:pt modelId="{D8EB03B4-EC0B-4D86-9852-991C3A767583}" type="parTrans" cxnId="{BB1B4AED-734D-4168-B204-8DA38F8F14C3}">
      <dgm:prSet/>
      <dgm:spPr/>
      <dgm:t>
        <a:bodyPr/>
        <a:lstStyle/>
        <a:p>
          <a:pPr algn="ctr"/>
          <a:endParaRPr lang="en-US" sz="4800">
            <a:latin typeface="Arial" panose="020B0604020202020204" pitchFamily="34" charset="0"/>
            <a:cs typeface="Arial" panose="020B0604020202020204" pitchFamily="34" charset="0"/>
          </a:endParaRPr>
        </a:p>
      </dgm:t>
    </dgm:pt>
    <dgm:pt modelId="{9707A76D-0DCF-41AB-B9C7-16FAEC1E16C2}" type="sibTrans" cxnId="{BB1B4AED-734D-4168-B204-8DA38F8F14C3}">
      <dgm:prSet/>
      <dgm:spPr/>
      <dgm:t>
        <a:bodyPr/>
        <a:lstStyle/>
        <a:p>
          <a:pPr algn="ctr"/>
          <a:endParaRPr lang="en-US" sz="4800">
            <a:latin typeface="Arial" panose="020B0604020202020204" pitchFamily="34" charset="0"/>
            <a:cs typeface="Arial" panose="020B0604020202020204" pitchFamily="34" charset="0"/>
          </a:endParaRPr>
        </a:p>
      </dgm:t>
    </dgm:pt>
    <dgm:pt modelId="{F9DF034D-6511-4A66-8783-AB8D01F17979}">
      <dgm:prSet custT="1"/>
      <dgm:spPr/>
      <dgm:t>
        <a:bodyPr/>
        <a:lstStyle/>
        <a:p>
          <a:pPr algn="ctr"/>
          <a:r>
            <a:rPr lang="en-US" sz="4800" dirty="0">
              <a:latin typeface="Arial" panose="020B0604020202020204" pitchFamily="34" charset="0"/>
              <a:cs typeface="Arial" panose="020B0604020202020204" pitchFamily="34" charset="0"/>
            </a:rPr>
            <a:t>Design of the home</a:t>
          </a:r>
        </a:p>
      </dgm:t>
    </dgm:pt>
    <dgm:pt modelId="{973E292A-5D3A-4958-B079-4F9A52BB13A9}" type="parTrans" cxnId="{3FAC6190-80BC-4BCD-8870-613D586D0CCD}">
      <dgm:prSet/>
      <dgm:spPr/>
      <dgm:t>
        <a:bodyPr/>
        <a:lstStyle/>
        <a:p>
          <a:pPr algn="ctr"/>
          <a:endParaRPr lang="en-US" sz="4800">
            <a:latin typeface="Arial" panose="020B0604020202020204" pitchFamily="34" charset="0"/>
            <a:cs typeface="Arial" panose="020B0604020202020204" pitchFamily="34" charset="0"/>
          </a:endParaRPr>
        </a:p>
      </dgm:t>
    </dgm:pt>
    <dgm:pt modelId="{BEC42125-9D39-4AB0-B1BA-10E609E06D02}" type="sibTrans" cxnId="{3FAC6190-80BC-4BCD-8870-613D586D0CCD}">
      <dgm:prSet/>
      <dgm:spPr/>
      <dgm:t>
        <a:bodyPr/>
        <a:lstStyle/>
        <a:p>
          <a:pPr algn="ctr"/>
          <a:endParaRPr lang="en-US" sz="4800">
            <a:latin typeface="Arial" panose="020B0604020202020204" pitchFamily="34" charset="0"/>
            <a:cs typeface="Arial" panose="020B0604020202020204" pitchFamily="34" charset="0"/>
          </a:endParaRPr>
        </a:p>
      </dgm:t>
    </dgm:pt>
    <dgm:pt modelId="{FBFB4963-001B-457E-8357-87D61AEAF704}" type="pres">
      <dgm:prSet presAssocID="{78235557-B99A-4ED3-8E03-53A904C9B2B5}" presName="vert0" presStyleCnt="0">
        <dgm:presLayoutVars>
          <dgm:dir/>
          <dgm:animOne val="branch"/>
          <dgm:animLvl val="lvl"/>
        </dgm:presLayoutVars>
      </dgm:prSet>
      <dgm:spPr/>
    </dgm:pt>
    <dgm:pt modelId="{64B7FFA1-768B-4EAF-B2BF-7F83B6D0A511}" type="pres">
      <dgm:prSet presAssocID="{4915FAA4-BD95-4BFF-B0D8-29F8310B4983}" presName="thickLine" presStyleLbl="alignNode1" presStyleIdx="0" presStyleCnt="6"/>
      <dgm:spPr/>
    </dgm:pt>
    <dgm:pt modelId="{C35AC9ED-CA73-434F-BAFE-75F8983987AF}" type="pres">
      <dgm:prSet presAssocID="{4915FAA4-BD95-4BFF-B0D8-29F8310B4983}" presName="horz1" presStyleCnt="0"/>
      <dgm:spPr/>
    </dgm:pt>
    <dgm:pt modelId="{5D927A2A-B641-4BDC-B171-4C8D70EB3A4D}" type="pres">
      <dgm:prSet presAssocID="{4915FAA4-BD95-4BFF-B0D8-29F8310B4983}" presName="tx1" presStyleLbl="revTx" presStyleIdx="0" presStyleCnt="6"/>
      <dgm:spPr/>
    </dgm:pt>
    <dgm:pt modelId="{5BCDB1D7-B58D-4D15-8CA3-7A2B29BA3FEB}" type="pres">
      <dgm:prSet presAssocID="{4915FAA4-BD95-4BFF-B0D8-29F8310B4983}" presName="vert1" presStyleCnt="0"/>
      <dgm:spPr/>
    </dgm:pt>
    <dgm:pt modelId="{C353CCBA-B8E2-48F5-AD2A-66BE09E8F8B5}" type="pres">
      <dgm:prSet presAssocID="{52DA952E-D58F-4D06-9AB0-FF5B6D3567BF}" presName="thickLine" presStyleLbl="alignNode1" presStyleIdx="1" presStyleCnt="6"/>
      <dgm:spPr/>
    </dgm:pt>
    <dgm:pt modelId="{FE964C08-376F-4C05-8B5A-B5C0AC6D0624}" type="pres">
      <dgm:prSet presAssocID="{52DA952E-D58F-4D06-9AB0-FF5B6D3567BF}" presName="horz1" presStyleCnt="0"/>
      <dgm:spPr/>
    </dgm:pt>
    <dgm:pt modelId="{420D4C37-A150-470F-BAEF-386AD5926877}" type="pres">
      <dgm:prSet presAssocID="{52DA952E-D58F-4D06-9AB0-FF5B6D3567BF}" presName="tx1" presStyleLbl="revTx" presStyleIdx="1" presStyleCnt="6"/>
      <dgm:spPr/>
    </dgm:pt>
    <dgm:pt modelId="{A0D50BC8-FBFA-4019-8745-EF206AA8979C}" type="pres">
      <dgm:prSet presAssocID="{52DA952E-D58F-4D06-9AB0-FF5B6D3567BF}" presName="vert1" presStyleCnt="0"/>
      <dgm:spPr/>
    </dgm:pt>
    <dgm:pt modelId="{1A4EDC84-1CBE-4CE7-9014-0345E7B73AC0}" type="pres">
      <dgm:prSet presAssocID="{7AD99B32-7B35-4E6C-AEFA-E3E3F9365AD0}" presName="thickLine" presStyleLbl="alignNode1" presStyleIdx="2" presStyleCnt="6"/>
      <dgm:spPr/>
    </dgm:pt>
    <dgm:pt modelId="{7A85F0FC-E46E-4A6C-8495-8281CC21D433}" type="pres">
      <dgm:prSet presAssocID="{7AD99B32-7B35-4E6C-AEFA-E3E3F9365AD0}" presName="horz1" presStyleCnt="0"/>
      <dgm:spPr/>
    </dgm:pt>
    <dgm:pt modelId="{4A624AA6-4E16-4B21-9C48-C870F8AE11DD}" type="pres">
      <dgm:prSet presAssocID="{7AD99B32-7B35-4E6C-AEFA-E3E3F9365AD0}" presName="tx1" presStyleLbl="revTx" presStyleIdx="2" presStyleCnt="6"/>
      <dgm:spPr/>
    </dgm:pt>
    <dgm:pt modelId="{A87F15AF-3F5B-429D-9538-267278EE6262}" type="pres">
      <dgm:prSet presAssocID="{7AD99B32-7B35-4E6C-AEFA-E3E3F9365AD0}" presName="vert1" presStyleCnt="0"/>
      <dgm:spPr/>
    </dgm:pt>
    <dgm:pt modelId="{129E2CD6-E0CC-4326-9340-8B65745ADC02}" type="pres">
      <dgm:prSet presAssocID="{EF17C7A7-A47E-4CEF-82A0-AECACFECA0DB}" presName="thickLine" presStyleLbl="alignNode1" presStyleIdx="3" presStyleCnt="6"/>
      <dgm:spPr/>
    </dgm:pt>
    <dgm:pt modelId="{6A745E46-565F-4E66-99E1-2851FC98E56A}" type="pres">
      <dgm:prSet presAssocID="{EF17C7A7-A47E-4CEF-82A0-AECACFECA0DB}" presName="horz1" presStyleCnt="0"/>
      <dgm:spPr/>
    </dgm:pt>
    <dgm:pt modelId="{E0A9A11C-BC7E-4284-BA55-90679E1FEFE3}" type="pres">
      <dgm:prSet presAssocID="{EF17C7A7-A47E-4CEF-82A0-AECACFECA0DB}" presName="tx1" presStyleLbl="revTx" presStyleIdx="3" presStyleCnt="6"/>
      <dgm:spPr/>
    </dgm:pt>
    <dgm:pt modelId="{89F261BF-0AF8-47C3-A538-BDD7BFF2C39C}" type="pres">
      <dgm:prSet presAssocID="{EF17C7A7-A47E-4CEF-82A0-AECACFECA0DB}" presName="vert1" presStyleCnt="0"/>
      <dgm:spPr/>
    </dgm:pt>
    <dgm:pt modelId="{D4921437-1C9D-46B6-9B31-31B7565370B0}" type="pres">
      <dgm:prSet presAssocID="{2AD612E8-5447-4D78-AE0C-78D9BA2B6876}" presName="thickLine" presStyleLbl="alignNode1" presStyleIdx="4" presStyleCnt="6"/>
      <dgm:spPr/>
    </dgm:pt>
    <dgm:pt modelId="{CA6A7603-B5C6-4A10-BA68-1DE612F5D487}" type="pres">
      <dgm:prSet presAssocID="{2AD612E8-5447-4D78-AE0C-78D9BA2B6876}" presName="horz1" presStyleCnt="0"/>
      <dgm:spPr/>
    </dgm:pt>
    <dgm:pt modelId="{44D63C89-B03B-4C57-BAF1-F5E90BB94A56}" type="pres">
      <dgm:prSet presAssocID="{2AD612E8-5447-4D78-AE0C-78D9BA2B6876}" presName="tx1" presStyleLbl="revTx" presStyleIdx="4" presStyleCnt="6"/>
      <dgm:spPr/>
    </dgm:pt>
    <dgm:pt modelId="{FD6182B6-2E8B-4123-AC69-01DD3BFC21EB}" type="pres">
      <dgm:prSet presAssocID="{2AD612E8-5447-4D78-AE0C-78D9BA2B6876}" presName="vert1" presStyleCnt="0"/>
      <dgm:spPr/>
    </dgm:pt>
    <dgm:pt modelId="{C313061B-49CA-4AE3-A423-4BA8A17A05C6}" type="pres">
      <dgm:prSet presAssocID="{F9DF034D-6511-4A66-8783-AB8D01F17979}" presName="thickLine" presStyleLbl="alignNode1" presStyleIdx="5" presStyleCnt="6"/>
      <dgm:spPr/>
    </dgm:pt>
    <dgm:pt modelId="{E72223E1-BDC9-446F-AB0C-47465D73D20C}" type="pres">
      <dgm:prSet presAssocID="{F9DF034D-6511-4A66-8783-AB8D01F17979}" presName="horz1" presStyleCnt="0"/>
      <dgm:spPr/>
    </dgm:pt>
    <dgm:pt modelId="{7BA5D5E9-C1E7-4329-9E71-C489E0D39D70}" type="pres">
      <dgm:prSet presAssocID="{F9DF034D-6511-4A66-8783-AB8D01F17979}" presName="tx1" presStyleLbl="revTx" presStyleIdx="5" presStyleCnt="6"/>
      <dgm:spPr/>
    </dgm:pt>
    <dgm:pt modelId="{59974736-7D9B-4537-847F-81E9603A7030}" type="pres">
      <dgm:prSet presAssocID="{F9DF034D-6511-4A66-8783-AB8D01F17979}" presName="vert1" presStyleCnt="0"/>
      <dgm:spPr/>
    </dgm:pt>
  </dgm:ptLst>
  <dgm:cxnLst>
    <dgm:cxn modelId="{6982ED09-1292-424F-824F-73E4EDFEF533}" type="presOf" srcId="{7AD99B32-7B35-4E6C-AEFA-E3E3F9365AD0}" destId="{4A624AA6-4E16-4B21-9C48-C870F8AE11DD}" srcOrd="0" destOrd="0" presId="urn:microsoft.com/office/officeart/2008/layout/LinedList"/>
    <dgm:cxn modelId="{D4E11074-AD2E-4CCD-97D1-0837E2535D60}" srcId="{78235557-B99A-4ED3-8E03-53A904C9B2B5}" destId="{7AD99B32-7B35-4E6C-AEFA-E3E3F9365AD0}" srcOrd="2" destOrd="0" parTransId="{AAC61850-B5AF-4302-9E26-E016BAC8711C}" sibTransId="{4937B8DB-7627-4263-856F-291E964D17A3}"/>
    <dgm:cxn modelId="{BE3C0389-5EF6-45B6-ACC0-3EC5355B4151}" srcId="{78235557-B99A-4ED3-8E03-53A904C9B2B5}" destId="{EF17C7A7-A47E-4CEF-82A0-AECACFECA0DB}" srcOrd="3" destOrd="0" parTransId="{83EA6F11-F678-4AC7-BB9F-01A9D27F1CF3}" sibTransId="{17EC8585-45F2-46B5-8F7C-46620B2907F7}"/>
    <dgm:cxn modelId="{3FAC6190-80BC-4BCD-8870-613D586D0CCD}" srcId="{78235557-B99A-4ED3-8E03-53A904C9B2B5}" destId="{F9DF034D-6511-4A66-8783-AB8D01F17979}" srcOrd="5" destOrd="0" parTransId="{973E292A-5D3A-4958-B079-4F9A52BB13A9}" sibTransId="{BEC42125-9D39-4AB0-B1BA-10E609E06D02}"/>
    <dgm:cxn modelId="{C532F492-C7A3-4D9E-B828-B6793C35DC81}" type="presOf" srcId="{52DA952E-D58F-4D06-9AB0-FF5B6D3567BF}" destId="{420D4C37-A150-470F-BAEF-386AD5926877}" srcOrd="0" destOrd="0" presId="urn:microsoft.com/office/officeart/2008/layout/LinedList"/>
    <dgm:cxn modelId="{F69AC79B-21ED-43D8-804B-5C5855553271}" type="presOf" srcId="{78235557-B99A-4ED3-8E03-53A904C9B2B5}" destId="{FBFB4963-001B-457E-8357-87D61AEAF704}" srcOrd="0" destOrd="0" presId="urn:microsoft.com/office/officeart/2008/layout/LinedList"/>
    <dgm:cxn modelId="{FBF560BD-9799-4831-BE1B-A74358FC2C83}" type="presOf" srcId="{F9DF034D-6511-4A66-8783-AB8D01F17979}" destId="{7BA5D5E9-C1E7-4329-9E71-C489E0D39D70}" srcOrd="0" destOrd="0" presId="urn:microsoft.com/office/officeart/2008/layout/LinedList"/>
    <dgm:cxn modelId="{ABED5EBF-4C97-4822-8D0F-81FCD46ABCAF}" srcId="{78235557-B99A-4ED3-8E03-53A904C9B2B5}" destId="{52DA952E-D58F-4D06-9AB0-FF5B6D3567BF}" srcOrd="1" destOrd="0" parTransId="{CBE9634C-3739-4CFE-A30C-9DEBA0F9E0FD}" sibTransId="{AEBA19C7-ABE5-4616-A802-46186047CCC4}"/>
    <dgm:cxn modelId="{A511B9C2-A208-411B-AF5E-8896876438E9}" srcId="{78235557-B99A-4ED3-8E03-53A904C9B2B5}" destId="{4915FAA4-BD95-4BFF-B0D8-29F8310B4983}" srcOrd="0" destOrd="0" parTransId="{74B365B9-9072-4B90-8794-C9FCF3C60F88}" sibTransId="{5031A404-46C9-4F8C-8D94-215B6A66FDDB}"/>
    <dgm:cxn modelId="{EB3B8ACA-60A7-4CA8-B268-E3384A4C5FF5}" type="presOf" srcId="{4915FAA4-BD95-4BFF-B0D8-29F8310B4983}" destId="{5D927A2A-B641-4BDC-B171-4C8D70EB3A4D}" srcOrd="0" destOrd="0" presId="urn:microsoft.com/office/officeart/2008/layout/LinedList"/>
    <dgm:cxn modelId="{1E4CE1E2-263C-48A8-8357-07030DC0DC7A}" type="presOf" srcId="{EF17C7A7-A47E-4CEF-82A0-AECACFECA0DB}" destId="{E0A9A11C-BC7E-4284-BA55-90679E1FEFE3}" srcOrd="0" destOrd="0" presId="urn:microsoft.com/office/officeart/2008/layout/LinedList"/>
    <dgm:cxn modelId="{BB1B4AED-734D-4168-B204-8DA38F8F14C3}" srcId="{78235557-B99A-4ED3-8E03-53A904C9B2B5}" destId="{2AD612E8-5447-4D78-AE0C-78D9BA2B6876}" srcOrd="4" destOrd="0" parTransId="{D8EB03B4-EC0B-4D86-9852-991C3A767583}" sibTransId="{9707A76D-0DCF-41AB-B9C7-16FAEC1E16C2}"/>
    <dgm:cxn modelId="{90B0FEF8-0C9B-4CEF-A607-1C19801C7AC1}" type="presOf" srcId="{2AD612E8-5447-4D78-AE0C-78D9BA2B6876}" destId="{44D63C89-B03B-4C57-BAF1-F5E90BB94A56}" srcOrd="0" destOrd="0" presId="urn:microsoft.com/office/officeart/2008/layout/LinedList"/>
    <dgm:cxn modelId="{205695BD-EC43-40B4-AFE7-127F005505D3}" type="presParOf" srcId="{FBFB4963-001B-457E-8357-87D61AEAF704}" destId="{64B7FFA1-768B-4EAF-B2BF-7F83B6D0A511}" srcOrd="0" destOrd="0" presId="urn:microsoft.com/office/officeart/2008/layout/LinedList"/>
    <dgm:cxn modelId="{C908E29F-DB68-40C6-BC22-92EE569ED6CD}" type="presParOf" srcId="{FBFB4963-001B-457E-8357-87D61AEAF704}" destId="{C35AC9ED-CA73-434F-BAFE-75F8983987AF}" srcOrd="1" destOrd="0" presId="urn:microsoft.com/office/officeart/2008/layout/LinedList"/>
    <dgm:cxn modelId="{07995928-36F7-41CB-82B8-1103E9255108}" type="presParOf" srcId="{C35AC9ED-CA73-434F-BAFE-75F8983987AF}" destId="{5D927A2A-B641-4BDC-B171-4C8D70EB3A4D}" srcOrd="0" destOrd="0" presId="urn:microsoft.com/office/officeart/2008/layout/LinedList"/>
    <dgm:cxn modelId="{026E3DAB-0F80-42CF-A14E-9AB5673FB420}" type="presParOf" srcId="{C35AC9ED-CA73-434F-BAFE-75F8983987AF}" destId="{5BCDB1D7-B58D-4D15-8CA3-7A2B29BA3FEB}" srcOrd="1" destOrd="0" presId="urn:microsoft.com/office/officeart/2008/layout/LinedList"/>
    <dgm:cxn modelId="{112EFFE3-38CB-44F0-A663-B5C1E15A7DCE}" type="presParOf" srcId="{FBFB4963-001B-457E-8357-87D61AEAF704}" destId="{C353CCBA-B8E2-48F5-AD2A-66BE09E8F8B5}" srcOrd="2" destOrd="0" presId="urn:microsoft.com/office/officeart/2008/layout/LinedList"/>
    <dgm:cxn modelId="{52180265-FFE6-47F3-9690-E350A715F807}" type="presParOf" srcId="{FBFB4963-001B-457E-8357-87D61AEAF704}" destId="{FE964C08-376F-4C05-8B5A-B5C0AC6D0624}" srcOrd="3" destOrd="0" presId="urn:microsoft.com/office/officeart/2008/layout/LinedList"/>
    <dgm:cxn modelId="{8EB7CFF1-310F-4DE3-9652-BAAA6D5B08BC}" type="presParOf" srcId="{FE964C08-376F-4C05-8B5A-B5C0AC6D0624}" destId="{420D4C37-A150-470F-BAEF-386AD5926877}" srcOrd="0" destOrd="0" presId="urn:microsoft.com/office/officeart/2008/layout/LinedList"/>
    <dgm:cxn modelId="{21D6F948-92CB-448F-9DA9-344FF7E925C9}" type="presParOf" srcId="{FE964C08-376F-4C05-8B5A-B5C0AC6D0624}" destId="{A0D50BC8-FBFA-4019-8745-EF206AA8979C}" srcOrd="1" destOrd="0" presId="urn:microsoft.com/office/officeart/2008/layout/LinedList"/>
    <dgm:cxn modelId="{B766A0F3-CEF7-4104-8B0D-BFE8772C912D}" type="presParOf" srcId="{FBFB4963-001B-457E-8357-87D61AEAF704}" destId="{1A4EDC84-1CBE-4CE7-9014-0345E7B73AC0}" srcOrd="4" destOrd="0" presId="urn:microsoft.com/office/officeart/2008/layout/LinedList"/>
    <dgm:cxn modelId="{634A4145-4EFB-4DDC-8018-65EEA21E60BD}" type="presParOf" srcId="{FBFB4963-001B-457E-8357-87D61AEAF704}" destId="{7A85F0FC-E46E-4A6C-8495-8281CC21D433}" srcOrd="5" destOrd="0" presId="urn:microsoft.com/office/officeart/2008/layout/LinedList"/>
    <dgm:cxn modelId="{28709AF1-ECF0-4AB5-8E90-B72F26F4EB2F}" type="presParOf" srcId="{7A85F0FC-E46E-4A6C-8495-8281CC21D433}" destId="{4A624AA6-4E16-4B21-9C48-C870F8AE11DD}" srcOrd="0" destOrd="0" presId="urn:microsoft.com/office/officeart/2008/layout/LinedList"/>
    <dgm:cxn modelId="{040C506C-7B4C-44DB-840E-D596E0166A84}" type="presParOf" srcId="{7A85F0FC-E46E-4A6C-8495-8281CC21D433}" destId="{A87F15AF-3F5B-429D-9538-267278EE6262}" srcOrd="1" destOrd="0" presId="urn:microsoft.com/office/officeart/2008/layout/LinedList"/>
    <dgm:cxn modelId="{216D54F5-C543-47AB-8588-422D4E5500ED}" type="presParOf" srcId="{FBFB4963-001B-457E-8357-87D61AEAF704}" destId="{129E2CD6-E0CC-4326-9340-8B65745ADC02}" srcOrd="6" destOrd="0" presId="urn:microsoft.com/office/officeart/2008/layout/LinedList"/>
    <dgm:cxn modelId="{D9E822D2-C418-4FCE-9F01-287C5DD21F6F}" type="presParOf" srcId="{FBFB4963-001B-457E-8357-87D61AEAF704}" destId="{6A745E46-565F-4E66-99E1-2851FC98E56A}" srcOrd="7" destOrd="0" presId="urn:microsoft.com/office/officeart/2008/layout/LinedList"/>
    <dgm:cxn modelId="{A74F3E2A-5F3F-4C39-BCC4-04BBEF9DCE18}" type="presParOf" srcId="{6A745E46-565F-4E66-99E1-2851FC98E56A}" destId="{E0A9A11C-BC7E-4284-BA55-90679E1FEFE3}" srcOrd="0" destOrd="0" presId="urn:microsoft.com/office/officeart/2008/layout/LinedList"/>
    <dgm:cxn modelId="{FE00DCCE-2932-4B57-BAF2-FEDD6F7B1186}" type="presParOf" srcId="{6A745E46-565F-4E66-99E1-2851FC98E56A}" destId="{89F261BF-0AF8-47C3-A538-BDD7BFF2C39C}" srcOrd="1" destOrd="0" presId="urn:microsoft.com/office/officeart/2008/layout/LinedList"/>
    <dgm:cxn modelId="{7D9A6CB0-4DE4-45E5-9455-77E92C6BCC6F}" type="presParOf" srcId="{FBFB4963-001B-457E-8357-87D61AEAF704}" destId="{D4921437-1C9D-46B6-9B31-31B7565370B0}" srcOrd="8" destOrd="0" presId="urn:microsoft.com/office/officeart/2008/layout/LinedList"/>
    <dgm:cxn modelId="{1E68FF5F-F1BA-4348-AF76-E346BFD8A00C}" type="presParOf" srcId="{FBFB4963-001B-457E-8357-87D61AEAF704}" destId="{CA6A7603-B5C6-4A10-BA68-1DE612F5D487}" srcOrd="9" destOrd="0" presId="urn:microsoft.com/office/officeart/2008/layout/LinedList"/>
    <dgm:cxn modelId="{6F4D6B72-2D7B-4721-9F8F-20297A437458}" type="presParOf" srcId="{CA6A7603-B5C6-4A10-BA68-1DE612F5D487}" destId="{44D63C89-B03B-4C57-BAF1-F5E90BB94A56}" srcOrd="0" destOrd="0" presId="urn:microsoft.com/office/officeart/2008/layout/LinedList"/>
    <dgm:cxn modelId="{F817419C-182A-4323-BA44-E06C1226D4F0}" type="presParOf" srcId="{CA6A7603-B5C6-4A10-BA68-1DE612F5D487}" destId="{FD6182B6-2E8B-4123-AC69-01DD3BFC21EB}" srcOrd="1" destOrd="0" presId="urn:microsoft.com/office/officeart/2008/layout/LinedList"/>
    <dgm:cxn modelId="{72D3433B-BAF2-421F-9D3B-E1AC378167A4}" type="presParOf" srcId="{FBFB4963-001B-457E-8357-87D61AEAF704}" destId="{C313061B-49CA-4AE3-A423-4BA8A17A05C6}" srcOrd="10" destOrd="0" presId="urn:microsoft.com/office/officeart/2008/layout/LinedList"/>
    <dgm:cxn modelId="{628BCAE4-E3DA-4E37-AAC1-F2B07B7142A7}" type="presParOf" srcId="{FBFB4963-001B-457E-8357-87D61AEAF704}" destId="{E72223E1-BDC9-446F-AB0C-47465D73D20C}" srcOrd="11" destOrd="0" presId="urn:microsoft.com/office/officeart/2008/layout/LinedList"/>
    <dgm:cxn modelId="{4550E66B-B42A-4894-B609-3F462CF0889C}" type="presParOf" srcId="{E72223E1-BDC9-446F-AB0C-47465D73D20C}" destId="{7BA5D5E9-C1E7-4329-9E71-C489E0D39D70}" srcOrd="0" destOrd="0" presId="urn:microsoft.com/office/officeart/2008/layout/LinedList"/>
    <dgm:cxn modelId="{003A68F7-E775-4FC9-853F-4620CA6C3BAA}" type="presParOf" srcId="{E72223E1-BDC9-446F-AB0C-47465D73D20C}" destId="{59974736-7D9B-4537-847F-81E9603A7030}" srcOrd="1" destOrd="0" presId="urn:microsoft.com/office/officeart/2008/layout/LinedList"/>
  </dgm:cxnLst>
  <dgm:bg>
    <a:solidFill>
      <a:srgbClr val="FFD100">
        <a:alpha val="10196"/>
      </a:srgbClr>
    </a:solidFill>
  </dgm:bg>
  <dgm:whole>
    <a:ln>
      <a:solidFill>
        <a:srgbClr val="FFD100"/>
      </a:solid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4B14161-71EA-4F90-8934-A962B11EFA67}" type="doc">
      <dgm:prSet loTypeId="urn:diagrams.loki3.com/VaryingWidthList" loCatId="list" qsTypeId="urn:microsoft.com/office/officeart/2005/8/quickstyle/simple1" qsCatId="simple" csTypeId="urn:microsoft.com/office/officeart/2005/8/colors/accent4_1" csCatId="accent4" phldr="1"/>
      <dgm:spPr/>
      <dgm:t>
        <a:bodyPr/>
        <a:lstStyle/>
        <a:p>
          <a:endParaRPr lang="en-US"/>
        </a:p>
      </dgm:t>
    </dgm:pt>
    <dgm:pt modelId="{9122E0DB-4ABD-4AE4-A5BA-B605C405EA51}">
      <dgm:prSet custT="1"/>
      <dgm:spPr>
        <a:ln w="38100">
          <a:solidFill>
            <a:srgbClr val="FFD100"/>
          </a:solidFill>
        </a:ln>
      </dgm:spPr>
      <dgm:t>
        <a:bodyPr/>
        <a:lstStyle/>
        <a:p>
          <a:r>
            <a:rPr lang="en-US" sz="4000" b="0" i="0" dirty="0">
              <a:latin typeface="Arial" panose="020B0604020202020204" pitchFamily="34" charset="0"/>
              <a:cs typeface="Arial" panose="020B0604020202020204" pitchFamily="34" charset="0"/>
            </a:rPr>
            <a:t>Ramp</a:t>
          </a:r>
        </a:p>
      </dgm:t>
    </dgm:pt>
    <dgm:pt modelId="{7C6AD5CD-0C73-4DD2-A836-EDEC1C4B3F5C}" type="parTrans" cxnId="{5A07F9EC-D501-4E54-93F3-588ED13C97BF}">
      <dgm:prSet/>
      <dgm:spPr/>
      <dgm:t>
        <a:bodyPr/>
        <a:lstStyle/>
        <a:p>
          <a:endParaRPr lang="en-US" sz="3200"/>
        </a:p>
      </dgm:t>
    </dgm:pt>
    <dgm:pt modelId="{9AD64545-CF5C-455B-A757-D0EB94B9552C}" type="sibTrans" cxnId="{5A07F9EC-D501-4E54-93F3-588ED13C97BF}">
      <dgm:prSet/>
      <dgm:spPr/>
      <dgm:t>
        <a:bodyPr/>
        <a:lstStyle/>
        <a:p>
          <a:endParaRPr lang="en-US" sz="3200"/>
        </a:p>
      </dgm:t>
    </dgm:pt>
    <dgm:pt modelId="{E803673D-FA36-49E8-9B23-B7ADFC7A4E69}">
      <dgm:prSet custT="1"/>
      <dgm:spPr>
        <a:ln w="38100">
          <a:solidFill>
            <a:srgbClr val="FFD100"/>
          </a:solidFill>
        </a:ln>
      </dgm:spPr>
      <dgm:t>
        <a:bodyPr/>
        <a:lstStyle/>
        <a:p>
          <a:r>
            <a:rPr lang="en-US" sz="4000" b="0" dirty="0">
              <a:latin typeface="Arial" panose="020B0604020202020204" pitchFamily="34" charset="0"/>
              <a:cs typeface="Arial" panose="020B0604020202020204" pitchFamily="34" charset="0"/>
            </a:rPr>
            <a:t>Bathroom</a:t>
          </a:r>
        </a:p>
      </dgm:t>
    </dgm:pt>
    <dgm:pt modelId="{68464070-DFC9-4103-9123-748BC77C417F}" type="parTrans" cxnId="{A3BFBB7F-33CA-4FF2-8BC0-064BF293BB5E}">
      <dgm:prSet/>
      <dgm:spPr/>
      <dgm:t>
        <a:bodyPr/>
        <a:lstStyle/>
        <a:p>
          <a:endParaRPr lang="en-US" sz="3200"/>
        </a:p>
      </dgm:t>
    </dgm:pt>
    <dgm:pt modelId="{EB44BDA5-C37D-4CC7-B9B9-7E4081C9E3AC}" type="sibTrans" cxnId="{A3BFBB7F-33CA-4FF2-8BC0-064BF293BB5E}">
      <dgm:prSet/>
      <dgm:spPr/>
      <dgm:t>
        <a:bodyPr/>
        <a:lstStyle/>
        <a:p>
          <a:endParaRPr lang="en-US" sz="3200"/>
        </a:p>
      </dgm:t>
    </dgm:pt>
    <dgm:pt modelId="{FEAB3544-D045-4A3D-AADE-64B9999E98D1}">
      <dgm:prSet custT="1"/>
      <dgm:spPr>
        <a:ln w="38100">
          <a:solidFill>
            <a:srgbClr val="FFD100"/>
          </a:solidFill>
        </a:ln>
      </dgm:spPr>
      <dgm:t>
        <a:bodyPr/>
        <a:lstStyle/>
        <a:p>
          <a:r>
            <a:rPr lang="en-US" sz="4000" b="0" dirty="0">
              <a:latin typeface="Arial" panose="020B0604020202020204" pitchFamily="34" charset="0"/>
              <a:cs typeface="Arial" panose="020B0604020202020204" pitchFamily="34" charset="0"/>
            </a:rPr>
            <a:t>Grab Bars</a:t>
          </a:r>
        </a:p>
      </dgm:t>
    </dgm:pt>
    <dgm:pt modelId="{C7B57BDC-E8C9-4DE3-9FA1-3D0182F299B8}" type="parTrans" cxnId="{F0FC4D7E-9085-4C12-B249-DFDACBA197E5}">
      <dgm:prSet/>
      <dgm:spPr/>
      <dgm:t>
        <a:bodyPr/>
        <a:lstStyle/>
        <a:p>
          <a:endParaRPr lang="en-US" sz="3200"/>
        </a:p>
      </dgm:t>
    </dgm:pt>
    <dgm:pt modelId="{C6015726-8A57-40FE-A470-F63F07E61164}" type="sibTrans" cxnId="{F0FC4D7E-9085-4C12-B249-DFDACBA197E5}">
      <dgm:prSet/>
      <dgm:spPr/>
      <dgm:t>
        <a:bodyPr/>
        <a:lstStyle/>
        <a:p>
          <a:endParaRPr lang="en-US" sz="3200"/>
        </a:p>
      </dgm:t>
    </dgm:pt>
    <dgm:pt modelId="{AA0E5F0C-8C27-4B91-B2A2-537653037DC3}">
      <dgm:prSet custT="1"/>
      <dgm:spPr>
        <a:ln w="38100">
          <a:solidFill>
            <a:srgbClr val="FFD100"/>
          </a:solidFill>
        </a:ln>
      </dgm:spPr>
      <dgm:t>
        <a:bodyPr/>
        <a:lstStyle/>
        <a:p>
          <a:r>
            <a:rPr lang="en-US" sz="4000" b="0" dirty="0">
              <a:latin typeface="Arial" panose="020B0604020202020204" pitchFamily="34" charset="0"/>
              <a:cs typeface="Arial" panose="020B0604020202020204" pitchFamily="34" charset="0"/>
            </a:rPr>
            <a:t>Reorganization</a:t>
          </a:r>
          <a:endParaRPr lang="en-US" sz="3200" b="0" dirty="0">
            <a:latin typeface="Arial" panose="020B0604020202020204" pitchFamily="34" charset="0"/>
            <a:cs typeface="Arial" panose="020B0604020202020204" pitchFamily="34" charset="0"/>
          </a:endParaRPr>
        </a:p>
      </dgm:t>
    </dgm:pt>
    <dgm:pt modelId="{0C0A7122-CC81-4051-8F01-679C540C04FE}" type="parTrans" cxnId="{FC4F15B6-6FA4-4389-8FC1-F54E75D649F8}">
      <dgm:prSet/>
      <dgm:spPr/>
      <dgm:t>
        <a:bodyPr/>
        <a:lstStyle/>
        <a:p>
          <a:endParaRPr lang="en-US" sz="3200"/>
        </a:p>
      </dgm:t>
    </dgm:pt>
    <dgm:pt modelId="{DA10BA3D-F2FF-4438-A88F-659CDBF6272D}" type="sibTrans" cxnId="{FC4F15B6-6FA4-4389-8FC1-F54E75D649F8}">
      <dgm:prSet/>
      <dgm:spPr/>
      <dgm:t>
        <a:bodyPr/>
        <a:lstStyle/>
        <a:p>
          <a:endParaRPr lang="en-US" sz="3200"/>
        </a:p>
      </dgm:t>
    </dgm:pt>
    <dgm:pt modelId="{6D9EFC78-4331-486D-B06C-ADAE8DA73BF5}" type="pres">
      <dgm:prSet presAssocID="{04B14161-71EA-4F90-8934-A962B11EFA67}" presName="Name0" presStyleCnt="0">
        <dgm:presLayoutVars>
          <dgm:resizeHandles/>
        </dgm:presLayoutVars>
      </dgm:prSet>
      <dgm:spPr/>
    </dgm:pt>
    <dgm:pt modelId="{044DF562-2985-47EB-9931-6E02D1961E74}" type="pres">
      <dgm:prSet presAssocID="{9122E0DB-4ABD-4AE4-A5BA-B605C405EA51}" presName="text" presStyleLbl="node1" presStyleIdx="0" presStyleCnt="4">
        <dgm:presLayoutVars>
          <dgm:bulletEnabled val="1"/>
        </dgm:presLayoutVars>
      </dgm:prSet>
      <dgm:spPr/>
    </dgm:pt>
    <dgm:pt modelId="{704120BA-3645-42D4-96DB-5791B57AB034}" type="pres">
      <dgm:prSet presAssocID="{9AD64545-CF5C-455B-A757-D0EB94B9552C}" presName="space" presStyleCnt="0"/>
      <dgm:spPr/>
    </dgm:pt>
    <dgm:pt modelId="{3785184D-3C1B-4CB0-B8AD-F61A3774F8C1}" type="pres">
      <dgm:prSet presAssocID="{E803673D-FA36-49E8-9B23-B7ADFC7A4E69}" presName="text" presStyleLbl="node1" presStyleIdx="1" presStyleCnt="4">
        <dgm:presLayoutVars>
          <dgm:bulletEnabled val="1"/>
        </dgm:presLayoutVars>
      </dgm:prSet>
      <dgm:spPr/>
    </dgm:pt>
    <dgm:pt modelId="{4DB0B41B-F2C9-409F-B489-A1FD29895D34}" type="pres">
      <dgm:prSet presAssocID="{EB44BDA5-C37D-4CC7-B9B9-7E4081C9E3AC}" presName="space" presStyleCnt="0"/>
      <dgm:spPr/>
    </dgm:pt>
    <dgm:pt modelId="{66ED92E4-DF0F-4085-9824-69BEFEFBC9D3}" type="pres">
      <dgm:prSet presAssocID="{FEAB3544-D045-4A3D-AADE-64B9999E98D1}" presName="text" presStyleLbl="node1" presStyleIdx="2" presStyleCnt="4">
        <dgm:presLayoutVars>
          <dgm:bulletEnabled val="1"/>
        </dgm:presLayoutVars>
      </dgm:prSet>
      <dgm:spPr/>
    </dgm:pt>
    <dgm:pt modelId="{7E86295A-8570-46ED-9C10-B4CC1EF6EB58}" type="pres">
      <dgm:prSet presAssocID="{C6015726-8A57-40FE-A470-F63F07E61164}" presName="space" presStyleCnt="0"/>
      <dgm:spPr/>
    </dgm:pt>
    <dgm:pt modelId="{B2CD7F3A-F496-45E2-8247-86B653D70D29}" type="pres">
      <dgm:prSet presAssocID="{AA0E5F0C-8C27-4B91-B2A2-537653037DC3}" presName="text" presStyleLbl="node1" presStyleIdx="3" presStyleCnt="4">
        <dgm:presLayoutVars>
          <dgm:bulletEnabled val="1"/>
        </dgm:presLayoutVars>
      </dgm:prSet>
      <dgm:spPr/>
    </dgm:pt>
  </dgm:ptLst>
  <dgm:cxnLst>
    <dgm:cxn modelId="{A7E51A50-17F0-428E-992E-A77A48F09D7D}" type="presOf" srcId="{9122E0DB-4ABD-4AE4-A5BA-B605C405EA51}" destId="{044DF562-2985-47EB-9931-6E02D1961E74}" srcOrd="0" destOrd="0" presId="urn:diagrams.loki3.com/VaryingWidthList"/>
    <dgm:cxn modelId="{F0FC4D7E-9085-4C12-B249-DFDACBA197E5}" srcId="{04B14161-71EA-4F90-8934-A962B11EFA67}" destId="{FEAB3544-D045-4A3D-AADE-64B9999E98D1}" srcOrd="2" destOrd="0" parTransId="{C7B57BDC-E8C9-4DE3-9FA1-3D0182F299B8}" sibTransId="{C6015726-8A57-40FE-A470-F63F07E61164}"/>
    <dgm:cxn modelId="{A3BFBB7F-33CA-4FF2-8BC0-064BF293BB5E}" srcId="{04B14161-71EA-4F90-8934-A962B11EFA67}" destId="{E803673D-FA36-49E8-9B23-B7ADFC7A4E69}" srcOrd="1" destOrd="0" parTransId="{68464070-DFC9-4103-9123-748BC77C417F}" sibTransId="{EB44BDA5-C37D-4CC7-B9B9-7E4081C9E3AC}"/>
    <dgm:cxn modelId="{462DDB95-CBD0-4D7E-841E-0BD2682F623D}" type="presOf" srcId="{04B14161-71EA-4F90-8934-A962B11EFA67}" destId="{6D9EFC78-4331-486D-B06C-ADAE8DA73BF5}" srcOrd="0" destOrd="0" presId="urn:diagrams.loki3.com/VaryingWidthList"/>
    <dgm:cxn modelId="{FC4F15B6-6FA4-4389-8FC1-F54E75D649F8}" srcId="{04B14161-71EA-4F90-8934-A962B11EFA67}" destId="{AA0E5F0C-8C27-4B91-B2A2-537653037DC3}" srcOrd="3" destOrd="0" parTransId="{0C0A7122-CC81-4051-8F01-679C540C04FE}" sibTransId="{DA10BA3D-F2FF-4438-A88F-659CDBF6272D}"/>
    <dgm:cxn modelId="{665D85D4-C0B2-4914-9473-D6A5650FD30A}" type="presOf" srcId="{FEAB3544-D045-4A3D-AADE-64B9999E98D1}" destId="{66ED92E4-DF0F-4085-9824-69BEFEFBC9D3}" srcOrd="0" destOrd="0" presId="urn:diagrams.loki3.com/VaryingWidthList"/>
    <dgm:cxn modelId="{F1E466DA-1C35-47D8-A0ED-2CCB2B14C553}" type="presOf" srcId="{E803673D-FA36-49E8-9B23-B7ADFC7A4E69}" destId="{3785184D-3C1B-4CB0-B8AD-F61A3774F8C1}" srcOrd="0" destOrd="0" presId="urn:diagrams.loki3.com/VaryingWidthList"/>
    <dgm:cxn modelId="{151125E7-77A3-4732-9F9B-20257E3DDB78}" type="presOf" srcId="{AA0E5F0C-8C27-4B91-B2A2-537653037DC3}" destId="{B2CD7F3A-F496-45E2-8247-86B653D70D29}" srcOrd="0" destOrd="0" presId="urn:diagrams.loki3.com/VaryingWidthList"/>
    <dgm:cxn modelId="{5A07F9EC-D501-4E54-93F3-588ED13C97BF}" srcId="{04B14161-71EA-4F90-8934-A962B11EFA67}" destId="{9122E0DB-4ABD-4AE4-A5BA-B605C405EA51}" srcOrd="0" destOrd="0" parTransId="{7C6AD5CD-0C73-4DD2-A836-EDEC1C4B3F5C}" sibTransId="{9AD64545-CF5C-455B-A757-D0EB94B9552C}"/>
    <dgm:cxn modelId="{F4515D7C-69F3-4BB5-B856-398129997F66}" type="presParOf" srcId="{6D9EFC78-4331-486D-B06C-ADAE8DA73BF5}" destId="{044DF562-2985-47EB-9931-6E02D1961E74}" srcOrd="0" destOrd="0" presId="urn:diagrams.loki3.com/VaryingWidthList"/>
    <dgm:cxn modelId="{A8643155-8818-45B0-8871-35C14476081C}" type="presParOf" srcId="{6D9EFC78-4331-486D-B06C-ADAE8DA73BF5}" destId="{704120BA-3645-42D4-96DB-5791B57AB034}" srcOrd="1" destOrd="0" presId="urn:diagrams.loki3.com/VaryingWidthList"/>
    <dgm:cxn modelId="{C6671168-9250-4E1E-AB74-BEBDC77506BE}" type="presParOf" srcId="{6D9EFC78-4331-486D-B06C-ADAE8DA73BF5}" destId="{3785184D-3C1B-4CB0-B8AD-F61A3774F8C1}" srcOrd="2" destOrd="0" presId="urn:diagrams.loki3.com/VaryingWidthList"/>
    <dgm:cxn modelId="{90714E5B-814F-464B-8C56-6D85CFAFB029}" type="presParOf" srcId="{6D9EFC78-4331-486D-B06C-ADAE8DA73BF5}" destId="{4DB0B41B-F2C9-409F-B489-A1FD29895D34}" srcOrd="3" destOrd="0" presId="urn:diagrams.loki3.com/VaryingWidthList"/>
    <dgm:cxn modelId="{CDE35EE4-154D-4989-A9DB-57A76EACD581}" type="presParOf" srcId="{6D9EFC78-4331-486D-B06C-ADAE8DA73BF5}" destId="{66ED92E4-DF0F-4085-9824-69BEFEFBC9D3}" srcOrd="4" destOrd="0" presId="urn:diagrams.loki3.com/VaryingWidthList"/>
    <dgm:cxn modelId="{921FBB7A-AD4D-4AC1-B97D-489AD9E7459D}" type="presParOf" srcId="{6D9EFC78-4331-486D-B06C-ADAE8DA73BF5}" destId="{7E86295A-8570-46ED-9C10-B4CC1EF6EB58}" srcOrd="5" destOrd="0" presId="urn:diagrams.loki3.com/VaryingWidthList"/>
    <dgm:cxn modelId="{D7B82C3A-80D4-4101-ABA7-779BFBE6B84F}" type="presParOf" srcId="{6D9EFC78-4331-486D-B06C-ADAE8DA73BF5}" destId="{B2CD7F3A-F496-45E2-8247-86B653D70D29}" srcOrd="6" destOrd="0" presId="urn:diagrams.loki3.com/VaryingWidth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4068E5-D316-4679-B432-1E6FA6381934}" type="doc">
      <dgm:prSet loTypeId="urn:microsoft.com/office/officeart/2008/layout/AscendingPictureAccentProcess" loCatId="process" qsTypeId="urn:microsoft.com/office/officeart/2005/8/quickstyle/simple1" qsCatId="simple" csTypeId="urn:microsoft.com/office/officeart/2005/8/colors/accent4_1" csCatId="accent4" phldr="1"/>
      <dgm:spPr/>
      <dgm:t>
        <a:bodyPr/>
        <a:lstStyle/>
        <a:p>
          <a:endParaRPr lang="en-US"/>
        </a:p>
      </dgm:t>
    </dgm:pt>
    <dgm:pt modelId="{6BAF9DCE-CE1D-435D-8DF8-8C1DD2D87737}">
      <dgm:prSet custT="1"/>
      <dgm:spPr/>
      <dgm:t>
        <a:bodyPr/>
        <a:lstStyle/>
        <a:p>
          <a:pPr algn="r"/>
          <a:r>
            <a:rPr lang="en-US" sz="2800" dirty="0">
              <a:latin typeface="Arial" panose="020B0604020202020204" pitchFamily="34" charset="0"/>
              <a:cs typeface="Arial" panose="020B0604020202020204" pitchFamily="34" charset="0"/>
            </a:rPr>
            <a:t>Housing costs</a:t>
          </a:r>
        </a:p>
      </dgm:t>
    </dgm:pt>
    <dgm:pt modelId="{CE6E19CD-28F1-43E4-AC99-1359F84721CB}" type="parTrans" cxnId="{0DFCA88E-9540-425E-9078-0957ABBFFBA9}">
      <dgm:prSet/>
      <dgm:spPr/>
      <dgm:t>
        <a:bodyPr/>
        <a:lstStyle/>
        <a:p>
          <a:endParaRPr lang="en-US" sz="2600">
            <a:latin typeface="Arial" panose="020B0604020202020204" pitchFamily="34" charset="0"/>
            <a:cs typeface="Arial" panose="020B0604020202020204" pitchFamily="34" charset="0"/>
          </a:endParaRPr>
        </a:p>
      </dgm:t>
    </dgm:pt>
    <dgm:pt modelId="{279B5A95-3612-4051-A7E9-56388C76F005}" type="sibTrans" cxnId="{0DFCA88E-9540-425E-9078-0957ABBFFBA9}">
      <dgm:prSet/>
      <dgm:spPr>
        <a:solidFill>
          <a:srgbClr val="FFD100"/>
        </a:solidFill>
      </dgm:spPr>
      <dgm:t>
        <a:bodyPr/>
        <a:lstStyle/>
        <a:p>
          <a:endParaRPr lang="en-US" sz="2600">
            <a:latin typeface="Arial" panose="020B0604020202020204" pitchFamily="34" charset="0"/>
            <a:cs typeface="Arial" panose="020B0604020202020204" pitchFamily="34" charset="0"/>
          </a:endParaRPr>
        </a:p>
      </dgm:t>
    </dgm:pt>
    <dgm:pt modelId="{137C4E22-45E6-42E8-9207-731601C627BB}">
      <dgm:prSet custT="1"/>
      <dgm:spPr/>
      <dgm:t>
        <a:bodyPr/>
        <a:lstStyle/>
        <a:p>
          <a:pPr algn="r"/>
          <a:r>
            <a:rPr lang="en-US" sz="2800" dirty="0">
              <a:latin typeface="Arial" panose="020B0604020202020204" pitchFamily="34" charset="0"/>
              <a:cs typeface="Arial" panose="020B0604020202020204" pitchFamily="34" charset="0"/>
            </a:rPr>
            <a:t>Childcare costs</a:t>
          </a:r>
        </a:p>
      </dgm:t>
    </dgm:pt>
    <dgm:pt modelId="{67D35D3D-07A4-4306-B1B3-33D59363C040}" type="parTrans" cxnId="{0B84F7A5-4AA0-4AEB-AA5A-FCFA004CD0A8}">
      <dgm:prSet/>
      <dgm:spPr/>
      <dgm:t>
        <a:bodyPr/>
        <a:lstStyle/>
        <a:p>
          <a:endParaRPr lang="en-US" sz="2600">
            <a:latin typeface="Arial" panose="020B0604020202020204" pitchFamily="34" charset="0"/>
            <a:cs typeface="Arial" panose="020B0604020202020204" pitchFamily="34" charset="0"/>
          </a:endParaRPr>
        </a:p>
      </dgm:t>
    </dgm:pt>
    <dgm:pt modelId="{E034A58D-5164-46D3-B3F2-2C1464CBE681}" type="sibTrans" cxnId="{0B84F7A5-4AA0-4AEB-AA5A-FCFA004CD0A8}">
      <dgm:prSet/>
      <dgm:spPr>
        <a:solidFill>
          <a:srgbClr val="FFD100"/>
        </a:solidFill>
      </dgm:spPr>
      <dgm:t>
        <a:bodyPr/>
        <a:lstStyle/>
        <a:p>
          <a:endParaRPr lang="en-US" sz="2600">
            <a:latin typeface="Arial" panose="020B0604020202020204" pitchFamily="34" charset="0"/>
            <a:cs typeface="Arial" panose="020B0604020202020204" pitchFamily="34" charset="0"/>
          </a:endParaRPr>
        </a:p>
      </dgm:t>
    </dgm:pt>
    <dgm:pt modelId="{8B93D5B8-1B31-4CB7-8D54-C8C8F60C794F}">
      <dgm:prSet custT="1"/>
      <dgm:spPr/>
      <dgm:t>
        <a:bodyPr/>
        <a:lstStyle/>
        <a:p>
          <a:pPr algn="r"/>
          <a:r>
            <a:rPr lang="en-US" sz="2800" dirty="0">
              <a:latin typeface="Arial" panose="020B0604020202020204" pitchFamily="34" charset="0"/>
              <a:cs typeface="Arial" panose="020B0604020202020204" pitchFamily="34" charset="0"/>
            </a:rPr>
            <a:t>Long-term care costs</a:t>
          </a:r>
        </a:p>
      </dgm:t>
    </dgm:pt>
    <dgm:pt modelId="{F963DD72-9B83-4CFE-92AD-3B4D81F6CE50}" type="parTrans" cxnId="{59EDF477-5FA7-40C6-B22D-AB85F3E8015D}">
      <dgm:prSet/>
      <dgm:spPr/>
      <dgm:t>
        <a:bodyPr/>
        <a:lstStyle/>
        <a:p>
          <a:endParaRPr lang="en-US" sz="2600">
            <a:latin typeface="Arial" panose="020B0604020202020204" pitchFamily="34" charset="0"/>
            <a:cs typeface="Arial" panose="020B0604020202020204" pitchFamily="34" charset="0"/>
          </a:endParaRPr>
        </a:p>
      </dgm:t>
    </dgm:pt>
    <dgm:pt modelId="{FC1662BA-B82C-4B75-847E-7134A864B9B6}" type="sibTrans" cxnId="{59EDF477-5FA7-40C6-B22D-AB85F3E8015D}">
      <dgm:prSet/>
      <dgm:spPr>
        <a:solidFill>
          <a:srgbClr val="FFD100"/>
        </a:solidFill>
      </dgm:spPr>
      <dgm:t>
        <a:bodyPr/>
        <a:lstStyle/>
        <a:p>
          <a:endParaRPr lang="en-US" sz="2600">
            <a:latin typeface="Arial" panose="020B0604020202020204" pitchFamily="34" charset="0"/>
            <a:cs typeface="Arial" panose="020B0604020202020204" pitchFamily="34" charset="0"/>
          </a:endParaRPr>
        </a:p>
      </dgm:t>
    </dgm:pt>
    <dgm:pt modelId="{42A8BA27-723D-40D3-84F5-D17D0BC9E1EC}" type="pres">
      <dgm:prSet presAssocID="{684068E5-D316-4679-B432-1E6FA6381934}" presName="Name0" presStyleCnt="0">
        <dgm:presLayoutVars>
          <dgm:chMax val="7"/>
          <dgm:chPref val="7"/>
          <dgm:dir/>
        </dgm:presLayoutVars>
      </dgm:prSet>
      <dgm:spPr/>
    </dgm:pt>
    <dgm:pt modelId="{066D6EAC-E01D-4E83-9187-62185942D41D}" type="pres">
      <dgm:prSet presAssocID="{684068E5-D316-4679-B432-1E6FA6381934}" presName="dot1" presStyleLbl="alignNode1" presStyleIdx="0" presStyleCnt="12"/>
      <dgm:spPr/>
    </dgm:pt>
    <dgm:pt modelId="{77FEE9F4-A648-4E56-A5AB-FB9A66753F4F}" type="pres">
      <dgm:prSet presAssocID="{684068E5-D316-4679-B432-1E6FA6381934}" presName="dot2" presStyleLbl="alignNode1" presStyleIdx="1" presStyleCnt="12"/>
      <dgm:spPr/>
    </dgm:pt>
    <dgm:pt modelId="{933CF698-ECB7-4A8D-82EE-35B30E8F1E46}" type="pres">
      <dgm:prSet presAssocID="{684068E5-D316-4679-B432-1E6FA6381934}" presName="dot3" presStyleLbl="alignNode1" presStyleIdx="2" presStyleCnt="12"/>
      <dgm:spPr/>
    </dgm:pt>
    <dgm:pt modelId="{BA3DF6D6-420A-4059-B7AA-94C963B37B87}" type="pres">
      <dgm:prSet presAssocID="{684068E5-D316-4679-B432-1E6FA6381934}" presName="dot4" presStyleLbl="alignNode1" presStyleIdx="3" presStyleCnt="12"/>
      <dgm:spPr/>
    </dgm:pt>
    <dgm:pt modelId="{5CE9FA92-C283-4FBC-9D1E-ABDB086F4FC2}" type="pres">
      <dgm:prSet presAssocID="{684068E5-D316-4679-B432-1E6FA6381934}" presName="dot5" presStyleLbl="alignNode1" presStyleIdx="4" presStyleCnt="12"/>
      <dgm:spPr/>
    </dgm:pt>
    <dgm:pt modelId="{7AAC519F-FE34-43AF-976C-FAA5FF64AD36}" type="pres">
      <dgm:prSet presAssocID="{684068E5-D316-4679-B432-1E6FA6381934}" presName="dotArrow1" presStyleLbl="alignNode1" presStyleIdx="5" presStyleCnt="12"/>
      <dgm:spPr/>
    </dgm:pt>
    <dgm:pt modelId="{12959A6F-D8A7-408D-BA26-3D64E28C4BF9}" type="pres">
      <dgm:prSet presAssocID="{684068E5-D316-4679-B432-1E6FA6381934}" presName="dotArrow2" presStyleLbl="alignNode1" presStyleIdx="6" presStyleCnt="12"/>
      <dgm:spPr/>
    </dgm:pt>
    <dgm:pt modelId="{5D65DBE2-7C05-4452-9289-D16D9CDEE690}" type="pres">
      <dgm:prSet presAssocID="{684068E5-D316-4679-B432-1E6FA6381934}" presName="dotArrow3" presStyleLbl="alignNode1" presStyleIdx="7" presStyleCnt="12"/>
      <dgm:spPr/>
    </dgm:pt>
    <dgm:pt modelId="{FB4AAA1A-680A-42AC-8058-1DB9BA2FE7BE}" type="pres">
      <dgm:prSet presAssocID="{684068E5-D316-4679-B432-1E6FA6381934}" presName="dotArrow4" presStyleLbl="alignNode1" presStyleIdx="8" presStyleCnt="12"/>
      <dgm:spPr/>
    </dgm:pt>
    <dgm:pt modelId="{8DB0E9D2-731B-4167-B4E6-C8135713D5F3}" type="pres">
      <dgm:prSet presAssocID="{684068E5-D316-4679-B432-1E6FA6381934}" presName="dotArrow5" presStyleLbl="alignNode1" presStyleIdx="9" presStyleCnt="12"/>
      <dgm:spPr/>
    </dgm:pt>
    <dgm:pt modelId="{E4DE4135-D670-40A4-A311-CE711D3EA8AF}" type="pres">
      <dgm:prSet presAssocID="{684068E5-D316-4679-B432-1E6FA6381934}" presName="dotArrow6" presStyleLbl="alignNode1" presStyleIdx="10" presStyleCnt="12"/>
      <dgm:spPr/>
    </dgm:pt>
    <dgm:pt modelId="{CFDB6D5E-DE5D-4342-9883-B3956C61D084}" type="pres">
      <dgm:prSet presAssocID="{684068E5-D316-4679-B432-1E6FA6381934}" presName="dotArrow7" presStyleLbl="alignNode1" presStyleIdx="11" presStyleCnt="12"/>
      <dgm:spPr/>
    </dgm:pt>
    <dgm:pt modelId="{2147F727-2F61-429F-BF6C-2071AD44E7A0}" type="pres">
      <dgm:prSet presAssocID="{6BAF9DCE-CE1D-435D-8DF8-8C1DD2D87737}" presName="parTx1" presStyleLbl="node1" presStyleIdx="0" presStyleCnt="3" custScaleX="126223" custScaleY="134502" custLinFactNeighborX="-1344" custLinFactNeighborY="38680"/>
      <dgm:spPr/>
    </dgm:pt>
    <dgm:pt modelId="{DD787E08-732F-4A67-B285-9650AD8F7AAA}" type="pres">
      <dgm:prSet presAssocID="{279B5A95-3612-4051-A7E9-56388C76F005}" presName="picture1" presStyleCnt="0"/>
      <dgm:spPr/>
    </dgm:pt>
    <dgm:pt modelId="{A4195E7F-2DC6-4D05-87CF-88FAE53DFBD7}" type="pres">
      <dgm:prSet presAssocID="{279B5A95-3612-4051-A7E9-56388C76F005}" presName="imageRepeatNode" presStyleLbl="fgImgPlace1" presStyleIdx="0" presStyleCnt="3"/>
      <dgm:spPr/>
    </dgm:pt>
    <dgm:pt modelId="{B36B717F-9F6E-4B23-BED0-E6562C418040}" type="pres">
      <dgm:prSet presAssocID="{137C4E22-45E6-42E8-9207-731601C627BB}" presName="parTx2" presStyleLbl="node1" presStyleIdx="1" presStyleCnt="3" custScaleX="126223" custScaleY="134502" custLinFactNeighborX="11192" custLinFactNeighborY="-2319"/>
      <dgm:spPr/>
    </dgm:pt>
    <dgm:pt modelId="{029759F9-0A11-42C3-85D8-F7755D472380}" type="pres">
      <dgm:prSet presAssocID="{E034A58D-5164-46D3-B3F2-2C1464CBE681}" presName="picture2" presStyleCnt="0"/>
      <dgm:spPr/>
    </dgm:pt>
    <dgm:pt modelId="{76F365C7-B941-4C45-9F42-84DF5A2ADBE7}" type="pres">
      <dgm:prSet presAssocID="{E034A58D-5164-46D3-B3F2-2C1464CBE681}" presName="imageRepeatNode" presStyleLbl="fgImgPlace1" presStyleIdx="1" presStyleCnt="3"/>
      <dgm:spPr/>
    </dgm:pt>
    <dgm:pt modelId="{E6273C2A-20AD-450E-A13D-5D8C9F4EEEC4}" type="pres">
      <dgm:prSet presAssocID="{8B93D5B8-1B31-4CB7-8D54-C8C8F60C794F}" presName="parTx3" presStyleLbl="node1" presStyleIdx="2" presStyleCnt="3" custScaleX="126223" custScaleY="134502" custLinFactNeighborX="8932" custLinFactNeighborY="-518"/>
      <dgm:spPr/>
    </dgm:pt>
    <dgm:pt modelId="{A978C9E6-0F9F-4B2E-A8C2-34C2F3C59B3A}" type="pres">
      <dgm:prSet presAssocID="{FC1662BA-B82C-4B75-847E-7134A864B9B6}" presName="picture3" presStyleCnt="0"/>
      <dgm:spPr/>
    </dgm:pt>
    <dgm:pt modelId="{CCDB4B43-DD9D-47A1-8F26-B21389B2C0F8}" type="pres">
      <dgm:prSet presAssocID="{FC1662BA-B82C-4B75-847E-7134A864B9B6}" presName="imageRepeatNode" presStyleLbl="fgImgPlace1" presStyleIdx="2" presStyleCnt="3"/>
      <dgm:spPr/>
    </dgm:pt>
  </dgm:ptLst>
  <dgm:cxnLst>
    <dgm:cxn modelId="{D7016023-666A-4571-B58C-D7EFACBE0AE7}" type="presOf" srcId="{684068E5-D316-4679-B432-1E6FA6381934}" destId="{42A8BA27-723D-40D3-84F5-D17D0BC9E1EC}" srcOrd="0" destOrd="0" presId="urn:microsoft.com/office/officeart/2008/layout/AscendingPictureAccentProcess"/>
    <dgm:cxn modelId="{4F4F0325-2570-4B30-B30D-C22ABBA2F81C}" type="presOf" srcId="{6BAF9DCE-CE1D-435D-8DF8-8C1DD2D87737}" destId="{2147F727-2F61-429F-BF6C-2071AD44E7A0}" srcOrd="0" destOrd="0" presId="urn:microsoft.com/office/officeart/2008/layout/AscendingPictureAccentProcess"/>
    <dgm:cxn modelId="{3C68BB34-671F-4278-B162-22F044559B3D}" type="presOf" srcId="{E034A58D-5164-46D3-B3F2-2C1464CBE681}" destId="{76F365C7-B941-4C45-9F42-84DF5A2ADBE7}" srcOrd="0" destOrd="0" presId="urn:microsoft.com/office/officeart/2008/layout/AscendingPictureAccentProcess"/>
    <dgm:cxn modelId="{59EDF477-5FA7-40C6-B22D-AB85F3E8015D}" srcId="{684068E5-D316-4679-B432-1E6FA6381934}" destId="{8B93D5B8-1B31-4CB7-8D54-C8C8F60C794F}" srcOrd="2" destOrd="0" parTransId="{F963DD72-9B83-4CFE-92AD-3B4D81F6CE50}" sibTransId="{FC1662BA-B82C-4B75-847E-7134A864B9B6}"/>
    <dgm:cxn modelId="{0DFCA88E-9540-425E-9078-0957ABBFFBA9}" srcId="{684068E5-D316-4679-B432-1E6FA6381934}" destId="{6BAF9DCE-CE1D-435D-8DF8-8C1DD2D87737}" srcOrd="0" destOrd="0" parTransId="{CE6E19CD-28F1-43E4-AC99-1359F84721CB}" sibTransId="{279B5A95-3612-4051-A7E9-56388C76F005}"/>
    <dgm:cxn modelId="{4641AC9C-86DF-410C-80F8-0018EAF97388}" type="presOf" srcId="{137C4E22-45E6-42E8-9207-731601C627BB}" destId="{B36B717F-9F6E-4B23-BED0-E6562C418040}" srcOrd="0" destOrd="0" presId="urn:microsoft.com/office/officeart/2008/layout/AscendingPictureAccentProcess"/>
    <dgm:cxn modelId="{0B84F7A5-4AA0-4AEB-AA5A-FCFA004CD0A8}" srcId="{684068E5-D316-4679-B432-1E6FA6381934}" destId="{137C4E22-45E6-42E8-9207-731601C627BB}" srcOrd="1" destOrd="0" parTransId="{67D35D3D-07A4-4306-B1B3-33D59363C040}" sibTransId="{E034A58D-5164-46D3-B3F2-2C1464CBE681}"/>
    <dgm:cxn modelId="{6A6A0EB2-E549-450A-8EC1-0DC3C7BF73B5}" type="presOf" srcId="{279B5A95-3612-4051-A7E9-56388C76F005}" destId="{A4195E7F-2DC6-4D05-87CF-88FAE53DFBD7}" srcOrd="0" destOrd="0" presId="urn:microsoft.com/office/officeart/2008/layout/AscendingPictureAccentProcess"/>
    <dgm:cxn modelId="{F275D3D5-C4A9-4FE7-8029-EDD27A4C6F77}" type="presOf" srcId="{FC1662BA-B82C-4B75-847E-7134A864B9B6}" destId="{CCDB4B43-DD9D-47A1-8F26-B21389B2C0F8}" srcOrd="0" destOrd="0" presId="urn:microsoft.com/office/officeart/2008/layout/AscendingPictureAccentProcess"/>
    <dgm:cxn modelId="{E3F9B7F8-7E49-42D2-A69E-C6D25EDD7187}" type="presOf" srcId="{8B93D5B8-1B31-4CB7-8D54-C8C8F60C794F}" destId="{E6273C2A-20AD-450E-A13D-5D8C9F4EEEC4}" srcOrd="0" destOrd="0" presId="urn:microsoft.com/office/officeart/2008/layout/AscendingPictureAccentProcess"/>
    <dgm:cxn modelId="{33F70AD3-7048-4304-8BE7-368750204A05}" type="presParOf" srcId="{42A8BA27-723D-40D3-84F5-D17D0BC9E1EC}" destId="{066D6EAC-E01D-4E83-9187-62185942D41D}" srcOrd="0" destOrd="0" presId="urn:microsoft.com/office/officeart/2008/layout/AscendingPictureAccentProcess"/>
    <dgm:cxn modelId="{BE464B58-3BCF-4CA8-8193-C7446C640696}" type="presParOf" srcId="{42A8BA27-723D-40D3-84F5-D17D0BC9E1EC}" destId="{77FEE9F4-A648-4E56-A5AB-FB9A66753F4F}" srcOrd="1" destOrd="0" presId="urn:microsoft.com/office/officeart/2008/layout/AscendingPictureAccentProcess"/>
    <dgm:cxn modelId="{0CF676B2-F548-4DF3-AFBA-B75E85E15E6C}" type="presParOf" srcId="{42A8BA27-723D-40D3-84F5-D17D0BC9E1EC}" destId="{933CF698-ECB7-4A8D-82EE-35B30E8F1E46}" srcOrd="2" destOrd="0" presId="urn:microsoft.com/office/officeart/2008/layout/AscendingPictureAccentProcess"/>
    <dgm:cxn modelId="{C7557B3E-8A99-4E70-8522-2A63CAB00CE9}" type="presParOf" srcId="{42A8BA27-723D-40D3-84F5-D17D0BC9E1EC}" destId="{BA3DF6D6-420A-4059-B7AA-94C963B37B87}" srcOrd="3" destOrd="0" presId="urn:microsoft.com/office/officeart/2008/layout/AscendingPictureAccentProcess"/>
    <dgm:cxn modelId="{1EEC869D-8587-4E10-958C-24136022CAE9}" type="presParOf" srcId="{42A8BA27-723D-40D3-84F5-D17D0BC9E1EC}" destId="{5CE9FA92-C283-4FBC-9D1E-ABDB086F4FC2}" srcOrd="4" destOrd="0" presId="urn:microsoft.com/office/officeart/2008/layout/AscendingPictureAccentProcess"/>
    <dgm:cxn modelId="{965DF1BD-F6DA-448A-A085-729C5365362F}" type="presParOf" srcId="{42A8BA27-723D-40D3-84F5-D17D0BC9E1EC}" destId="{7AAC519F-FE34-43AF-976C-FAA5FF64AD36}" srcOrd="5" destOrd="0" presId="urn:microsoft.com/office/officeart/2008/layout/AscendingPictureAccentProcess"/>
    <dgm:cxn modelId="{2611C3EF-F721-4E48-A365-4DCA0216134A}" type="presParOf" srcId="{42A8BA27-723D-40D3-84F5-D17D0BC9E1EC}" destId="{12959A6F-D8A7-408D-BA26-3D64E28C4BF9}" srcOrd="6" destOrd="0" presId="urn:microsoft.com/office/officeart/2008/layout/AscendingPictureAccentProcess"/>
    <dgm:cxn modelId="{F74AD61F-5CA5-4798-B3A9-E53C1B9C800A}" type="presParOf" srcId="{42A8BA27-723D-40D3-84F5-D17D0BC9E1EC}" destId="{5D65DBE2-7C05-4452-9289-D16D9CDEE690}" srcOrd="7" destOrd="0" presId="urn:microsoft.com/office/officeart/2008/layout/AscendingPictureAccentProcess"/>
    <dgm:cxn modelId="{5EC7F910-E3B3-4A1B-A589-64722969125F}" type="presParOf" srcId="{42A8BA27-723D-40D3-84F5-D17D0BC9E1EC}" destId="{FB4AAA1A-680A-42AC-8058-1DB9BA2FE7BE}" srcOrd="8" destOrd="0" presId="urn:microsoft.com/office/officeart/2008/layout/AscendingPictureAccentProcess"/>
    <dgm:cxn modelId="{00530042-1177-4C46-90E6-3965853DB4EB}" type="presParOf" srcId="{42A8BA27-723D-40D3-84F5-D17D0BC9E1EC}" destId="{8DB0E9D2-731B-4167-B4E6-C8135713D5F3}" srcOrd="9" destOrd="0" presId="urn:microsoft.com/office/officeart/2008/layout/AscendingPictureAccentProcess"/>
    <dgm:cxn modelId="{BBA030E0-BC09-496D-AFF9-A83245707FCF}" type="presParOf" srcId="{42A8BA27-723D-40D3-84F5-D17D0BC9E1EC}" destId="{E4DE4135-D670-40A4-A311-CE711D3EA8AF}" srcOrd="10" destOrd="0" presId="urn:microsoft.com/office/officeart/2008/layout/AscendingPictureAccentProcess"/>
    <dgm:cxn modelId="{CB11E890-5DB4-4D2B-A130-47B7B916376B}" type="presParOf" srcId="{42A8BA27-723D-40D3-84F5-D17D0BC9E1EC}" destId="{CFDB6D5E-DE5D-4342-9883-B3956C61D084}" srcOrd="11" destOrd="0" presId="urn:microsoft.com/office/officeart/2008/layout/AscendingPictureAccentProcess"/>
    <dgm:cxn modelId="{52A56C15-DF5E-495C-B8D5-DEC11FD8F1BE}" type="presParOf" srcId="{42A8BA27-723D-40D3-84F5-D17D0BC9E1EC}" destId="{2147F727-2F61-429F-BF6C-2071AD44E7A0}" srcOrd="12" destOrd="0" presId="urn:microsoft.com/office/officeart/2008/layout/AscendingPictureAccentProcess"/>
    <dgm:cxn modelId="{BBFD220F-4054-4AE1-96E2-0F1DD629875E}" type="presParOf" srcId="{42A8BA27-723D-40D3-84F5-D17D0BC9E1EC}" destId="{DD787E08-732F-4A67-B285-9650AD8F7AAA}" srcOrd="13" destOrd="0" presId="urn:microsoft.com/office/officeart/2008/layout/AscendingPictureAccentProcess"/>
    <dgm:cxn modelId="{7EF23E8F-41BB-4532-B1A1-46BEC0006CAF}" type="presParOf" srcId="{DD787E08-732F-4A67-B285-9650AD8F7AAA}" destId="{A4195E7F-2DC6-4D05-87CF-88FAE53DFBD7}" srcOrd="0" destOrd="0" presId="urn:microsoft.com/office/officeart/2008/layout/AscendingPictureAccentProcess"/>
    <dgm:cxn modelId="{388E6E52-5790-4291-8F52-17150E40983C}" type="presParOf" srcId="{42A8BA27-723D-40D3-84F5-D17D0BC9E1EC}" destId="{B36B717F-9F6E-4B23-BED0-E6562C418040}" srcOrd="14" destOrd="0" presId="urn:microsoft.com/office/officeart/2008/layout/AscendingPictureAccentProcess"/>
    <dgm:cxn modelId="{EDC986BA-1422-4026-831A-FF7B2FB77386}" type="presParOf" srcId="{42A8BA27-723D-40D3-84F5-D17D0BC9E1EC}" destId="{029759F9-0A11-42C3-85D8-F7755D472380}" srcOrd="15" destOrd="0" presId="urn:microsoft.com/office/officeart/2008/layout/AscendingPictureAccentProcess"/>
    <dgm:cxn modelId="{8E02BB69-30B2-4E77-84C9-02EA17A4A240}" type="presParOf" srcId="{029759F9-0A11-42C3-85D8-F7755D472380}" destId="{76F365C7-B941-4C45-9F42-84DF5A2ADBE7}" srcOrd="0" destOrd="0" presId="urn:microsoft.com/office/officeart/2008/layout/AscendingPictureAccentProcess"/>
    <dgm:cxn modelId="{2217046D-AE10-475C-A6C1-BF5514FED38E}" type="presParOf" srcId="{42A8BA27-723D-40D3-84F5-D17D0BC9E1EC}" destId="{E6273C2A-20AD-450E-A13D-5D8C9F4EEEC4}" srcOrd="16" destOrd="0" presId="urn:microsoft.com/office/officeart/2008/layout/AscendingPictureAccentProcess"/>
    <dgm:cxn modelId="{CD468948-F1F5-4616-9831-F2BDDCBAA8AE}" type="presParOf" srcId="{42A8BA27-723D-40D3-84F5-D17D0BC9E1EC}" destId="{A978C9E6-0F9F-4B2E-A8C2-34C2F3C59B3A}" srcOrd="17" destOrd="0" presId="urn:microsoft.com/office/officeart/2008/layout/AscendingPictureAccentProcess"/>
    <dgm:cxn modelId="{CB8FF162-B77E-4DDB-9B3D-E308787FAC0E}" type="presParOf" srcId="{A978C9E6-0F9F-4B2E-A8C2-34C2F3C59B3A}" destId="{CCDB4B43-DD9D-47A1-8F26-B21389B2C0F8}"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0EF021-70D7-4868-90EA-F4B25377CA44}"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F9CA3619-5BD4-4ECE-B9C0-B9CDFAE72491}">
      <dgm:prSet custT="1"/>
      <dgm:spPr/>
      <dgm:t>
        <a:bodyPr/>
        <a:lstStyle/>
        <a:p>
          <a:r>
            <a:rPr lang="en-US" sz="2800" b="0" dirty="0">
              <a:latin typeface="Arial" panose="020B0604020202020204" pitchFamily="34" charset="0"/>
              <a:cs typeface="Arial" panose="020B0604020202020204" pitchFamily="34" charset="0"/>
            </a:rPr>
            <a:t>Intergenerational living</a:t>
          </a:r>
        </a:p>
      </dgm:t>
    </dgm:pt>
    <dgm:pt modelId="{555B46B4-B42F-417B-819C-7049AC95F4E9}" type="parTrans" cxnId="{E0744072-62D4-4D72-B66C-B60D0AC98DF5}">
      <dgm:prSet/>
      <dgm:spPr/>
      <dgm:t>
        <a:bodyPr/>
        <a:lstStyle/>
        <a:p>
          <a:endParaRPr lang="en-US">
            <a:latin typeface="Arial" panose="020B0604020202020204" pitchFamily="34" charset="0"/>
            <a:cs typeface="Arial" panose="020B0604020202020204" pitchFamily="34" charset="0"/>
          </a:endParaRPr>
        </a:p>
      </dgm:t>
    </dgm:pt>
    <dgm:pt modelId="{18469123-F905-4590-8B1A-21C897C49526}" type="sibTrans" cxnId="{E0744072-62D4-4D72-B66C-B60D0AC98DF5}">
      <dgm:prSet/>
      <dgm:spPr/>
      <dgm:t>
        <a:bodyPr/>
        <a:lstStyle/>
        <a:p>
          <a:endParaRPr lang="en-US">
            <a:latin typeface="Arial" panose="020B0604020202020204" pitchFamily="34" charset="0"/>
            <a:cs typeface="Arial" panose="020B0604020202020204" pitchFamily="34" charset="0"/>
          </a:endParaRPr>
        </a:p>
      </dgm:t>
    </dgm:pt>
    <dgm:pt modelId="{BED323C9-3D61-449F-BBBE-E7F1E84E7A83}">
      <dgm:prSet custT="1"/>
      <dgm:spPr/>
      <dgm:t>
        <a:bodyPr/>
        <a:lstStyle/>
        <a:p>
          <a:r>
            <a:rPr lang="en-US" sz="2800" dirty="0">
              <a:latin typeface="Arial" panose="020B0604020202020204" pitchFamily="34" charset="0"/>
              <a:cs typeface="Arial" panose="020B0604020202020204" pitchFamily="34" charset="0"/>
            </a:rPr>
            <a:t>Cohousing</a:t>
          </a:r>
          <a:endParaRPr lang="en-US" sz="3200" dirty="0">
            <a:latin typeface="Arial" panose="020B0604020202020204" pitchFamily="34" charset="0"/>
            <a:cs typeface="Arial" panose="020B0604020202020204" pitchFamily="34" charset="0"/>
          </a:endParaRPr>
        </a:p>
      </dgm:t>
    </dgm:pt>
    <dgm:pt modelId="{0CF7B051-35A7-4820-AB91-9B67EAB69104}" type="parTrans" cxnId="{2FEF227F-958E-49F8-9C86-F316F1FC21EA}">
      <dgm:prSet/>
      <dgm:spPr/>
      <dgm:t>
        <a:bodyPr/>
        <a:lstStyle/>
        <a:p>
          <a:endParaRPr lang="en-US">
            <a:latin typeface="Arial" panose="020B0604020202020204" pitchFamily="34" charset="0"/>
            <a:cs typeface="Arial" panose="020B0604020202020204" pitchFamily="34" charset="0"/>
          </a:endParaRPr>
        </a:p>
      </dgm:t>
    </dgm:pt>
    <dgm:pt modelId="{3BE3CAD7-B9A8-4B1D-8EBB-9FCB9827CDE8}" type="sibTrans" cxnId="{2FEF227F-958E-49F8-9C86-F316F1FC21EA}">
      <dgm:prSet/>
      <dgm:spPr/>
      <dgm:t>
        <a:bodyPr/>
        <a:lstStyle/>
        <a:p>
          <a:endParaRPr lang="en-US">
            <a:latin typeface="Arial" panose="020B0604020202020204" pitchFamily="34" charset="0"/>
            <a:cs typeface="Arial" panose="020B0604020202020204" pitchFamily="34" charset="0"/>
          </a:endParaRPr>
        </a:p>
      </dgm:t>
    </dgm:pt>
    <dgm:pt modelId="{B1F34C76-9F64-4CE1-891C-25AFDAEB31E2}" type="pres">
      <dgm:prSet presAssocID="{2E0EF021-70D7-4868-90EA-F4B25377CA44}" presName="arrowDiagram" presStyleCnt="0">
        <dgm:presLayoutVars>
          <dgm:chMax val="5"/>
          <dgm:dir/>
          <dgm:resizeHandles val="exact"/>
        </dgm:presLayoutVars>
      </dgm:prSet>
      <dgm:spPr/>
    </dgm:pt>
    <dgm:pt modelId="{5D523A7D-D901-4FFB-A38B-7AC16EA0D09F}" type="pres">
      <dgm:prSet presAssocID="{2E0EF021-70D7-4868-90EA-F4B25377CA44}" presName="arrow" presStyleLbl="bgShp" presStyleIdx="0" presStyleCnt="1"/>
      <dgm:spPr>
        <a:solidFill>
          <a:srgbClr val="0033A0">
            <a:alpha val="10196"/>
          </a:srgbClr>
        </a:solidFill>
      </dgm:spPr>
    </dgm:pt>
    <dgm:pt modelId="{5A1B9728-A33B-4765-A1DA-9D11F4356EBF}" type="pres">
      <dgm:prSet presAssocID="{2E0EF021-70D7-4868-90EA-F4B25377CA44}" presName="arrowDiagram2" presStyleCnt="0"/>
      <dgm:spPr/>
    </dgm:pt>
    <dgm:pt modelId="{532BEB88-BCBE-44BE-82DF-F7DC455F075D}" type="pres">
      <dgm:prSet presAssocID="{F9CA3619-5BD4-4ECE-B9C0-B9CDFAE72491}" presName="bullet2a" presStyleLbl="node1" presStyleIdx="0" presStyleCnt="2"/>
      <dgm:spPr>
        <a:solidFill>
          <a:srgbClr val="0033A0"/>
        </a:solidFill>
        <a:ln>
          <a:solidFill>
            <a:srgbClr val="0033A0"/>
          </a:solidFill>
        </a:ln>
      </dgm:spPr>
    </dgm:pt>
    <dgm:pt modelId="{2926F961-B52F-4715-9D0D-8187A3DCE86C}" type="pres">
      <dgm:prSet presAssocID="{F9CA3619-5BD4-4ECE-B9C0-B9CDFAE72491}" presName="textBox2a" presStyleLbl="revTx" presStyleIdx="0" presStyleCnt="2" custScaleX="165680" custLinFactNeighborX="-4896" custLinFactNeighborY="10374">
        <dgm:presLayoutVars>
          <dgm:bulletEnabled val="1"/>
        </dgm:presLayoutVars>
      </dgm:prSet>
      <dgm:spPr/>
    </dgm:pt>
    <dgm:pt modelId="{CC1AE9E1-5740-4BC5-ADF3-78C3013F61A5}" type="pres">
      <dgm:prSet presAssocID="{BED323C9-3D61-449F-BBBE-E7F1E84E7A83}" presName="bullet2b" presStyleLbl="node1" presStyleIdx="1" presStyleCnt="2"/>
      <dgm:spPr>
        <a:solidFill>
          <a:srgbClr val="0033A0"/>
        </a:solidFill>
        <a:ln>
          <a:solidFill>
            <a:srgbClr val="0033A0"/>
          </a:solidFill>
        </a:ln>
      </dgm:spPr>
    </dgm:pt>
    <dgm:pt modelId="{7B40A3FB-7C89-418E-BC09-84304571220E}" type="pres">
      <dgm:prSet presAssocID="{BED323C9-3D61-449F-BBBE-E7F1E84E7A83}" presName="textBox2b" presStyleLbl="revTx" presStyleIdx="1" presStyleCnt="2">
        <dgm:presLayoutVars>
          <dgm:bulletEnabled val="1"/>
        </dgm:presLayoutVars>
      </dgm:prSet>
      <dgm:spPr/>
    </dgm:pt>
  </dgm:ptLst>
  <dgm:cxnLst>
    <dgm:cxn modelId="{E6C5875F-B644-4FFA-9073-17F378A426D5}" type="presOf" srcId="{2E0EF021-70D7-4868-90EA-F4B25377CA44}" destId="{B1F34C76-9F64-4CE1-891C-25AFDAEB31E2}" srcOrd="0" destOrd="0" presId="urn:microsoft.com/office/officeart/2005/8/layout/arrow2"/>
    <dgm:cxn modelId="{E0744072-62D4-4D72-B66C-B60D0AC98DF5}" srcId="{2E0EF021-70D7-4868-90EA-F4B25377CA44}" destId="{F9CA3619-5BD4-4ECE-B9C0-B9CDFAE72491}" srcOrd="0" destOrd="0" parTransId="{555B46B4-B42F-417B-819C-7049AC95F4E9}" sibTransId="{18469123-F905-4590-8B1A-21C897C49526}"/>
    <dgm:cxn modelId="{2FEF227F-958E-49F8-9C86-F316F1FC21EA}" srcId="{2E0EF021-70D7-4868-90EA-F4B25377CA44}" destId="{BED323C9-3D61-449F-BBBE-E7F1E84E7A83}" srcOrd="1" destOrd="0" parTransId="{0CF7B051-35A7-4820-AB91-9B67EAB69104}" sibTransId="{3BE3CAD7-B9A8-4B1D-8EBB-9FCB9827CDE8}"/>
    <dgm:cxn modelId="{7A3275B6-DE19-44E6-9ED4-FF13366C4401}" type="presOf" srcId="{F9CA3619-5BD4-4ECE-B9C0-B9CDFAE72491}" destId="{2926F961-B52F-4715-9D0D-8187A3DCE86C}" srcOrd="0" destOrd="0" presId="urn:microsoft.com/office/officeart/2005/8/layout/arrow2"/>
    <dgm:cxn modelId="{A74B31F8-C693-487B-B5D6-DADCC12A32A6}" type="presOf" srcId="{BED323C9-3D61-449F-BBBE-E7F1E84E7A83}" destId="{7B40A3FB-7C89-418E-BC09-84304571220E}" srcOrd="0" destOrd="0" presId="urn:microsoft.com/office/officeart/2005/8/layout/arrow2"/>
    <dgm:cxn modelId="{0ECDFFD0-833F-4BC8-89EF-70969184FC0A}" type="presParOf" srcId="{B1F34C76-9F64-4CE1-891C-25AFDAEB31E2}" destId="{5D523A7D-D901-4FFB-A38B-7AC16EA0D09F}" srcOrd="0" destOrd="0" presId="urn:microsoft.com/office/officeart/2005/8/layout/arrow2"/>
    <dgm:cxn modelId="{1D50C96E-2B3B-4AE4-82A9-FA953E3072C0}" type="presParOf" srcId="{B1F34C76-9F64-4CE1-891C-25AFDAEB31E2}" destId="{5A1B9728-A33B-4765-A1DA-9D11F4356EBF}" srcOrd="1" destOrd="0" presId="urn:microsoft.com/office/officeart/2005/8/layout/arrow2"/>
    <dgm:cxn modelId="{DC9B1BA9-59F5-47D4-A9E7-42E294D12D8E}" type="presParOf" srcId="{5A1B9728-A33B-4765-A1DA-9D11F4356EBF}" destId="{532BEB88-BCBE-44BE-82DF-F7DC455F075D}" srcOrd="0" destOrd="0" presId="urn:microsoft.com/office/officeart/2005/8/layout/arrow2"/>
    <dgm:cxn modelId="{6CDBF0D5-5D7A-4817-B73D-C109015A50AF}" type="presParOf" srcId="{5A1B9728-A33B-4765-A1DA-9D11F4356EBF}" destId="{2926F961-B52F-4715-9D0D-8187A3DCE86C}" srcOrd="1" destOrd="0" presId="urn:microsoft.com/office/officeart/2005/8/layout/arrow2"/>
    <dgm:cxn modelId="{C9FFA71E-7FA1-43DB-9A01-12BF45B759E6}" type="presParOf" srcId="{5A1B9728-A33B-4765-A1DA-9D11F4356EBF}" destId="{CC1AE9E1-5740-4BC5-ADF3-78C3013F61A5}" srcOrd="2" destOrd="0" presId="urn:microsoft.com/office/officeart/2005/8/layout/arrow2"/>
    <dgm:cxn modelId="{A4A44A1A-080D-4184-8679-205B0051CCC2}" type="presParOf" srcId="{5A1B9728-A33B-4765-A1DA-9D11F4356EBF}" destId="{7B40A3FB-7C89-418E-BC09-84304571220E}" srcOrd="3"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3762EF19-9CDA-45AA-BA6B-71B4207786F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CF58E02-5876-47E4-8362-4A095E1675CF}">
      <dgm:prSet custT="1"/>
      <dgm:spPr>
        <a:solidFill>
          <a:srgbClr val="0033A0"/>
        </a:solidFill>
        <a:ln>
          <a:solidFill>
            <a:srgbClr val="0033A0"/>
          </a:solidFill>
        </a:ln>
      </dgm:spPr>
      <dgm:t>
        <a:bodyPr/>
        <a:lstStyle/>
        <a:p>
          <a:r>
            <a:rPr lang="en-US" sz="3600" dirty="0">
              <a:latin typeface="Arial" panose="020B0604020202020204" pitchFamily="34" charset="0"/>
              <a:cs typeface="Arial" panose="020B0604020202020204" pitchFamily="34" charset="0"/>
            </a:rPr>
            <a:t>On grade entry or adaptable to grade with ramp.</a:t>
          </a:r>
        </a:p>
      </dgm:t>
    </dgm:pt>
    <dgm:pt modelId="{A9AF8ED5-601A-4D4F-83D6-9D2B5B92BAC3}" type="parTrans" cxnId="{D77F09EC-8D08-4737-894F-9CC5157F4090}">
      <dgm:prSet/>
      <dgm:spPr/>
      <dgm:t>
        <a:bodyPr/>
        <a:lstStyle/>
        <a:p>
          <a:endParaRPr lang="en-US" sz="3600">
            <a:latin typeface="Arial" panose="020B0604020202020204" pitchFamily="34" charset="0"/>
            <a:cs typeface="Arial" panose="020B0604020202020204" pitchFamily="34" charset="0"/>
          </a:endParaRPr>
        </a:p>
      </dgm:t>
    </dgm:pt>
    <dgm:pt modelId="{ACC65010-E572-4A7E-9DD8-07E44ECBDCB2}" type="sibTrans" cxnId="{D77F09EC-8D08-4737-894F-9CC5157F4090}">
      <dgm:prSet/>
      <dgm:spPr/>
      <dgm:t>
        <a:bodyPr/>
        <a:lstStyle/>
        <a:p>
          <a:endParaRPr lang="en-US" sz="3600">
            <a:latin typeface="Arial" panose="020B0604020202020204" pitchFamily="34" charset="0"/>
            <a:cs typeface="Arial" panose="020B0604020202020204" pitchFamily="34" charset="0"/>
          </a:endParaRPr>
        </a:p>
      </dgm:t>
    </dgm:pt>
    <dgm:pt modelId="{979643E9-ED21-4447-BAE8-FBD588EBB78A}">
      <dgm:prSet custT="1"/>
      <dgm:spPr>
        <a:solidFill>
          <a:srgbClr val="0033A0"/>
        </a:solidFill>
        <a:ln>
          <a:solidFill>
            <a:srgbClr val="0033A0"/>
          </a:solidFill>
        </a:ln>
      </dgm:spPr>
      <dgm:t>
        <a:bodyPr/>
        <a:lstStyle/>
        <a:p>
          <a:r>
            <a:rPr lang="en-US" sz="3600" dirty="0">
              <a:latin typeface="Arial" panose="020B0604020202020204" pitchFamily="34" charset="0"/>
              <a:cs typeface="Arial" panose="020B0604020202020204" pitchFamily="34" charset="0"/>
            </a:rPr>
            <a:t>A bathroom sized and spaced for a wheelchair user.</a:t>
          </a:r>
        </a:p>
      </dgm:t>
    </dgm:pt>
    <dgm:pt modelId="{1CE3616B-3FD6-4AEE-A212-CDC5FBA517DF}" type="parTrans" cxnId="{71B6ED6F-C8E3-4124-9141-C13927C97027}">
      <dgm:prSet/>
      <dgm:spPr/>
      <dgm:t>
        <a:bodyPr/>
        <a:lstStyle/>
        <a:p>
          <a:endParaRPr lang="en-US" sz="3600">
            <a:latin typeface="Arial" panose="020B0604020202020204" pitchFamily="34" charset="0"/>
            <a:cs typeface="Arial" panose="020B0604020202020204" pitchFamily="34" charset="0"/>
          </a:endParaRPr>
        </a:p>
      </dgm:t>
    </dgm:pt>
    <dgm:pt modelId="{B3376932-FACE-4E79-9308-2D639F321BAB}" type="sibTrans" cxnId="{71B6ED6F-C8E3-4124-9141-C13927C97027}">
      <dgm:prSet/>
      <dgm:spPr/>
      <dgm:t>
        <a:bodyPr/>
        <a:lstStyle/>
        <a:p>
          <a:endParaRPr lang="en-US" sz="3600">
            <a:latin typeface="Arial" panose="020B0604020202020204" pitchFamily="34" charset="0"/>
            <a:cs typeface="Arial" panose="020B0604020202020204" pitchFamily="34" charset="0"/>
          </a:endParaRPr>
        </a:p>
      </dgm:t>
    </dgm:pt>
    <dgm:pt modelId="{DFC5091B-9D57-4EC3-8314-13F59A4BD4B1}">
      <dgm:prSet custT="1"/>
      <dgm:spPr>
        <a:solidFill>
          <a:srgbClr val="0033A0"/>
        </a:solidFill>
        <a:ln>
          <a:solidFill>
            <a:srgbClr val="0033A0"/>
          </a:solidFill>
        </a:ln>
      </dgm:spPr>
      <dgm:t>
        <a:bodyPr/>
        <a:lstStyle/>
        <a:p>
          <a:r>
            <a:rPr lang="en-US" sz="3600" dirty="0">
              <a:latin typeface="Arial" panose="020B0604020202020204" pitchFamily="34" charset="0"/>
              <a:cs typeface="Arial" panose="020B0604020202020204" pitchFamily="34" charset="0"/>
            </a:rPr>
            <a:t>A bedroom or room that could be used for sleep on the entry level.</a:t>
          </a:r>
        </a:p>
      </dgm:t>
    </dgm:pt>
    <dgm:pt modelId="{56845A2D-1121-45A0-AC6D-5F35D3809B81}" type="parTrans" cxnId="{2AD74400-4878-4408-8EAE-A1F6443758E4}">
      <dgm:prSet/>
      <dgm:spPr/>
      <dgm:t>
        <a:bodyPr/>
        <a:lstStyle/>
        <a:p>
          <a:endParaRPr lang="en-US" sz="3600">
            <a:latin typeface="Arial" panose="020B0604020202020204" pitchFamily="34" charset="0"/>
            <a:cs typeface="Arial" panose="020B0604020202020204" pitchFamily="34" charset="0"/>
          </a:endParaRPr>
        </a:p>
      </dgm:t>
    </dgm:pt>
    <dgm:pt modelId="{3ED90E12-EF44-4C67-9270-6D2C751B2260}" type="sibTrans" cxnId="{2AD74400-4878-4408-8EAE-A1F6443758E4}">
      <dgm:prSet/>
      <dgm:spPr/>
      <dgm:t>
        <a:bodyPr/>
        <a:lstStyle/>
        <a:p>
          <a:endParaRPr lang="en-US" sz="3600">
            <a:latin typeface="Arial" panose="020B0604020202020204" pitchFamily="34" charset="0"/>
            <a:cs typeface="Arial" panose="020B0604020202020204" pitchFamily="34" charset="0"/>
          </a:endParaRPr>
        </a:p>
      </dgm:t>
    </dgm:pt>
    <dgm:pt modelId="{BB7E47D5-0F47-4807-97C7-99CEC4436583}">
      <dgm:prSet custT="1"/>
      <dgm:spPr>
        <a:solidFill>
          <a:srgbClr val="0033A0"/>
        </a:solidFill>
        <a:ln>
          <a:solidFill>
            <a:srgbClr val="0033A0"/>
          </a:solidFill>
        </a:ln>
      </dgm:spPr>
      <dgm:t>
        <a:bodyPr/>
        <a:lstStyle/>
        <a:p>
          <a:r>
            <a:rPr lang="en-US" sz="3600" dirty="0">
              <a:latin typeface="Arial" panose="020B0604020202020204" pitchFamily="34" charset="0"/>
              <a:cs typeface="Arial" panose="020B0604020202020204" pitchFamily="34" charset="0"/>
            </a:rPr>
            <a:t>Wide hallways (42”) and doors (36”).</a:t>
          </a:r>
        </a:p>
      </dgm:t>
    </dgm:pt>
    <dgm:pt modelId="{06126F88-C706-4740-BA7B-9BC376B7A02C}" type="parTrans" cxnId="{45D4C0C8-F5F0-4389-A700-A1D033510D93}">
      <dgm:prSet/>
      <dgm:spPr/>
      <dgm:t>
        <a:bodyPr/>
        <a:lstStyle/>
        <a:p>
          <a:endParaRPr lang="en-US" sz="3600">
            <a:latin typeface="Arial" panose="020B0604020202020204" pitchFamily="34" charset="0"/>
            <a:cs typeface="Arial" panose="020B0604020202020204" pitchFamily="34" charset="0"/>
          </a:endParaRPr>
        </a:p>
      </dgm:t>
    </dgm:pt>
    <dgm:pt modelId="{65429802-655C-4B8A-AC86-63BF21917612}" type="sibTrans" cxnId="{45D4C0C8-F5F0-4389-A700-A1D033510D93}">
      <dgm:prSet/>
      <dgm:spPr/>
      <dgm:t>
        <a:bodyPr/>
        <a:lstStyle/>
        <a:p>
          <a:endParaRPr lang="en-US" sz="3600">
            <a:latin typeface="Arial" panose="020B0604020202020204" pitchFamily="34" charset="0"/>
            <a:cs typeface="Arial" panose="020B0604020202020204" pitchFamily="34" charset="0"/>
          </a:endParaRPr>
        </a:p>
      </dgm:t>
    </dgm:pt>
    <dgm:pt modelId="{0E569DC9-ACA1-475C-9AE3-409D49E3BED2}" type="pres">
      <dgm:prSet presAssocID="{3762EF19-9CDA-45AA-BA6B-71B4207786F6}" presName="diagram" presStyleCnt="0">
        <dgm:presLayoutVars>
          <dgm:dir/>
          <dgm:resizeHandles val="exact"/>
        </dgm:presLayoutVars>
      </dgm:prSet>
      <dgm:spPr/>
    </dgm:pt>
    <dgm:pt modelId="{835555C8-1E75-4ECB-A064-5BE2877169A6}" type="pres">
      <dgm:prSet presAssocID="{8CF58E02-5876-47E4-8362-4A095E1675CF}" presName="node" presStyleLbl="node1" presStyleIdx="0" presStyleCnt="4">
        <dgm:presLayoutVars>
          <dgm:bulletEnabled val="1"/>
        </dgm:presLayoutVars>
      </dgm:prSet>
      <dgm:spPr/>
    </dgm:pt>
    <dgm:pt modelId="{B0383590-4905-4F20-A7C7-D5F5F71D60BA}" type="pres">
      <dgm:prSet presAssocID="{ACC65010-E572-4A7E-9DD8-07E44ECBDCB2}" presName="sibTrans" presStyleCnt="0"/>
      <dgm:spPr/>
    </dgm:pt>
    <dgm:pt modelId="{BDB97200-CE42-4228-A61D-CB84EC33B5E8}" type="pres">
      <dgm:prSet presAssocID="{DFC5091B-9D57-4EC3-8314-13F59A4BD4B1}" presName="node" presStyleLbl="node1" presStyleIdx="1" presStyleCnt="4">
        <dgm:presLayoutVars>
          <dgm:bulletEnabled val="1"/>
        </dgm:presLayoutVars>
      </dgm:prSet>
      <dgm:spPr/>
    </dgm:pt>
    <dgm:pt modelId="{10487AE0-F179-43A2-BBAF-B197EB993620}" type="pres">
      <dgm:prSet presAssocID="{3ED90E12-EF44-4C67-9270-6D2C751B2260}" presName="sibTrans" presStyleCnt="0"/>
      <dgm:spPr/>
    </dgm:pt>
    <dgm:pt modelId="{2FD0F11F-802D-4427-A50E-FF682F48130F}" type="pres">
      <dgm:prSet presAssocID="{979643E9-ED21-4447-BAE8-FBD588EBB78A}" presName="node" presStyleLbl="node1" presStyleIdx="2" presStyleCnt="4">
        <dgm:presLayoutVars>
          <dgm:bulletEnabled val="1"/>
        </dgm:presLayoutVars>
      </dgm:prSet>
      <dgm:spPr/>
    </dgm:pt>
    <dgm:pt modelId="{6A88F9CB-0F60-4C24-9EE4-90FCCBF6EEEB}" type="pres">
      <dgm:prSet presAssocID="{B3376932-FACE-4E79-9308-2D639F321BAB}" presName="sibTrans" presStyleCnt="0"/>
      <dgm:spPr/>
    </dgm:pt>
    <dgm:pt modelId="{CBB30CE7-F32E-4901-A706-82F5254C7DF8}" type="pres">
      <dgm:prSet presAssocID="{BB7E47D5-0F47-4807-97C7-99CEC4436583}" presName="node" presStyleLbl="node1" presStyleIdx="3" presStyleCnt="4">
        <dgm:presLayoutVars>
          <dgm:bulletEnabled val="1"/>
        </dgm:presLayoutVars>
      </dgm:prSet>
      <dgm:spPr/>
    </dgm:pt>
  </dgm:ptLst>
  <dgm:cxnLst>
    <dgm:cxn modelId="{2AD74400-4878-4408-8EAE-A1F6443758E4}" srcId="{3762EF19-9CDA-45AA-BA6B-71B4207786F6}" destId="{DFC5091B-9D57-4EC3-8314-13F59A4BD4B1}" srcOrd="1" destOrd="0" parTransId="{56845A2D-1121-45A0-AC6D-5F35D3809B81}" sibTransId="{3ED90E12-EF44-4C67-9270-6D2C751B2260}"/>
    <dgm:cxn modelId="{A8189F16-22D5-44BC-8A98-D43798BA873D}" type="presOf" srcId="{979643E9-ED21-4447-BAE8-FBD588EBB78A}" destId="{2FD0F11F-802D-4427-A50E-FF682F48130F}" srcOrd="0" destOrd="0" presId="urn:microsoft.com/office/officeart/2005/8/layout/default"/>
    <dgm:cxn modelId="{8A19302E-7881-4A62-A310-051641A716C6}" type="presOf" srcId="{DFC5091B-9D57-4EC3-8314-13F59A4BD4B1}" destId="{BDB97200-CE42-4228-A61D-CB84EC33B5E8}" srcOrd="0" destOrd="0" presId="urn:microsoft.com/office/officeart/2005/8/layout/default"/>
    <dgm:cxn modelId="{71B6ED6F-C8E3-4124-9141-C13927C97027}" srcId="{3762EF19-9CDA-45AA-BA6B-71B4207786F6}" destId="{979643E9-ED21-4447-BAE8-FBD588EBB78A}" srcOrd="2" destOrd="0" parTransId="{1CE3616B-3FD6-4AEE-A212-CDC5FBA517DF}" sibTransId="{B3376932-FACE-4E79-9308-2D639F321BAB}"/>
    <dgm:cxn modelId="{BE5F1597-4FA0-455D-B3A8-5036AF70BF5C}" type="presOf" srcId="{BB7E47D5-0F47-4807-97C7-99CEC4436583}" destId="{CBB30CE7-F32E-4901-A706-82F5254C7DF8}" srcOrd="0" destOrd="0" presId="urn:microsoft.com/office/officeart/2005/8/layout/default"/>
    <dgm:cxn modelId="{8D03D3B5-92BD-4118-99F2-CC0CA3F2FDBB}" type="presOf" srcId="{8CF58E02-5876-47E4-8362-4A095E1675CF}" destId="{835555C8-1E75-4ECB-A064-5BE2877169A6}" srcOrd="0" destOrd="0" presId="urn:microsoft.com/office/officeart/2005/8/layout/default"/>
    <dgm:cxn modelId="{45D4C0C8-F5F0-4389-A700-A1D033510D93}" srcId="{3762EF19-9CDA-45AA-BA6B-71B4207786F6}" destId="{BB7E47D5-0F47-4807-97C7-99CEC4436583}" srcOrd="3" destOrd="0" parTransId="{06126F88-C706-4740-BA7B-9BC376B7A02C}" sibTransId="{65429802-655C-4B8A-AC86-63BF21917612}"/>
    <dgm:cxn modelId="{D77F09EC-8D08-4737-894F-9CC5157F4090}" srcId="{3762EF19-9CDA-45AA-BA6B-71B4207786F6}" destId="{8CF58E02-5876-47E4-8362-4A095E1675CF}" srcOrd="0" destOrd="0" parTransId="{A9AF8ED5-601A-4D4F-83D6-9D2B5B92BAC3}" sibTransId="{ACC65010-E572-4A7E-9DD8-07E44ECBDCB2}"/>
    <dgm:cxn modelId="{7C8FA4FB-7431-4519-B77C-4E390B8255BE}" type="presOf" srcId="{3762EF19-9CDA-45AA-BA6B-71B4207786F6}" destId="{0E569DC9-ACA1-475C-9AE3-409D49E3BED2}" srcOrd="0" destOrd="0" presId="urn:microsoft.com/office/officeart/2005/8/layout/default"/>
    <dgm:cxn modelId="{28A10F7E-48D1-4705-8601-A0D2803198B0}" type="presParOf" srcId="{0E569DC9-ACA1-475C-9AE3-409D49E3BED2}" destId="{835555C8-1E75-4ECB-A064-5BE2877169A6}" srcOrd="0" destOrd="0" presId="urn:microsoft.com/office/officeart/2005/8/layout/default"/>
    <dgm:cxn modelId="{32A9AFC5-A165-46A9-A729-F8269164253A}" type="presParOf" srcId="{0E569DC9-ACA1-475C-9AE3-409D49E3BED2}" destId="{B0383590-4905-4F20-A7C7-D5F5F71D60BA}" srcOrd="1" destOrd="0" presId="urn:microsoft.com/office/officeart/2005/8/layout/default"/>
    <dgm:cxn modelId="{B187C483-3B52-4657-A698-46191B497570}" type="presParOf" srcId="{0E569DC9-ACA1-475C-9AE3-409D49E3BED2}" destId="{BDB97200-CE42-4228-A61D-CB84EC33B5E8}" srcOrd="2" destOrd="0" presId="urn:microsoft.com/office/officeart/2005/8/layout/default"/>
    <dgm:cxn modelId="{4ABCA70D-5F3C-44A5-811F-8B48A4C7E435}" type="presParOf" srcId="{0E569DC9-ACA1-475C-9AE3-409D49E3BED2}" destId="{10487AE0-F179-43A2-BBAF-B197EB993620}" srcOrd="3" destOrd="0" presId="urn:microsoft.com/office/officeart/2005/8/layout/default"/>
    <dgm:cxn modelId="{032BEC7C-E0F6-4F2F-BA83-7E1A70F6794A}" type="presParOf" srcId="{0E569DC9-ACA1-475C-9AE3-409D49E3BED2}" destId="{2FD0F11F-802D-4427-A50E-FF682F48130F}" srcOrd="4" destOrd="0" presId="urn:microsoft.com/office/officeart/2005/8/layout/default"/>
    <dgm:cxn modelId="{3298B6DD-8E4A-4A89-8F6C-C041FAB3F732}" type="presParOf" srcId="{0E569DC9-ACA1-475C-9AE3-409D49E3BED2}" destId="{6A88F9CB-0F60-4C24-9EE4-90FCCBF6EEEB}" srcOrd="5" destOrd="0" presId="urn:microsoft.com/office/officeart/2005/8/layout/default"/>
    <dgm:cxn modelId="{903878E4-738A-46D2-89E8-1A234160AD9C}" type="presParOf" srcId="{0E569DC9-ACA1-475C-9AE3-409D49E3BED2}" destId="{CBB30CE7-F32E-4901-A706-82F5254C7DF8}"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6E4849-E221-4B65-9343-0F095208932D}">
      <dsp:nvSpPr>
        <dsp:cNvPr id="0" name=""/>
        <dsp:cNvSpPr/>
      </dsp:nvSpPr>
      <dsp:spPr>
        <a:xfrm>
          <a:off x="0" y="0"/>
          <a:ext cx="11582400" cy="1295123"/>
        </a:xfrm>
        <a:prstGeom prst="roundRect">
          <a:avLst>
            <a:gd name="adj" fmla="val 10000"/>
          </a:avLst>
        </a:prstGeom>
        <a:solidFill>
          <a:srgbClr val="0033A0"/>
        </a:solidFill>
        <a:ln w="12700" cap="flat" cmpd="sng" algn="ctr">
          <a:solidFill>
            <a:srgbClr val="0033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latin typeface="Arial" panose="020B0604020202020204" pitchFamily="34" charset="0"/>
              <a:cs typeface="Arial" panose="020B0604020202020204" pitchFamily="34" charset="0"/>
            </a:rPr>
            <a:t>Examine how the home can limit independent living.</a:t>
          </a:r>
        </a:p>
      </dsp:txBody>
      <dsp:txXfrm>
        <a:off x="2445992" y="0"/>
        <a:ext cx="9136407" cy="1295123"/>
      </dsp:txXfrm>
    </dsp:sp>
    <dsp:sp modelId="{CE138BA4-88F6-4540-A16D-3DC57701409F}">
      <dsp:nvSpPr>
        <dsp:cNvPr id="0" name=""/>
        <dsp:cNvSpPr/>
      </dsp:nvSpPr>
      <dsp:spPr>
        <a:xfrm>
          <a:off x="129512" y="129512"/>
          <a:ext cx="2316480" cy="1036098"/>
        </a:xfrm>
        <a:prstGeom prst="roundRect">
          <a:avLst>
            <a:gd name="adj" fmla="val 10000"/>
          </a:avLst>
        </a:prstGeom>
        <a:blipFill dpi="0" rotWithShape="1">
          <a:blip xmlns:r="http://schemas.openxmlformats.org/officeDocument/2006/relationships" r:embed="rId1"/>
          <a:srcRect/>
          <a:stretch>
            <a:fillRect l="533" t="-41697" r="-533" b="-830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E1365E-745E-47D4-A3C6-D637C26B7B59}">
      <dsp:nvSpPr>
        <dsp:cNvPr id="0" name=""/>
        <dsp:cNvSpPr/>
      </dsp:nvSpPr>
      <dsp:spPr>
        <a:xfrm>
          <a:off x="0" y="1424636"/>
          <a:ext cx="11582400" cy="1295123"/>
        </a:xfrm>
        <a:prstGeom prst="roundRect">
          <a:avLst>
            <a:gd name="adj" fmla="val 10000"/>
          </a:avLst>
        </a:prstGeom>
        <a:solidFill>
          <a:srgbClr val="0033A0"/>
        </a:solidFill>
        <a:ln w="12700" cap="flat" cmpd="sng" algn="ctr">
          <a:solidFill>
            <a:srgbClr val="0033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latin typeface="Arial" panose="020B0604020202020204" pitchFamily="34" charset="0"/>
              <a:cs typeface="Arial" panose="020B0604020202020204" pitchFamily="34" charset="0"/>
            </a:rPr>
            <a:t>Describe the growing need for home modification.</a:t>
          </a:r>
          <a:endParaRPr lang="en-US" sz="4000" kern="1200" dirty="0">
            <a:solidFill>
              <a:schemeClr val="tx1"/>
            </a:solidFill>
            <a:latin typeface="Arial" panose="020B0604020202020204" pitchFamily="34" charset="0"/>
            <a:cs typeface="Arial" panose="020B0604020202020204" pitchFamily="34" charset="0"/>
          </a:endParaRPr>
        </a:p>
      </dsp:txBody>
      <dsp:txXfrm>
        <a:off x="2445992" y="1424636"/>
        <a:ext cx="9136407" cy="1295123"/>
      </dsp:txXfrm>
    </dsp:sp>
    <dsp:sp modelId="{36FAC4A7-5A4D-4F78-B627-EB96E94A85A8}">
      <dsp:nvSpPr>
        <dsp:cNvPr id="0" name=""/>
        <dsp:cNvSpPr/>
      </dsp:nvSpPr>
      <dsp:spPr>
        <a:xfrm>
          <a:off x="129512" y="1554148"/>
          <a:ext cx="2316480" cy="1036098"/>
        </a:xfrm>
        <a:prstGeom prst="roundRect">
          <a:avLst>
            <a:gd name="adj" fmla="val 10000"/>
          </a:avLst>
        </a:prstGeom>
        <a:blipFill>
          <a:blip xmlns:r="http://schemas.openxmlformats.org/officeDocument/2006/relationships" r:embed="rId2"/>
          <a:srcRect/>
          <a:stretch>
            <a:fillRect t="-34000" b="-3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B354DE-A228-491C-B572-8EECD16FDE76}">
      <dsp:nvSpPr>
        <dsp:cNvPr id="0" name=""/>
        <dsp:cNvSpPr/>
      </dsp:nvSpPr>
      <dsp:spPr>
        <a:xfrm>
          <a:off x="0" y="2849272"/>
          <a:ext cx="11582400" cy="1295123"/>
        </a:xfrm>
        <a:prstGeom prst="roundRect">
          <a:avLst>
            <a:gd name="adj" fmla="val 10000"/>
          </a:avLst>
        </a:prstGeom>
        <a:solidFill>
          <a:srgbClr val="0033A0"/>
        </a:solidFill>
        <a:ln w="12700" cap="flat" cmpd="sng" algn="ctr">
          <a:solidFill>
            <a:srgbClr val="0033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latin typeface="Arial" panose="020B0604020202020204" pitchFamily="34" charset="0"/>
              <a:cs typeface="Arial" panose="020B0604020202020204" pitchFamily="34" charset="0"/>
            </a:rPr>
            <a:t>Discuss practical, low-cost modification options.</a:t>
          </a:r>
        </a:p>
      </dsp:txBody>
      <dsp:txXfrm>
        <a:off x="2445992" y="2849272"/>
        <a:ext cx="9136407" cy="1295123"/>
      </dsp:txXfrm>
    </dsp:sp>
    <dsp:sp modelId="{BF2A0D01-70B7-4A3D-BA88-486C4A07EA62}">
      <dsp:nvSpPr>
        <dsp:cNvPr id="0" name=""/>
        <dsp:cNvSpPr/>
      </dsp:nvSpPr>
      <dsp:spPr>
        <a:xfrm>
          <a:off x="129512" y="2978784"/>
          <a:ext cx="2316480" cy="1036098"/>
        </a:xfrm>
        <a:prstGeom prst="roundRect">
          <a:avLst>
            <a:gd name="adj" fmla="val 10000"/>
          </a:avLst>
        </a:prstGeom>
        <a:blipFill>
          <a:blip xmlns:r="http://schemas.openxmlformats.org/officeDocument/2006/relationships" r:embed="rId3"/>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43B845-520A-4C3C-91C2-33E7F29F55BE}">
      <dsp:nvSpPr>
        <dsp:cNvPr id="0" name=""/>
        <dsp:cNvSpPr/>
      </dsp:nvSpPr>
      <dsp:spPr>
        <a:xfrm>
          <a:off x="0" y="4273908"/>
          <a:ext cx="11582400" cy="1295123"/>
        </a:xfrm>
        <a:prstGeom prst="roundRect">
          <a:avLst>
            <a:gd name="adj" fmla="val 10000"/>
          </a:avLst>
        </a:prstGeom>
        <a:solidFill>
          <a:srgbClr val="0033A0"/>
        </a:solidFill>
        <a:ln w="12700" cap="flat" cmpd="sng" algn="ctr">
          <a:solidFill>
            <a:srgbClr val="0033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latin typeface="Arial" panose="020B0604020202020204" pitchFamily="34" charset="0"/>
              <a:cs typeface="Arial" panose="020B0604020202020204" pitchFamily="34" charset="0"/>
            </a:rPr>
            <a:t>Discuss funding &amp; hiring professionals.</a:t>
          </a:r>
        </a:p>
      </dsp:txBody>
      <dsp:txXfrm>
        <a:off x="2445992" y="4273908"/>
        <a:ext cx="9136407" cy="1295123"/>
      </dsp:txXfrm>
    </dsp:sp>
    <dsp:sp modelId="{64E74409-66B8-4037-B8B2-FAAE7106B1FE}">
      <dsp:nvSpPr>
        <dsp:cNvPr id="0" name=""/>
        <dsp:cNvSpPr/>
      </dsp:nvSpPr>
      <dsp:spPr>
        <a:xfrm>
          <a:off x="129512" y="4403420"/>
          <a:ext cx="2316480" cy="1036098"/>
        </a:xfrm>
        <a:prstGeom prst="roundRect">
          <a:avLst>
            <a:gd name="adj" fmla="val 10000"/>
          </a:avLst>
        </a:prstGeom>
        <a:blipFill>
          <a:blip xmlns:r="http://schemas.openxmlformats.org/officeDocument/2006/relationships" r:embed="rId4"/>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7FFA1-768B-4EAF-B2BF-7F83B6D0A511}">
      <dsp:nvSpPr>
        <dsp:cNvPr id="0" name=""/>
        <dsp:cNvSpPr/>
      </dsp:nvSpPr>
      <dsp:spPr>
        <a:xfrm>
          <a:off x="0" y="2501"/>
          <a:ext cx="11613313" cy="0"/>
        </a:xfrm>
        <a:prstGeom prst="lin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927A2A-B641-4BDC-B171-4C8D70EB3A4D}">
      <dsp:nvSpPr>
        <dsp:cNvPr id="0" name=""/>
        <dsp:cNvSpPr/>
      </dsp:nvSpPr>
      <dsp:spPr>
        <a:xfrm>
          <a:off x="0" y="2501"/>
          <a:ext cx="11613313" cy="85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ctr" defTabSz="2133600">
            <a:lnSpc>
              <a:spcPct val="90000"/>
            </a:lnSpc>
            <a:spcBef>
              <a:spcPct val="0"/>
            </a:spcBef>
            <a:spcAft>
              <a:spcPct val="35000"/>
            </a:spcAft>
            <a:buNone/>
          </a:pPr>
          <a:r>
            <a:rPr lang="en-US" sz="4800" kern="1200" dirty="0">
              <a:latin typeface="Arial" panose="020B0604020202020204" pitchFamily="34" charset="0"/>
              <a:cs typeface="Arial" panose="020B0604020202020204" pitchFamily="34" charset="0"/>
            </a:rPr>
            <a:t>Access to services and supports </a:t>
          </a:r>
        </a:p>
      </dsp:txBody>
      <dsp:txXfrm>
        <a:off x="0" y="2501"/>
        <a:ext cx="11613313" cy="852976"/>
      </dsp:txXfrm>
    </dsp:sp>
    <dsp:sp modelId="{C353CCBA-B8E2-48F5-AD2A-66BE09E8F8B5}">
      <dsp:nvSpPr>
        <dsp:cNvPr id="0" name=""/>
        <dsp:cNvSpPr/>
      </dsp:nvSpPr>
      <dsp:spPr>
        <a:xfrm>
          <a:off x="0" y="855477"/>
          <a:ext cx="11613313" cy="0"/>
        </a:xfrm>
        <a:prstGeom prst="lin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0D4C37-A150-470F-BAEF-386AD5926877}">
      <dsp:nvSpPr>
        <dsp:cNvPr id="0" name=""/>
        <dsp:cNvSpPr/>
      </dsp:nvSpPr>
      <dsp:spPr>
        <a:xfrm>
          <a:off x="0" y="855477"/>
          <a:ext cx="11613313" cy="85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ctr" defTabSz="2133600">
            <a:lnSpc>
              <a:spcPct val="90000"/>
            </a:lnSpc>
            <a:spcBef>
              <a:spcPct val="0"/>
            </a:spcBef>
            <a:spcAft>
              <a:spcPct val="35000"/>
            </a:spcAft>
            <a:buNone/>
          </a:pPr>
          <a:r>
            <a:rPr lang="en-US" sz="4800" kern="1200" dirty="0">
              <a:latin typeface="Arial" panose="020B0604020202020204" pitchFamily="34" charset="0"/>
              <a:cs typeface="Arial" panose="020B0604020202020204" pitchFamily="34" charset="0"/>
            </a:rPr>
            <a:t>Access to transportation</a:t>
          </a:r>
        </a:p>
      </dsp:txBody>
      <dsp:txXfrm>
        <a:off x="0" y="855477"/>
        <a:ext cx="11613313" cy="852976"/>
      </dsp:txXfrm>
    </dsp:sp>
    <dsp:sp modelId="{1A4EDC84-1CBE-4CE7-9014-0345E7B73AC0}">
      <dsp:nvSpPr>
        <dsp:cNvPr id="0" name=""/>
        <dsp:cNvSpPr/>
      </dsp:nvSpPr>
      <dsp:spPr>
        <a:xfrm>
          <a:off x="0" y="1708454"/>
          <a:ext cx="11613313" cy="0"/>
        </a:xfrm>
        <a:prstGeom prst="lin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624AA6-4E16-4B21-9C48-C870F8AE11DD}">
      <dsp:nvSpPr>
        <dsp:cNvPr id="0" name=""/>
        <dsp:cNvSpPr/>
      </dsp:nvSpPr>
      <dsp:spPr>
        <a:xfrm>
          <a:off x="0" y="1708454"/>
          <a:ext cx="11613313" cy="85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ctr" defTabSz="2133600">
            <a:lnSpc>
              <a:spcPct val="90000"/>
            </a:lnSpc>
            <a:spcBef>
              <a:spcPct val="0"/>
            </a:spcBef>
            <a:spcAft>
              <a:spcPct val="35000"/>
            </a:spcAft>
            <a:buNone/>
          </a:pPr>
          <a:r>
            <a:rPr lang="en-US" sz="4800" kern="1200" dirty="0">
              <a:latin typeface="Arial" panose="020B0604020202020204" pitchFamily="34" charset="0"/>
              <a:cs typeface="Arial" panose="020B0604020202020204" pitchFamily="34" charset="0"/>
            </a:rPr>
            <a:t>Availability of family caregiver </a:t>
          </a:r>
        </a:p>
      </dsp:txBody>
      <dsp:txXfrm>
        <a:off x="0" y="1708454"/>
        <a:ext cx="11613313" cy="852976"/>
      </dsp:txXfrm>
    </dsp:sp>
    <dsp:sp modelId="{129E2CD6-E0CC-4326-9340-8B65745ADC02}">
      <dsp:nvSpPr>
        <dsp:cNvPr id="0" name=""/>
        <dsp:cNvSpPr/>
      </dsp:nvSpPr>
      <dsp:spPr>
        <a:xfrm>
          <a:off x="0" y="2561431"/>
          <a:ext cx="11613313" cy="0"/>
        </a:xfrm>
        <a:prstGeom prst="lin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A9A11C-BC7E-4284-BA55-90679E1FEFE3}">
      <dsp:nvSpPr>
        <dsp:cNvPr id="0" name=""/>
        <dsp:cNvSpPr/>
      </dsp:nvSpPr>
      <dsp:spPr>
        <a:xfrm>
          <a:off x="0" y="2561431"/>
          <a:ext cx="11613313" cy="85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ctr" defTabSz="2133600">
            <a:lnSpc>
              <a:spcPct val="90000"/>
            </a:lnSpc>
            <a:spcBef>
              <a:spcPct val="0"/>
            </a:spcBef>
            <a:spcAft>
              <a:spcPct val="35000"/>
            </a:spcAft>
            <a:buNone/>
          </a:pPr>
          <a:r>
            <a:rPr lang="en-US" sz="4800" kern="1200" dirty="0">
              <a:latin typeface="Arial" panose="020B0604020202020204" pitchFamily="34" charset="0"/>
              <a:cs typeface="Arial" panose="020B0604020202020204" pitchFamily="34" charset="0"/>
            </a:rPr>
            <a:t>Lack of planning ahead</a:t>
          </a:r>
        </a:p>
      </dsp:txBody>
      <dsp:txXfrm>
        <a:off x="0" y="2561431"/>
        <a:ext cx="11613313" cy="852976"/>
      </dsp:txXfrm>
    </dsp:sp>
    <dsp:sp modelId="{D4921437-1C9D-46B6-9B31-31B7565370B0}">
      <dsp:nvSpPr>
        <dsp:cNvPr id="0" name=""/>
        <dsp:cNvSpPr/>
      </dsp:nvSpPr>
      <dsp:spPr>
        <a:xfrm>
          <a:off x="0" y="3414407"/>
          <a:ext cx="11613313" cy="0"/>
        </a:xfrm>
        <a:prstGeom prst="lin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D63C89-B03B-4C57-BAF1-F5E90BB94A56}">
      <dsp:nvSpPr>
        <dsp:cNvPr id="0" name=""/>
        <dsp:cNvSpPr/>
      </dsp:nvSpPr>
      <dsp:spPr>
        <a:xfrm>
          <a:off x="0" y="3414407"/>
          <a:ext cx="11613313" cy="85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ctr" defTabSz="2133600">
            <a:lnSpc>
              <a:spcPct val="90000"/>
            </a:lnSpc>
            <a:spcBef>
              <a:spcPct val="0"/>
            </a:spcBef>
            <a:spcAft>
              <a:spcPct val="35000"/>
            </a:spcAft>
            <a:buNone/>
          </a:pPr>
          <a:r>
            <a:rPr lang="en-US" sz="4800" kern="1200" dirty="0">
              <a:latin typeface="Arial" panose="020B0604020202020204" pitchFamily="34" charset="0"/>
              <a:cs typeface="Arial" panose="020B0604020202020204" pitchFamily="34" charset="0"/>
            </a:rPr>
            <a:t>Design of the community </a:t>
          </a:r>
        </a:p>
      </dsp:txBody>
      <dsp:txXfrm>
        <a:off x="0" y="3414407"/>
        <a:ext cx="11613313" cy="852976"/>
      </dsp:txXfrm>
    </dsp:sp>
    <dsp:sp modelId="{C313061B-49CA-4AE3-A423-4BA8A17A05C6}">
      <dsp:nvSpPr>
        <dsp:cNvPr id="0" name=""/>
        <dsp:cNvSpPr/>
      </dsp:nvSpPr>
      <dsp:spPr>
        <a:xfrm>
          <a:off x="0" y="4267384"/>
          <a:ext cx="11613313" cy="0"/>
        </a:xfrm>
        <a:prstGeom prst="lin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A5D5E9-C1E7-4329-9E71-C489E0D39D70}">
      <dsp:nvSpPr>
        <dsp:cNvPr id="0" name=""/>
        <dsp:cNvSpPr/>
      </dsp:nvSpPr>
      <dsp:spPr>
        <a:xfrm>
          <a:off x="0" y="4267384"/>
          <a:ext cx="11613313" cy="85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ctr" defTabSz="2133600">
            <a:lnSpc>
              <a:spcPct val="90000"/>
            </a:lnSpc>
            <a:spcBef>
              <a:spcPct val="0"/>
            </a:spcBef>
            <a:spcAft>
              <a:spcPct val="35000"/>
            </a:spcAft>
            <a:buNone/>
          </a:pPr>
          <a:r>
            <a:rPr lang="en-US" sz="4800" kern="1200" dirty="0">
              <a:latin typeface="Arial" panose="020B0604020202020204" pitchFamily="34" charset="0"/>
              <a:cs typeface="Arial" panose="020B0604020202020204" pitchFamily="34" charset="0"/>
            </a:rPr>
            <a:t>Design of the home</a:t>
          </a:r>
        </a:p>
      </dsp:txBody>
      <dsp:txXfrm>
        <a:off x="0" y="4267384"/>
        <a:ext cx="11613313" cy="8529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DF562-2985-47EB-9931-6E02D1961E74}">
      <dsp:nvSpPr>
        <dsp:cNvPr id="0" name=""/>
        <dsp:cNvSpPr/>
      </dsp:nvSpPr>
      <dsp:spPr>
        <a:xfrm>
          <a:off x="1727017" y="2802"/>
          <a:ext cx="1575000" cy="682012"/>
        </a:xfrm>
        <a:prstGeom prst="rect">
          <a:avLst/>
        </a:prstGeom>
        <a:solidFill>
          <a:schemeClr val="lt1">
            <a:hueOff val="0"/>
            <a:satOff val="0"/>
            <a:lumOff val="0"/>
            <a:alphaOff val="0"/>
          </a:schemeClr>
        </a:solidFill>
        <a:ln w="38100" cap="flat" cmpd="sng" algn="ctr">
          <a:solidFill>
            <a:srgbClr val="FFD1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778000">
            <a:lnSpc>
              <a:spcPct val="90000"/>
            </a:lnSpc>
            <a:spcBef>
              <a:spcPct val="0"/>
            </a:spcBef>
            <a:spcAft>
              <a:spcPct val="35000"/>
            </a:spcAft>
            <a:buNone/>
          </a:pPr>
          <a:r>
            <a:rPr lang="en-US" sz="4000" b="0" i="0" kern="1200" dirty="0">
              <a:latin typeface="Arial" panose="020B0604020202020204" pitchFamily="34" charset="0"/>
              <a:cs typeface="Arial" panose="020B0604020202020204" pitchFamily="34" charset="0"/>
            </a:rPr>
            <a:t>Ramp</a:t>
          </a:r>
        </a:p>
      </dsp:txBody>
      <dsp:txXfrm>
        <a:off x="1727017" y="2802"/>
        <a:ext cx="1575000" cy="682012"/>
      </dsp:txXfrm>
    </dsp:sp>
    <dsp:sp modelId="{3785184D-3C1B-4CB0-B8AD-F61A3774F8C1}">
      <dsp:nvSpPr>
        <dsp:cNvPr id="0" name=""/>
        <dsp:cNvSpPr/>
      </dsp:nvSpPr>
      <dsp:spPr>
        <a:xfrm>
          <a:off x="1299517" y="718915"/>
          <a:ext cx="2430000" cy="682012"/>
        </a:xfrm>
        <a:prstGeom prst="rect">
          <a:avLst/>
        </a:prstGeom>
        <a:solidFill>
          <a:schemeClr val="lt1">
            <a:hueOff val="0"/>
            <a:satOff val="0"/>
            <a:lumOff val="0"/>
            <a:alphaOff val="0"/>
          </a:schemeClr>
        </a:solidFill>
        <a:ln w="38100" cap="flat" cmpd="sng" algn="ctr">
          <a:solidFill>
            <a:srgbClr val="FFD1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778000">
            <a:lnSpc>
              <a:spcPct val="90000"/>
            </a:lnSpc>
            <a:spcBef>
              <a:spcPct val="0"/>
            </a:spcBef>
            <a:spcAft>
              <a:spcPct val="35000"/>
            </a:spcAft>
            <a:buNone/>
          </a:pPr>
          <a:r>
            <a:rPr lang="en-US" sz="4000" b="0" kern="1200" dirty="0">
              <a:latin typeface="Arial" panose="020B0604020202020204" pitchFamily="34" charset="0"/>
              <a:cs typeface="Arial" panose="020B0604020202020204" pitchFamily="34" charset="0"/>
            </a:rPr>
            <a:t>Bathroom</a:t>
          </a:r>
        </a:p>
      </dsp:txBody>
      <dsp:txXfrm>
        <a:off x="1299517" y="718915"/>
        <a:ext cx="2430000" cy="682012"/>
      </dsp:txXfrm>
    </dsp:sp>
    <dsp:sp modelId="{66ED92E4-DF0F-4085-9824-69BEFEFBC9D3}">
      <dsp:nvSpPr>
        <dsp:cNvPr id="0" name=""/>
        <dsp:cNvSpPr/>
      </dsp:nvSpPr>
      <dsp:spPr>
        <a:xfrm>
          <a:off x="1254517" y="1435028"/>
          <a:ext cx="2520000" cy="682012"/>
        </a:xfrm>
        <a:prstGeom prst="rect">
          <a:avLst/>
        </a:prstGeom>
        <a:solidFill>
          <a:schemeClr val="lt1">
            <a:hueOff val="0"/>
            <a:satOff val="0"/>
            <a:lumOff val="0"/>
            <a:alphaOff val="0"/>
          </a:schemeClr>
        </a:solidFill>
        <a:ln w="38100" cap="flat" cmpd="sng" algn="ctr">
          <a:solidFill>
            <a:srgbClr val="FFD1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778000">
            <a:lnSpc>
              <a:spcPct val="90000"/>
            </a:lnSpc>
            <a:spcBef>
              <a:spcPct val="0"/>
            </a:spcBef>
            <a:spcAft>
              <a:spcPct val="35000"/>
            </a:spcAft>
            <a:buNone/>
          </a:pPr>
          <a:r>
            <a:rPr lang="en-US" sz="4000" b="0" kern="1200" dirty="0">
              <a:latin typeface="Arial" panose="020B0604020202020204" pitchFamily="34" charset="0"/>
              <a:cs typeface="Arial" panose="020B0604020202020204" pitchFamily="34" charset="0"/>
            </a:rPr>
            <a:t>Grab Bars</a:t>
          </a:r>
        </a:p>
      </dsp:txBody>
      <dsp:txXfrm>
        <a:off x="1254517" y="1435028"/>
        <a:ext cx="2520000" cy="682012"/>
      </dsp:txXfrm>
    </dsp:sp>
    <dsp:sp modelId="{B2CD7F3A-F496-45E2-8247-86B653D70D29}">
      <dsp:nvSpPr>
        <dsp:cNvPr id="0" name=""/>
        <dsp:cNvSpPr/>
      </dsp:nvSpPr>
      <dsp:spPr>
        <a:xfrm>
          <a:off x="669517" y="2151141"/>
          <a:ext cx="3690000" cy="682012"/>
        </a:xfrm>
        <a:prstGeom prst="rect">
          <a:avLst/>
        </a:prstGeom>
        <a:solidFill>
          <a:schemeClr val="lt1">
            <a:hueOff val="0"/>
            <a:satOff val="0"/>
            <a:lumOff val="0"/>
            <a:alphaOff val="0"/>
          </a:schemeClr>
        </a:solidFill>
        <a:ln w="38100" cap="flat" cmpd="sng" algn="ctr">
          <a:solidFill>
            <a:srgbClr val="FFD1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778000">
            <a:lnSpc>
              <a:spcPct val="90000"/>
            </a:lnSpc>
            <a:spcBef>
              <a:spcPct val="0"/>
            </a:spcBef>
            <a:spcAft>
              <a:spcPct val="35000"/>
            </a:spcAft>
            <a:buNone/>
          </a:pPr>
          <a:r>
            <a:rPr lang="en-US" sz="4000" b="0" kern="1200" dirty="0">
              <a:latin typeface="Arial" panose="020B0604020202020204" pitchFamily="34" charset="0"/>
              <a:cs typeface="Arial" panose="020B0604020202020204" pitchFamily="34" charset="0"/>
            </a:rPr>
            <a:t>Reorganization</a:t>
          </a:r>
          <a:endParaRPr lang="en-US" sz="3200" b="0" kern="1200" dirty="0">
            <a:latin typeface="Arial" panose="020B0604020202020204" pitchFamily="34" charset="0"/>
            <a:cs typeface="Arial" panose="020B0604020202020204" pitchFamily="34" charset="0"/>
          </a:endParaRPr>
        </a:p>
      </dsp:txBody>
      <dsp:txXfrm>
        <a:off x="669517" y="2151141"/>
        <a:ext cx="3690000" cy="6820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D6EAC-E01D-4E83-9187-62185942D41D}">
      <dsp:nvSpPr>
        <dsp:cNvPr id="0" name=""/>
        <dsp:cNvSpPr/>
      </dsp:nvSpPr>
      <dsp:spPr>
        <a:xfrm>
          <a:off x="1884921" y="3885649"/>
          <a:ext cx="128357" cy="12835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FEE9F4-A648-4E56-A5AB-FB9A66753F4F}">
      <dsp:nvSpPr>
        <dsp:cNvPr id="0" name=""/>
        <dsp:cNvSpPr/>
      </dsp:nvSpPr>
      <dsp:spPr>
        <a:xfrm>
          <a:off x="1642967" y="4002123"/>
          <a:ext cx="128357" cy="12835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3CF698-ECB7-4A8D-82EE-35B30E8F1E46}">
      <dsp:nvSpPr>
        <dsp:cNvPr id="0" name=""/>
        <dsp:cNvSpPr/>
      </dsp:nvSpPr>
      <dsp:spPr>
        <a:xfrm>
          <a:off x="1389461" y="4094124"/>
          <a:ext cx="128357" cy="12835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3DF6D6-420A-4059-B7AA-94C963B37B87}">
      <dsp:nvSpPr>
        <dsp:cNvPr id="0" name=""/>
        <dsp:cNvSpPr/>
      </dsp:nvSpPr>
      <dsp:spPr>
        <a:xfrm>
          <a:off x="3046555" y="2537357"/>
          <a:ext cx="128357" cy="12835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E9FA92-C283-4FBC-9D1E-ABDB086F4FC2}">
      <dsp:nvSpPr>
        <dsp:cNvPr id="0" name=""/>
        <dsp:cNvSpPr/>
      </dsp:nvSpPr>
      <dsp:spPr>
        <a:xfrm>
          <a:off x="2949003" y="2774385"/>
          <a:ext cx="128357" cy="12835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AC519F-FE34-43AF-976C-FAA5FF64AD36}">
      <dsp:nvSpPr>
        <dsp:cNvPr id="0" name=""/>
        <dsp:cNvSpPr/>
      </dsp:nvSpPr>
      <dsp:spPr>
        <a:xfrm>
          <a:off x="2879690" y="753080"/>
          <a:ext cx="128357" cy="12835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959A6F-D8A7-408D-BA26-3D64E28C4BF9}">
      <dsp:nvSpPr>
        <dsp:cNvPr id="0" name=""/>
        <dsp:cNvSpPr/>
      </dsp:nvSpPr>
      <dsp:spPr>
        <a:xfrm>
          <a:off x="3058107" y="639779"/>
          <a:ext cx="128357" cy="12835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65DBE2-7C05-4452-9289-D16D9CDEE690}">
      <dsp:nvSpPr>
        <dsp:cNvPr id="0" name=""/>
        <dsp:cNvSpPr/>
      </dsp:nvSpPr>
      <dsp:spPr>
        <a:xfrm>
          <a:off x="3236524" y="526477"/>
          <a:ext cx="128357" cy="12835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4AAA1A-680A-42AC-8058-1DB9BA2FE7BE}">
      <dsp:nvSpPr>
        <dsp:cNvPr id="0" name=""/>
        <dsp:cNvSpPr/>
      </dsp:nvSpPr>
      <dsp:spPr>
        <a:xfrm>
          <a:off x="3414940" y="639779"/>
          <a:ext cx="128357" cy="12835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B0E9D2-731B-4167-B4E6-C8135713D5F3}">
      <dsp:nvSpPr>
        <dsp:cNvPr id="0" name=""/>
        <dsp:cNvSpPr/>
      </dsp:nvSpPr>
      <dsp:spPr>
        <a:xfrm>
          <a:off x="3593357" y="753080"/>
          <a:ext cx="128357" cy="12835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DE4135-D670-40A4-A311-CE711D3EA8AF}">
      <dsp:nvSpPr>
        <dsp:cNvPr id="0" name=""/>
        <dsp:cNvSpPr/>
      </dsp:nvSpPr>
      <dsp:spPr>
        <a:xfrm>
          <a:off x="3236524" y="765317"/>
          <a:ext cx="128357" cy="12835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DB6D5E-DE5D-4342-9883-B3956C61D084}">
      <dsp:nvSpPr>
        <dsp:cNvPr id="0" name=""/>
        <dsp:cNvSpPr/>
      </dsp:nvSpPr>
      <dsp:spPr>
        <a:xfrm>
          <a:off x="3236524" y="1004611"/>
          <a:ext cx="128357" cy="12835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47F727-2F61-429F-BF6C-2071AD44E7A0}">
      <dsp:nvSpPr>
        <dsp:cNvPr id="0" name=""/>
        <dsp:cNvSpPr/>
      </dsp:nvSpPr>
      <dsp:spPr>
        <a:xfrm>
          <a:off x="363494" y="4526310"/>
          <a:ext cx="3494695" cy="99848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035" tIns="106680" rIns="106680" bIns="106680" numCol="1" spcCol="1270" anchor="ctr" anchorCtr="0">
          <a:noAutofit/>
        </a:bodyPr>
        <a:lstStyle/>
        <a:p>
          <a:pPr marL="0" lvl="0" indent="0" algn="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Housing costs</a:t>
          </a:r>
        </a:p>
      </dsp:txBody>
      <dsp:txXfrm>
        <a:off x="412236" y="4575052"/>
        <a:ext cx="3397211" cy="900996"/>
      </dsp:txXfrm>
    </dsp:sp>
    <dsp:sp modelId="{A4195E7F-2DC6-4D05-87CF-88FAE53DFBD7}">
      <dsp:nvSpPr>
        <dsp:cNvPr id="0" name=""/>
        <dsp:cNvSpPr/>
      </dsp:nvSpPr>
      <dsp:spPr>
        <a:xfrm>
          <a:off x="-3857" y="3639381"/>
          <a:ext cx="1283573" cy="1283482"/>
        </a:xfrm>
        <a:prstGeom prst="ellipse">
          <a:avLst/>
        </a:prstGeom>
        <a:solidFill>
          <a:srgbClr val="FFD100"/>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6B717F-9F6E-4B23-BED0-E6562C418040}">
      <dsp:nvSpPr>
        <dsp:cNvPr id="0" name=""/>
        <dsp:cNvSpPr/>
      </dsp:nvSpPr>
      <dsp:spPr>
        <a:xfrm>
          <a:off x="2491533" y="3257981"/>
          <a:ext cx="3494695" cy="99848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035" tIns="106680" rIns="106680" bIns="106680" numCol="1" spcCol="1270" anchor="ctr" anchorCtr="0">
          <a:noAutofit/>
        </a:bodyPr>
        <a:lstStyle/>
        <a:p>
          <a:pPr marL="0" lvl="0" indent="0" algn="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Childcare costs</a:t>
          </a:r>
        </a:p>
      </dsp:txBody>
      <dsp:txXfrm>
        <a:off x="2540275" y="3306723"/>
        <a:ext cx="3397211" cy="900996"/>
      </dsp:txXfrm>
    </dsp:sp>
    <dsp:sp modelId="{76F365C7-B941-4C45-9F42-84DF5A2ADBE7}">
      <dsp:nvSpPr>
        <dsp:cNvPr id="0" name=""/>
        <dsp:cNvSpPr/>
      </dsp:nvSpPr>
      <dsp:spPr>
        <a:xfrm>
          <a:off x="1777101" y="2675409"/>
          <a:ext cx="1283573" cy="1283482"/>
        </a:xfrm>
        <a:prstGeom prst="ellipse">
          <a:avLst/>
        </a:prstGeom>
        <a:solidFill>
          <a:srgbClr val="FFD100"/>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273C2A-20AD-450E-A13D-5D8C9F4EEEC4}">
      <dsp:nvSpPr>
        <dsp:cNvPr id="0" name=""/>
        <dsp:cNvSpPr/>
      </dsp:nvSpPr>
      <dsp:spPr>
        <a:xfrm>
          <a:off x="2999300" y="1809304"/>
          <a:ext cx="3494695" cy="99848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035" tIns="106680" rIns="106680" bIns="106680" numCol="1" spcCol="1270" anchor="ctr" anchorCtr="0">
          <a:noAutofit/>
        </a:bodyPr>
        <a:lstStyle/>
        <a:p>
          <a:pPr marL="0" lvl="0" indent="0" algn="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Long-term care costs</a:t>
          </a:r>
        </a:p>
      </dsp:txBody>
      <dsp:txXfrm>
        <a:off x="3048042" y="1858046"/>
        <a:ext cx="3397211" cy="900996"/>
      </dsp:txXfrm>
    </dsp:sp>
    <dsp:sp modelId="{CCDB4B43-DD9D-47A1-8F26-B21389B2C0F8}">
      <dsp:nvSpPr>
        <dsp:cNvPr id="0" name=""/>
        <dsp:cNvSpPr/>
      </dsp:nvSpPr>
      <dsp:spPr>
        <a:xfrm>
          <a:off x="2594737" y="1213362"/>
          <a:ext cx="1283573" cy="1283482"/>
        </a:xfrm>
        <a:prstGeom prst="ellipse">
          <a:avLst/>
        </a:prstGeom>
        <a:solidFill>
          <a:srgbClr val="FFD100"/>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23A7D-D901-4FFB-A38B-7AC16EA0D09F}">
      <dsp:nvSpPr>
        <dsp:cNvPr id="0" name=""/>
        <dsp:cNvSpPr/>
      </dsp:nvSpPr>
      <dsp:spPr>
        <a:xfrm>
          <a:off x="0" y="84137"/>
          <a:ext cx="5943600" cy="3714749"/>
        </a:xfrm>
        <a:prstGeom prst="swooshArrow">
          <a:avLst>
            <a:gd name="adj1" fmla="val 25000"/>
            <a:gd name="adj2" fmla="val 25000"/>
          </a:avLst>
        </a:prstGeom>
        <a:solidFill>
          <a:srgbClr val="0033A0">
            <a:alpha val="10196"/>
          </a:srgbClr>
        </a:solidFill>
        <a:ln>
          <a:noFill/>
        </a:ln>
        <a:effectLst/>
      </dsp:spPr>
      <dsp:style>
        <a:lnRef idx="0">
          <a:scrgbClr r="0" g="0" b="0"/>
        </a:lnRef>
        <a:fillRef idx="1">
          <a:scrgbClr r="0" g="0" b="0"/>
        </a:fillRef>
        <a:effectRef idx="0">
          <a:scrgbClr r="0" g="0" b="0"/>
        </a:effectRef>
        <a:fontRef idx="minor"/>
      </dsp:style>
    </dsp:sp>
    <dsp:sp modelId="{532BEB88-BCBE-44BE-82DF-F7DC455F075D}">
      <dsp:nvSpPr>
        <dsp:cNvPr id="0" name=""/>
        <dsp:cNvSpPr/>
      </dsp:nvSpPr>
      <dsp:spPr>
        <a:xfrm>
          <a:off x="1381887" y="2108676"/>
          <a:ext cx="208026" cy="208026"/>
        </a:xfrm>
        <a:prstGeom prst="ellipse">
          <a:avLst/>
        </a:prstGeom>
        <a:solidFill>
          <a:srgbClr val="0033A0"/>
        </a:solidFill>
        <a:ln w="12700" cap="flat" cmpd="sng" algn="ctr">
          <a:solidFill>
            <a:srgbClr val="0033A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26F961-B52F-4715-9D0D-8187A3DCE86C}">
      <dsp:nvSpPr>
        <dsp:cNvPr id="0" name=""/>
        <dsp:cNvSpPr/>
      </dsp:nvSpPr>
      <dsp:spPr>
        <a:xfrm>
          <a:off x="756965" y="2296826"/>
          <a:ext cx="3200390" cy="1586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29" tIns="0" rIns="0" bIns="0" numCol="1" spcCol="1270" anchor="t" anchorCtr="0">
          <a:noAutofit/>
        </a:bodyPr>
        <a:lstStyle/>
        <a:p>
          <a:pPr marL="0" lvl="0" indent="0" algn="l" defTabSz="1244600">
            <a:lnSpc>
              <a:spcPct val="90000"/>
            </a:lnSpc>
            <a:spcBef>
              <a:spcPct val="0"/>
            </a:spcBef>
            <a:spcAft>
              <a:spcPct val="35000"/>
            </a:spcAft>
            <a:buNone/>
          </a:pPr>
          <a:r>
            <a:rPr lang="en-US" sz="2800" b="0" kern="1200" dirty="0">
              <a:latin typeface="Arial" panose="020B0604020202020204" pitchFamily="34" charset="0"/>
              <a:cs typeface="Arial" panose="020B0604020202020204" pitchFamily="34" charset="0"/>
            </a:rPr>
            <a:t>Intergenerational living</a:t>
          </a:r>
        </a:p>
      </dsp:txBody>
      <dsp:txXfrm>
        <a:off x="756965" y="2296826"/>
        <a:ext cx="3200390" cy="1586198"/>
      </dsp:txXfrm>
    </dsp:sp>
    <dsp:sp modelId="{CC1AE9E1-5740-4BC5-ADF3-78C3013F61A5}">
      <dsp:nvSpPr>
        <dsp:cNvPr id="0" name=""/>
        <dsp:cNvSpPr/>
      </dsp:nvSpPr>
      <dsp:spPr>
        <a:xfrm>
          <a:off x="3298698" y="1161414"/>
          <a:ext cx="356616" cy="356616"/>
        </a:xfrm>
        <a:prstGeom prst="ellipse">
          <a:avLst/>
        </a:prstGeom>
        <a:solidFill>
          <a:srgbClr val="0033A0"/>
        </a:solidFill>
        <a:ln w="12700" cap="flat" cmpd="sng" algn="ctr">
          <a:solidFill>
            <a:srgbClr val="0033A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40A3FB-7C89-418E-BC09-84304571220E}">
      <dsp:nvSpPr>
        <dsp:cNvPr id="0" name=""/>
        <dsp:cNvSpPr/>
      </dsp:nvSpPr>
      <dsp:spPr>
        <a:xfrm>
          <a:off x="3477006" y="1339722"/>
          <a:ext cx="1931670" cy="245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963" tIns="0" rIns="0" bIns="0" numCol="1" spcCol="1270" anchor="t"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Cohousing</a:t>
          </a:r>
          <a:endParaRPr lang="en-US" sz="3200" kern="1200" dirty="0">
            <a:latin typeface="Arial" panose="020B0604020202020204" pitchFamily="34" charset="0"/>
            <a:cs typeface="Arial" panose="020B0604020202020204" pitchFamily="34" charset="0"/>
          </a:endParaRPr>
        </a:p>
      </dsp:txBody>
      <dsp:txXfrm>
        <a:off x="3477006" y="1339722"/>
        <a:ext cx="1931670" cy="24591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555C8-1E75-4ECB-A064-5BE2877169A6}">
      <dsp:nvSpPr>
        <dsp:cNvPr id="0" name=""/>
        <dsp:cNvSpPr/>
      </dsp:nvSpPr>
      <dsp:spPr>
        <a:xfrm>
          <a:off x="1725770" y="2530"/>
          <a:ext cx="3936770" cy="2362062"/>
        </a:xfrm>
        <a:prstGeom prst="rect">
          <a:avLst/>
        </a:prstGeom>
        <a:solidFill>
          <a:srgbClr val="0033A0"/>
        </a:solidFill>
        <a:ln w="12700" cap="flat" cmpd="sng" algn="ctr">
          <a:solidFill>
            <a:srgbClr val="0033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On grade entry or adaptable to grade with ramp.</a:t>
          </a:r>
        </a:p>
      </dsp:txBody>
      <dsp:txXfrm>
        <a:off x="1725770" y="2530"/>
        <a:ext cx="3936770" cy="2362062"/>
      </dsp:txXfrm>
    </dsp:sp>
    <dsp:sp modelId="{BDB97200-CE42-4228-A61D-CB84EC33B5E8}">
      <dsp:nvSpPr>
        <dsp:cNvPr id="0" name=""/>
        <dsp:cNvSpPr/>
      </dsp:nvSpPr>
      <dsp:spPr>
        <a:xfrm>
          <a:off x="6056217" y="2530"/>
          <a:ext cx="3936770" cy="2362062"/>
        </a:xfrm>
        <a:prstGeom prst="rect">
          <a:avLst/>
        </a:prstGeom>
        <a:solidFill>
          <a:srgbClr val="0033A0"/>
        </a:solidFill>
        <a:ln w="12700" cap="flat" cmpd="sng" algn="ctr">
          <a:solidFill>
            <a:srgbClr val="0033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A bedroom or room that could be used for sleep on the entry level.</a:t>
          </a:r>
        </a:p>
      </dsp:txBody>
      <dsp:txXfrm>
        <a:off x="6056217" y="2530"/>
        <a:ext cx="3936770" cy="2362062"/>
      </dsp:txXfrm>
    </dsp:sp>
    <dsp:sp modelId="{2FD0F11F-802D-4427-A50E-FF682F48130F}">
      <dsp:nvSpPr>
        <dsp:cNvPr id="0" name=""/>
        <dsp:cNvSpPr/>
      </dsp:nvSpPr>
      <dsp:spPr>
        <a:xfrm>
          <a:off x="1725770" y="2758269"/>
          <a:ext cx="3936770" cy="2362062"/>
        </a:xfrm>
        <a:prstGeom prst="rect">
          <a:avLst/>
        </a:prstGeom>
        <a:solidFill>
          <a:srgbClr val="0033A0"/>
        </a:solidFill>
        <a:ln w="12700" cap="flat" cmpd="sng" algn="ctr">
          <a:solidFill>
            <a:srgbClr val="0033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A bathroom sized and spaced for a wheelchair user.</a:t>
          </a:r>
        </a:p>
      </dsp:txBody>
      <dsp:txXfrm>
        <a:off x="1725770" y="2758269"/>
        <a:ext cx="3936770" cy="2362062"/>
      </dsp:txXfrm>
    </dsp:sp>
    <dsp:sp modelId="{CBB30CE7-F32E-4901-A706-82F5254C7DF8}">
      <dsp:nvSpPr>
        <dsp:cNvPr id="0" name=""/>
        <dsp:cNvSpPr/>
      </dsp:nvSpPr>
      <dsp:spPr>
        <a:xfrm>
          <a:off x="6056217" y="2758269"/>
          <a:ext cx="3936770" cy="2362062"/>
        </a:xfrm>
        <a:prstGeom prst="rect">
          <a:avLst/>
        </a:prstGeom>
        <a:solidFill>
          <a:srgbClr val="0033A0"/>
        </a:solidFill>
        <a:ln w="12700" cap="flat" cmpd="sng" algn="ctr">
          <a:solidFill>
            <a:srgbClr val="0033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Wide hallways (42”) and doors (36”).</a:t>
          </a:r>
        </a:p>
      </dsp:txBody>
      <dsp:txXfrm>
        <a:off x="6056217" y="2758269"/>
        <a:ext cx="3936770" cy="2362062"/>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0B5AEC-DA65-9C5D-519C-20876A4E9043}"/>
              </a:ext>
            </a:extLst>
          </p:cNvPr>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a:p>
        </p:txBody>
      </p:sp>
      <p:sp>
        <p:nvSpPr>
          <p:cNvPr id="3" name="Date Placeholder 2">
            <a:extLst>
              <a:ext uri="{FF2B5EF4-FFF2-40B4-BE49-F238E27FC236}">
                <a16:creationId xmlns:a16="http://schemas.microsoft.com/office/drawing/2014/main" id="{926C6B3B-248E-BF36-642B-F41CDC7D2335}"/>
              </a:ext>
            </a:extLst>
          </p:cNvPr>
          <p:cNvSpPr>
            <a:spLocks noGrp="1"/>
          </p:cNvSpPr>
          <p:nvPr>
            <p:ph type="dt" sz="quarter" idx="1"/>
          </p:nvPr>
        </p:nvSpPr>
        <p:spPr>
          <a:xfrm>
            <a:off x="4143587" y="1"/>
            <a:ext cx="3169920" cy="481727"/>
          </a:xfrm>
          <a:prstGeom prst="rect">
            <a:avLst/>
          </a:prstGeom>
        </p:spPr>
        <p:txBody>
          <a:bodyPr vert="horz" lIns="96647" tIns="48324" rIns="96647" bIns="48324" rtlCol="0"/>
          <a:lstStyle>
            <a:lvl1pPr algn="r">
              <a:defRPr sz="1300"/>
            </a:lvl1pPr>
          </a:lstStyle>
          <a:p>
            <a:r>
              <a:rPr lang="en-US"/>
              <a:t>April 25, 2026</a:t>
            </a:r>
          </a:p>
        </p:txBody>
      </p:sp>
      <p:sp>
        <p:nvSpPr>
          <p:cNvPr id="4" name="Footer Placeholder 3">
            <a:extLst>
              <a:ext uri="{FF2B5EF4-FFF2-40B4-BE49-F238E27FC236}">
                <a16:creationId xmlns:a16="http://schemas.microsoft.com/office/drawing/2014/main" id="{B07EC81C-4FF4-E4DD-A94F-E246D2D8F964}"/>
              </a:ext>
            </a:extLst>
          </p:cNvPr>
          <p:cNvSpPr>
            <a:spLocks noGrp="1"/>
          </p:cNvSpPr>
          <p:nvPr>
            <p:ph type="ftr" sz="quarter" idx="2"/>
          </p:nvPr>
        </p:nvSpPr>
        <p:spPr>
          <a:xfrm>
            <a:off x="0" y="9119477"/>
            <a:ext cx="3169920" cy="481726"/>
          </a:xfrm>
          <a:prstGeom prst="rect">
            <a:avLst/>
          </a:prstGeom>
        </p:spPr>
        <p:txBody>
          <a:bodyPr vert="horz" lIns="96647" tIns="48324" rIns="96647" bIns="48324" rtlCol="0" anchor="b"/>
          <a:lstStyle>
            <a:lvl1pPr algn="l">
              <a:defRPr sz="1300"/>
            </a:lvl1pPr>
          </a:lstStyle>
          <a:p>
            <a:r>
              <a:rPr lang="en-US"/>
              <a:t>How to stay in your home longer</a:t>
            </a:r>
          </a:p>
        </p:txBody>
      </p:sp>
      <p:sp>
        <p:nvSpPr>
          <p:cNvPr id="5" name="Slide Number Placeholder 4">
            <a:extLst>
              <a:ext uri="{FF2B5EF4-FFF2-40B4-BE49-F238E27FC236}">
                <a16:creationId xmlns:a16="http://schemas.microsoft.com/office/drawing/2014/main" id="{AB23417D-A910-8748-AB67-F901E88C2FB6}"/>
              </a:ext>
            </a:extLst>
          </p:cNvPr>
          <p:cNvSpPr>
            <a:spLocks noGrp="1"/>
          </p:cNvSpPr>
          <p:nvPr>
            <p:ph type="sldNum" sz="quarter" idx="3"/>
          </p:nvPr>
        </p:nvSpPr>
        <p:spPr>
          <a:xfrm>
            <a:off x="4143587" y="9119477"/>
            <a:ext cx="3169920" cy="481726"/>
          </a:xfrm>
          <a:prstGeom prst="rect">
            <a:avLst/>
          </a:prstGeom>
        </p:spPr>
        <p:txBody>
          <a:bodyPr vert="horz" lIns="96647" tIns="48324" rIns="96647" bIns="48324" rtlCol="0" anchor="b"/>
          <a:lstStyle>
            <a:lvl1pPr algn="r">
              <a:defRPr sz="1300"/>
            </a:lvl1pPr>
          </a:lstStyle>
          <a:p>
            <a:fld id="{A56340D0-ADD1-A24B-A510-884612EBEE7A}" type="slidenum">
              <a:rPr lang="en-US" smtClean="0"/>
              <a:t>‹#›</a:t>
            </a:fld>
            <a:endParaRPr lang="en-US"/>
          </a:p>
        </p:txBody>
      </p:sp>
    </p:spTree>
    <p:extLst>
      <p:ext uri="{BB962C8B-B14F-4D97-AF65-F5344CB8AC3E}">
        <p14:creationId xmlns:p14="http://schemas.microsoft.com/office/powerpoint/2010/main" val="198470877"/>
      </p:ext>
    </p:extLst>
  </p:cSld>
  <p:clrMap bg1="lt1" tx1="dk1" bg2="lt2" tx2="dk2" accent1="accent1" accent2="accent2" accent3="accent3" accent4="accent4" accent5="accent5" accent6="accent6" hlink="hlink" folHlink="folHlink"/>
  <p:hf sldNum="0" hdr="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47" tIns="48324" rIns="96647" bIns="48324" rtlCol="0"/>
          <a:lstStyle>
            <a:lvl1pPr algn="r">
              <a:defRPr sz="1300"/>
            </a:lvl1pPr>
          </a:lstStyle>
          <a:p>
            <a:r>
              <a:rPr lang="en-US"/>
              <a:t>April 25, 2026</a:t>
            </a:r>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7"/>
            <a:ext cx="3169920" cy="481726"/>
          </a:xfrm>
          <a:prstGeom prst="rect">
            <a:avLst/>
          </a:prstGeom>
        </p:spPr>
        <p:txBody>
          <a:bodyPr vert="horz" lIns="96647" tIns="48324" rIns="96647" bIns="48324" rtlCol="0" anchor="b"/>
          <a:lstStyle>
            <a:lvl1pPr algn="l">
              <a:defRPr sz="1300"/>
            </a:lvl1pPr>
          </a:lstStyle>
          <a:p>
            <a:r>
              <a:rPr lang="en-US"/>
              <a:t>How to stay in your home longer</a:t>
            </a:r>
          </a:p>
        </p:txBody>
      </p:sp>
      <p:sp>
        <p:nvSpPr>
          <p:cNvPr id="7" name="Slide Number Placeholder 6"/>
          <p:cNvSpPr>
            <a:spLocks noGrp="1"/>
          </p:cNvSpPr>
          <p:nvPr>
            <p:ph type="sldNum" sz="quarter" idx="5"/>
          </p:nvPr>
        </p:nvSpPr>
        <p:spPr>
          <a:xfrm>
            <a:off x="4143587" y="9119477"/>
            <a:ext cx="3169920" cy="481726"/>
          </a:xfrm>
          <a:prstGeom prst="rect">
            <a:avLst/>
          </a:prstGeom>
        </p:spPr>
        <p:txBody>
          <a:bodyPr vert="horz" lIns="96647" tIns="48324" rIns="96647" bIns="48324" rtlCol="0" anchor="b"/>
          <a:lstStyle>
            <a:lvl1pPr algn="r">
              <a:defRPr sz="1300"/>
            </a:lvl1pPr>
          </a:lstStyle>
          <a:p>
            <a:fld id="{27A66C86-F342-4744-8F7B-A8407B3CAA4B}" type="slidenum">
              <a:rPr lang="en-US" smtClean="0"/>
              <a:t>‹#›</a:t>
            </a:fld>
            <a:endParaRPr lang="en-US"/>
          </a:p>
        </p:txBody>
      </p:sp>
    </p:spTree>
    <p:extLst>
      <p:ext uri="{BB962C8B-B14F-4D97-AF65-F5344CB8AC3E}">
        <p14:creationId xmlns:p14="http://schemas.microsoft.com/office/powerpoint/2010/main" val="3841128498"/>
      </p:ext>
    </p:extLst>
  </p:cSld>
  <p:clrMap bg1="lt1" tx1="dk1" bg2="lt2" tx2="dk2" accent1="accent1" accent2="accent2" accent3="accent3" accent4="accent4" accent5="accent5" accent6="accent6" hlink="hlink" folHlink="folHlink"/>
  <p:hf sldNum="0"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999E3651-F4B2-8544-79AF-202946CDE07A}"/>
              </a:ext>
            </a:extLst>
          </p:cNvPr>
          <p:cNvSpPr>
            <a:spLocks noGrp="1"/>
          </p:cNvSpPr>
          <p:nvPr>
            <p:ph type="ftr" sz="quarter" idx="4"/>
          </p:nvPr>
        </p:nvSpPr>
        <p:spPr/>
        <p:txBody>
          <a:bodyPr/>
          <a:lstStyle/>
          <a:p>
            <a:r>
              <a:rPr lang="en-US"/>
              <a:t>How to stay in your home longer</a:t>
            </a:r>
          </a:p>
        </p:txBody>
      </p:sp>
      <p:sp>
        <p:nvSpPr>
          <p:cNvPr id="6" name="Date Placeholder 5">
            <a:extLst>
              <a:ext uri="{FF2B5EF4-FFF2-40B4-BE49-F238E27FC236}">
                <a16:creationId xmlns:a16="http://schemas.microsoft.com/office/drawing/2014/main" id="{77A7580F-CEE4-B348-8F2C-2D7B50EE96B8}"/>
              </a:ext>
            </a:extLst>
          </p:cNvPr>
          <p:cNvSpPr>
            <a:spLocks noGrp="1"/>
          </p:cNvSpPr>
          <p:nvPr>
            <p:ph type="dt" idx="1"/>
          </p:nvPr>
        </p:nvSpPr>
        <p:spPr/>
        <p:txBody>
          <a:bodyPr/>
          <a:lstStyle/>
          <a:p>
            <a:r>
              <a:rPr lang="en-US"/>
              <a:t>April 25, 2026</a:t>
            </a:r>
          </a:p>
        </p:txBody>
      </p:sp>
    </p:spTree>
    <p:extLst>
      <p:ext uri="{BB962C8B-B14F-4D97-AF65-F5344CB8AC3E}">
        <p14:creationId xmlns:p14="http://schemas.microsoft.com/office/powerpoint/2010/main" val="248738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April 25, 2026</a:t>
            </a:r>
          </a:p>
        </p:txBody>
      </p:sp>
      <p:sp>
        <p:nvSpPr>
          <p:cNvPr id="5" name="Footer Placeholder 4"/>
          <p:cNvSpPr>
            <a:spLocks noGrp="1"/>
          </p:cNvSpPr>
          <p:nvPr>
            <p:ph type="ftr" sz="quarter" idx="4"/>
          </p:nvPr>
        </p:nvSpPr>
        <p:spPr/>
        <p:txBody>
          <a:bodyPr/>
          <a:lstStyle/>
          <a:p>
            <a:r>
              <a:rPr lang="en-US"/>
              <a:t>How to stay in your home longer</a:t>
            </a:r>
          </a:p>
        </p:txBody>
      </p:sp>
    </p:spTree>
    <p:extLst>
      <p:ext uri="{BB962C8B-B14F-4D97-AF65-F5344CB8AC3E}">
        <p14:creationId xmlns:p14="http://schemas.microsoft.com/office/powerpoint/2010/main" val="2489673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idea: To stay in your home longer, plan to pay for support/services and ongoing home maintenance.</a:t>
            </a:r>
          </a:p>
        </p:txBody>
      </p:sp>
      <p:sp>
        <p:nvSpPr>
          <p:cNvPr id="4" name="Date Placeholder 3"/>
          <p:cNvSpPr>
            <a:spLocks noGrp="1"/>
          </p:cNvSpPr>
          <p:nvPr>
            <p:ph type="dt" idx="1"/>
          </p:nvPr>
        </p:nvSpPr>
        <p:spPr/>
        <p:txBody>
          <a:bodyPr/>
          <a:lstStyle/>
          <a:p>
            <a:r>
              <a:rPr lang="en-US"/>
              <a:t>April 25, 2026</a:t>
            </a:r>
          </a:p>
        </p:txBody>
      </p:sp>
      <p:sp>
        <p:nvSpPr>
          <p:cNvPr id="5" name="Footer Placeholder 4"/>
          <p:cNvSpPr>
            <a:spLocks noGrp="1"/>
          </p:cNvSpPr>
          <p:nvPr>
            <p:ph type="ftr" sz="quarter" idx="4"/>
          </p:nvPr>
        </p:nvSpPr>
        <p:spPr/>
        <p:txBody>
          <a:bodyPr/>
          <a:lstStyle/>
          <a:p>
            <a:r>
              <a:rPr lang="en-US"/>
              <a:t>How to stay in your home longer</a:t>
            </a:r>
          </a:p>
        </p:txBody>
      </p:sp>
    </p:spTree>
    <p:extLst>
      <p:ext uri="{BB962C8B-B14F-4D97-AF65-F5344CB8AC3E}">
        <p14:creationId xmlns:p14="http://schemas.microsoft.com/office/powerpoint/2010/main" val="4101124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36: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36:notes"/>
          <p:cNvSpPr txBox="1">
            <a:spLocks noGrp="1"/>
          </p:cNvSpPr>
          <p:nvPr>
            <p:ph type="body" idx="1"/>
          </p:nvPr>
        </p:nvSpPr>
        <p:spPr>
          <a:xfrm>
            <a:off x="780288" y="4851612"/>
            <a:ext cx="6242304" cy="3969497"/>
          </a:xfrm>
          <a:prstGeom prst="rect">
            <a:avLst/>
          </a:prstGeom>
          <a:noFill/>
          <a:ln>
            <a:noFill/>
          </a:ln>
        </p:spPr>
        <p:txBody>
          <a:bodyPr spcFirstLastPara="1" wrap="square" lIns="102139" tIns="51068" rIns="102139" bIns="51068" anchor="t" anchorCtr="0">
            <a:noAutofit/>
          </a:bodyPr>
          <a:lstStyle/>
          <a:p>
            <a:endParaRPr/>
          </a:p>
        </p:txBody>
      </p:sp>
      <p:sp>
        <p:nvSpPr>
          <p:cNvPr id="2" name="Footer Placeholder 1">
            <a:extLst>
              <a:ext uri="{FF2B5EF4-FFF2-40B4-BE49-F238E27FC236}">
                <a16:creationId xmlns:a16="http://schemas.microsoft.com/office/drawing/2014/main" id="{C81F10AD-F68C-A68C-AA10-C415543FE43D}"/>
              </a:ext>
            </a:extLst>
          </p:cNvPr>
          <p:cNvSpPr>
            <a:spLocks noGrp="1"/>
          </p:cNvSpPr>
          <p:nvPr>
            <p:ph type="ftr" sz="quarter" idx="4"/>
          </p:nvPr>
        </p:nvSpPr>
        <p:spPr/>
        <p:txBody>
          <a:bodyPr/>
          <a:lstStyle/>
          <a:p>
            <a:r>
              <a:rPr lang="en-US"/>
              <a:t>How to stay in your home longer</a:t>
            </a:r>
          </a:p>
        </p:txBody>
      </p:sp>
      <p:sp>
        <p:nvSpPr>
          <p:cNvPr id="3" name="Date Placeholder 2">
            <a:extLst>
              <a:ext uri="{FF2B5EF4-FFF2-40B4-BE49-F238E27FC236}">
                <a16:creationId xmlns:a16="http://schemas.microsoft.com/office/drawing/2014/main" id="{EB15E1B0-1B70-DAFA-9543-8DEC6E0B2A22}"/>
              </a:ext>
            </a:extLst>
          </p:cNvPr>
          <p:cNvSpPr>
            <a:spLocks noGrp="1"/>
          </p:cNvSpPr>
          <p:nvPr>
            <p:ph type="dt" idx="1"/>
          </p:nvPr>
        </p:nvSpPr>
        <p:spPr/>
        <p:txBody>
          <a:bodyPr/>
          <a:lstStyle/>
          <a:p>
            <a:r>
              <a:rPr lang="en-US"/>
              <a:t>April 25, 2026</a:t>
            </a:r>
          </a:p>
        </p:txBody>
      </p:sp>
    </p:spTree>
    <p:extLst>
      <p:ext uri="{BB962C8B-B14F-4D97-AF65-F5344CB8AC3E}">
        <p14:creationId xmlns:p14="http://schemas.microsoft.com/office/powerpoint/2010/main" val="3404805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p29:notes"/>
          <p:cNvSpPr txBox="1">
            <a:spLocks noGrp="1"/>
          </p:cNvSpPr>
          <p:nvPr>
            <p:ph type="body" idx="1"/>
          </p:nvPr>
        </p:nvSpPr>
        <p:spPr>
          <a:xfrm>
            <a:off x="731520" y="4620580"/>
            <a:ext cx="5852160" cy="3780473"/>
          </a:xfrm>
          <a:prstGeom prst="rect">
            <a:avLst/>
          </a:prstGeom>
          <a:noFill/>
          <a:ln>
            <a:noFill/>
          </a:ln>
        </p:spPr>
        <p:txBody>
          <a:bodyPr spcFirstLastPara="1" wrap="square" lIns="96621" tIns="48310" rIns="96621" bIns="48310" anchor="t" anchorCtr="0">
            <a:noAutofit/>
          </a:bodyPr>
          <a:lstStyle/>
          <a:p>
            <a:pPr>
              <a:lnSpc>
                <a:spcPct val="107000"/>
              </a:lnSpc>
            </a:pPr>
            <a:r>
              <a:rPr lang="en-US" sz="1800">
                <a:latin typeface="Verdana"/>
                <a:ea typeface="Verdana"/>
                <a:cs typeface="Verdana"/>
                <a:sym typeface="Verdana"/>
              </a:rPr>
              <a:t>Benefits of home modifications</a:t>
            </a:r>
            <a:endParaRPr/>
          </a:p>
          <a:p>
            <a:pPr marL="342799" indent="-342799">
              <a:lnSpc>
                <a:spcPct val="107000"/>
              </a:lnSpc>
              <a:buClr>
                <a:schemeClr val="dk1"/>
              </a:buClr>
              <a:buSzPts val="1800"/>
              <a:buFont typeface="Calibri"/>
              <a:buAutoNum type="arabicPeriod"/>
            </a:pPr>
            <a:r>
              <a:rPr lang="en-US" sz="1800">
                <a:latin typeface="Verdana"/>
                <a:ea typeface="Verdana"/>
                <a:cs typeface="Verdana"/>
                <a:sym typeface="Verdana"/>
              </a:rPr>
              <a:t>Improve functional performance</a:t>
            </a:r>
            <a:endParaRPr/>
          </a:p>
          <a:p>
            <a:pPr marL="342799" indent="-342799">
              <a:lnSpc>
                <a:spcPct val="107000"/>
              </a:lnSpc>
              <a:buClr>
                <a:schemeClr val="dk1"/>
              </a:buClr>
              <a:buSzPts val="1800"/>
              <a:buFont typeface="Calibri"/>
              <a:buAutoNum type="arabicPeriod"/>
            </a:pPr>
            <a:r>
              <a:rPr lang="en-US" sz="1800">
                <a:latin typeface="Verdana"/>
                <a:ea typeface="Verdana"/>
                <a:cs typeface="Verdana"/>
                <a:sym typeface="Verdana"/>
              </a:rPr>
              <a:t>Reduce risk of falls</a:t>
            </a:r>
            <a:endParaRPr/>
          </a:p>
          <a:p>
            <a:pPr marL="342799" indent="-342799">
              <a:lnSpc>
                <a:spcPct val="107000"/>
              </a:lnSpc>
              <a:buClr>
                <a:schemeClr val="dk1"/>
              </a:buClr>
              <a:buSzPts val="1800"/>
              <a:buFont typeface="Calibri"/>
              <a:buAutoNum type="arabicPeriod"/>
            </a:pPr>
            <a:r>
              <a:rPr lang="en-US" sz="1800">
                <a:latin typeface="Verdana"/>
                <a:ea typeface="Verdana"/>
                <a:cs typeface="Verdana"/>
                <a:sym typeface="Verdana"/>
              </a:rPr>
              <a:t>Reduce demand on caregiver</a:t>
            </a:r>
            <a:endParaRPr/>
          </a:p>
          <a:p>
            <a:pPr>
              <a:lnSpc>
                <a:spcPct val="107000"/>
              </a:lnSpc>
            </a:pPr>
            <a:r>
              <a:rPr lang="en-US" sz="1800">
                <a:latin typeface="Verdana"/>
                <a:ea typeface="Verdana"/>
                <a:cs typeface="Verdana"/>
                <a:sym typeface="Verdana"/>
              </a:rPr>
              <a:t> </a:t>
            </a:r>
            <a:endParaRPr/>
          </a:p>
          <a:p>
            <a:pPr>
              <a:lnSpc>
                <a:spcPct val="107000"/>
              </a:lnSpc>
            </a:pPr>
            <a:r>
              <a:rPr lang="en-US" sz="1800">
                <a:latin typeface="Verdana"/>
                <a:ea typeface="Verdana"/>
                <a:cs typeface="Verdana"/>
                <a:sym typeface="Verdana"/>
              </a:rPr>
              <a:t>One size does not fit all</a:t>
            </a:r>
            <a:endParaRPr/>
          </a:p>
          <a:p>
            <a:pPr marL="342799" indent="-342799">
              <a:lnSpc>
                <a:spcPct val="107000"/>
              </a:lnSpc>
              <a:buClr>
                <a:schemeClr val="dk1"/>
              </a:buClr>
              <a:buSzPts val="1800"/>
              <a:buFont typeface="Noto Sans Symbols"/>
              <a:buChar char="∙"/>
            </a:pPr>
            <a:r>
              <a:rPr lang="en-US" sz="1800">
                <a:latin typeface="Verdana"/>
                <a:ea typeface="Verdana"/>
                <a:cs typeface="Verdana"/>
                <a:sym typeface="Verdana"/>
              </a:rPr>
              <a:t>structural features versus home</a:t>
            </a:r>
            <a:endParaRPr/>
          </a:p>
          <a:p>
            <a:pPr>
              <a:lnSpc>
                <a:spcPct val="107000"/>
              </a:lnSpc>
            </a:pPr>
            <a:r>
              <a:rPr lang="en-US" sz="1800">
                <a:latin typeface="Verdana"/>
                <a:ea typeface="Verdana"/>
                <a:cs typeface="Verdana"/>
                <a:sym typeface="Verdana"/>
              </a:rPr>
              <a:t> </a:t>
            </a:r>
            <a:endParaRPr/>
          </a:p>
          <a:p>
            <a:pPr>
              <a:lnSpc>
                <a:spcPct val="107000"/>
              </a:lnSpc>
            </a:pPr>
            <a:r>
              <a:rPr lang="en-US" sz="1800">
                <a:latin typeface="Verdana"/>
                <a:ea typeface="Verdana"/>
                <a:cs typeface="Verdana"/>
                <a:sym typeface="Verdana"/>
              </a:rPr>
              <a:t>Talk about the role of medical and building professionals.</a:t>
            </a:r>
            <a:endParaRPr/>
          </a:p>
          <a:p>
            <a:pPr>
              <a:lnSpc>
                <a:spcPct val="107000"/>
              </a:lnSpc>
            </a:pPr>
            <a:r>
              <a:rPr lang="en-US" sz="1800">
                <a:latin typeface="Verdana"/>
                <a:ea typeface="Verdana"/>
                <a:cs typeface="Verdana"/>
                <a:sym typeface="Verdana"/>
              </a:rPr>
              <a:t> </a:t>
            </a:r>
            <a:endParaRPr/>
          </a:p>
          <a:p>
            <a:pPr>
              <a:lnSpc>
                <a:spcPct val="107000"/>
              </a:lnSpc>
            </a:pPr>
            <a:r>
              <a:rPr lang="en-US" sz="1800">
                <a:latin typeface="Verdana"/>
                <a:ea typeface="Verdana"/>
                <a:cs typeface="Verdana"/>
                <a:sym typeface="Verdana"/>
              </a:rPr>
              <a:t>Home modification is not always structural, especially if home was constructed with key features (bathroom).</a:t>
            </a:r>
            <a:endParaRPr/>
          </a:p>
          <a:p>
            <a:pPr>
              <a:lnSpc>
                <a:spcPct val="107000"/>
              </a:lnSpc>
            </a:pPr>
            <a:r>
              <a:rPr lang="en-US" sz="1800">
                <a:latin typeface="Verdana"/>
                <a:ea typeface="Verdana"/>
                <a:cs typeface="Verdana"/>
                <a:sym typeface="Verdana"/>
              </a:rPr>
              <a:t> </a:t>
            </a:r>
            <a:endParaRPr/>
          </a:p>
          <a:p>
            <a:pPr>
              <a:lnSpc>
                <a:spcPct val="107000"/>
              </a:lnSpc>
            </a:pPr>
            <a:r>
              <a:rPr lang="en-US" sz="1800">
                <a:latin typeface="Verdana"/>
                <a:ea typeface="Verdana"/>
                <a:cs typeface="Verdana"/>
                <a:sym typeface="Verdana"/>
              </a:rPr>
              <a:t>Talk about adaptive equipment and technology</a:t>
            </a:r>
            <a:endParaRPr/>
          </a:p>
          <a:p>
            <a:pPr marL="342799" indent="-342799">
              <a:lnSpc>
                <a:spcPct val="107000"/>
              </a:lnSpc>
              <a:buClr>
                <a:schemeClr val="dk1"/>
              </a:buClr>
              <a:buSzPts val="1800"/>
              <a:buFont typeface="Noto Sans Symbols"/>
              <a:buChar char="∙"/>
            </a:pPr>
            <a:r>
              <a:rPr lang="en-US" sz="1800">
                <a:latin typeface="Verdana"/>
                <a:ea typeface="Verdana"/>
                <a:cs typeface="Verdana"/>
                <a:sym typeface="Verdana"/>
              </a:rPr>
              <a:t>Wireless switches</a:t>
            </a:r>
            <a:endParaRPr/>
          </a:p>
          <a:p>
            <a:pPr marL="342799" indent="-342799">
              <a:lnSpc>
                <a:spcPct val="107000"/>
              </a:lnSpc>
              <a:buClr>
                <a:schemeClr val="dk1"/>
              </a:buClr>
              <a:buSzPts val="1800"/>
              <a:buFont typeface="Noto Sans Symbols"/>
              <a:buChar char="∙"/>
            </a:pPr>
            <a:r>
              <a:rPr lang="en-US" sz="1800">
                <a:latin typeface="Verdana"/>
                <a:ea typeface="Verdana"/>
                <a:cs typeface="Verdana"/>
                <a:sym typeface="Verdana"/>
              </a:rPr>
              <a:t>Expandable offset door hinge</a:t>
            </a:r>
            <a:endParaRPr/>
          </a:p>
          <a:p>
            <a:pPr>
              <a:lnSpc>
                <a:spcPct val="107000"/>
              </a:lnSpc>
            </a:pPr>
            <a:r>
              <a:rPr lang="en-US" sz="1800">
                <a:latin typeface="Verdana"/>
                <a:ea typeface="Verdana"/>
                <a:cs typeface="Verdana"/>
                <a:sym typeface="Verdana"/>
              </a:rPr>
              <a:t> </a:t>
            </a:r>
            <a:endParaRPr/>
          </a:p>
          <a:p>
            <a:endParaRPr/>
          </a:p>
        </p:txBody>
      </p:sp>
      <p:sp>
        <p:nvSpPr>
          <p:cNvPr id="2" name="Footer Placeholder 1">
            <a:extLst>
              <a:ext uri="{FF2B5EF4-FFF2-40B4-BE49-F238E27FC236}">
                <a16:creationId xmlns:a16="http://schemas.microsoft.com/office/drawing/2014/main" id="{559FA37F-B662-E37E-8FDA-193A36323BFA}"/>
              </a:ext>
            </a:extLst>
          </p:cNvPr>
          <p:cNvSpPr>
            <a:spLocks noGrp="1"/>
          </p:cNvSpPr>
          <p:nvPr>
            <p:ph type="ftr" sz="quarter" idx="4"/>
          </p:nvPr>
        </p:nvSpPr>
        <p:spPr/>
        <p:txBody>
          <a:bodyPr/>
          <a:lstStyle/>
          <a:p>
            <a:r>
              <a:rPr lang="en-US"/>
              <a:t>How to stay in your home longer</a:t>
            </a:r>
          </a:p>
        </p:txBody>
      </p:sp>
      <p:sp>
        <p:nvSpPr>
          <p:cNvPr id="3" name="Date Placeholder 2">
            <a:extLst>
              <a:ext uri="{FF2B5EF4-FFF2-40B4-BE49-F238E27FC236}">
                <a16:creationId xmlns:a16="http://schemas.microsoft.com/office/drawing/2014/main" id="{49090C31-B347-1FEE-8512-790039E2CA0E}"/>
              </a:ext>
            </a:extLst>
          </p:cNvPr>
          <p:cNvSpPr>
            <a:spLocks noGrp="1"/>
          </p:cNvSpPr>
          <p:nvPr>
            <p:ph type="dt" idx="1"/>
          </p:nvPr>
        </p:nvSpPr>
        <p:spPr/>
        <p:txBody>
          <a:bodyPr/>
          <a:lstStyle/>
          <a:p>
            <a:r>
              <a:rPr lang="en-US"/>
              <a:t>April 25, 2026</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20: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20:notes"/>
          <p:cNvSpPr txBox="1">
            <a:spLocks noGrp="1"/>
          </p:cNvSpPr>
          <p:nvPr>
            <p:ph type="body" idx="1"/>
          </p:nvPr>
        </p:nvSpPr>
        <p:spPr>
          <a:xfrm>
            <a:off x="780288" y="4851612"/>
            <a:ext cx="6242304" cy="3969497"/>
          </a:xfrm>
          <a:prstGeom prst="rect">
            <a:avLst/>
          </a:prstGeom>
          <a:noFill/>
          <a:ln>
            <a:noFill/>
          </a:ln>
        </p:spPr>
        <p:txBody>
          <a:bodyPr spcFirstLastPara="1" wrap="square" lIns="102139" tIns="51068" rIns="102139" bIns="51068" anchor="t" anchorCtr="0">
            <a:noAutofit/>
          </a:bodyPr>
          <a:lstStyle/>
          <a:p>
            <a:pPr>
              <a:lnSpc>
                <a:spcPct val="107000"/>
              </a:lnSpc>
            </a:pPr>
            <a:r>
              <a:rPr lang="en-US" sz="1900">
                <a:latin typeface="Verdana"/>
                <a:ea typeface="Verdana"/>
                <a:cs typeface="Verdana"/>
                <a:sym typeface="Verdana"/>
              </a:rPr>
              <a:t>How can we make things different for future generations?</a:t>
            </a:r>
            <a:endParaRPr/>
          </a:p>
          <a:p>
            <a:pPr>
              <a:lnSpc>
                <a:spcPct val="107000"/>
              </a:lnSpc>
              <a:spcBef>
                <a:spcPts val="845"/>
              </a:spcBef>
            </a:pPr>
            <a:r>
              <a:rPr lang="en-US" sz="1900">
                <a:latin typeface="Verdana"/>
                <a:ea typeface="Verdana"/>
                <a:cs typeface="Verdana"/>
                <a:sym typeface="Verdana"/>
              </a:rPr>
              <a:t> </a:t>
            </a:r>
            <a:endParaRPr/>
          </a:p>
          <a:p>
            <a:pPr>
              <a:lnSpc>
                <a:spcPct val="107000"/>
              </a:lnSpc>
              <a:spcBef>
                <a:spcPts val="845"/>
              </a:spcBef>
            </a:pPr>
            <a:r>
              <a:rPr lang="en-US" sz="1900">
                <a:latin typeface="Verdana"/>
                <a:ea typeface="Verdana"/>
                <a:cs typeface="Verdana"/>
                <a:sym typeface="Verdana"/>
              </a:rPr>
              <a:t>Embrace disability as a normal and natural part of the human life course.</a:t>
            </a:r>
            <a:endParaRPr/>
          </a:p>
          <a:p>
            <a:pPr>
              <a:lnSpc>
                <a:spcPct val="107000"/>
              </a:lnSpc>
              <a:spcBef>
                <a:spcPts val="845"/>
              </a:spcBef>
            </a:pPr>
            <a:r>
              <a:rPr lang="en-US" sz="1900">
                <a:latin typeface="Verdana"/>
                <a:ea typeface="Verdana"/>
                <a:cs typeface="Verdana"/>
                <a:sym typeface="Verdana"/>
              </a:rPr>
              <a:t> </a:t>
            </a:r>
            <a:endParaRPr/>
          </a:p>
          <a:p>
            <a:pPr>
              <a:lnSpc>
                <a:spcPct val="107000"/>
              </a:lnSpc>
              <a:spcBef>
                <a:spcPts val="845"/>
              </a:spcBef>
            </a:pPr>
            <a:r>
              <a:rPr lang="en-US" sz="1900">
                <a:latin typeface="Verdana"/>
                <a:ea typeface="Verdana"/>
                <a:cs typeface="Verdana"/>
                <a:sym typeface="Verdana"/>
              </a:rPr>
              <a:t>The fountain of youth is a myth.</a:t>
            </a:r>
            <a:endParaRPr/>
          </a:p>
          <a:p>
            <a:pPr>
              <a:lnSpc>
                <a:spcPct val="107000"/>
              </a:lnSpc>
              <a:spcBef>
                <a:spcPts val="845"/>
              </a:spcBef>
            </a:pPr>
            <a:r>
              <a:rPr lang="en-US" sz="1900">
                <a:latin typeface="Verdana"/>
                <a:ea typeface="Verdana"/>
                <a:cs typeface="Verdana"/>
                <a:sym typeface="Verdana"/>
              </a:rPr>
              <a:t> </a:t>
            </a:r>
            <a:endParaRPr/>
          </a:p>
          <a:p>
            <a:pPr>
              <a:lnSpc>
                <a:spcPct val="107000"/>
              </a:lnSpc>
              <a:spcBef>
                <a:spcPts val="845"/>
              </a:spcBef>
            </a:pPr>
            <a:r>
              <a:rPr lang="en-US" sz="1900">
                <a:latin typeface="Verdana"/>
                <a:ea typeface="Verdana"/>
                <a:cs typeface="Verdana"/>
                <a:sym typeface="Verdana"/>
              </a:rPr>
              <a:t>Improving how we age is possible with creativity and innovation.</a:t>
            </a:r>
            <a:endParaRPr/>
          </a:p>
          <a:p>
            <a:pPr>
              <a:lnSpc>
                <a:spcPct val="107000"/>
              </a:lnSpc>
              <a:spcBef>
                <a:spcPts val="845"/>
              </a:spcBef>
            </a:pPr>
            <a:r>
              <a:rPr lang="en-US" sz="1900">
                <a:latin typeface="Verdana"/>
                <a:ea typeface="Verdana"/>
                <a:cs typeface="Verdana"/>
                <a:sym typeface="Verdana"/>
              </a:rPr>
              <a:t> </a:t>
            </a:r>
            <a:endParaRPr/>
          </a:p>
          <a:p>
            <a:pPr>
              <a:spcBef>
                <a:spcPts val="845"/>
              </a:spcBef>
            </a:pPr>
            <a:r>
              <a:rPr lang="en-US" sz="1900">
                <a:latin typeface="Verdana"/>
                <a:ea typeface="Verdana"/>
                <a:cs typeface="Verdana"/>
                <a:sym typeface="Verdana"/>
              </a:rPr>
              <a:t>Individuals and families will have to find alternative solutions to caregiving across the lifespan.</a:t>
            </a:r>
            <a:endParaRPr/>
          </a:p>
        </p:txBody>
      </p:sp>
      <p:sp>
        <p:nvSpPr>
          <p:cNvPr id="2" name="Footer Placeholder 1">
            <a:extLst>
              <a:ext uri="{FF2B5EF4-FFF2-40B4-BE49-F238E27FC236}">
                <a16:creationId xmlns:a16="http://schemas.microsoft.com/office/drawing/2014/main" id="{1A300BBB-0BA8-1144-66C3-8F184F7B6677}"/>
              </a:ext>
            </a:extLst>
          </p:cNvPr>
          <p:cNvSpPr>
            <a:spLocks noGrp="1"/>
          </p:cNvSpPr>
          <p:nvPr>
            <p:ph type="ftr" sz="quarter" idx="4"/>
          </p:nvPr>
        </p:nvSpPr>
        <p:spPr/>
        <p:txBody>
          <a:bodyPr/>
          <a:lstStyle/>
          <a:p>
            <a:r>
              <a:rPr lang="en-US"/>
              <a:t>How to stay in your home longer</a:t>
            </a:r>
          </a:p>
        </p:txBody>
      </p:sp>
      <p:sp>
        <p:nvSpPr>
          <p:cNvPr id="3" name="Date Placeholder 2">
            <a:extLst>
              <a:ext uri="{FF2B5EF4-FFF2-40B4-BE49-F238E27FC236}">
                <a16:creationId xmlns:a16="http://schemas.microsoft.com/office/drawing/2014/main" id="{EC66DB9B-2E4F-8BD2-6F57-2AEBEFE7772E}"/>
              </a:ext>
            </a:extLst>
          </p:cNvPr>
          <p:cNvSpPr>
            <a:spLocks noGrp="1"/>
          </p:cNvSpPr>
          <p:nvPr>
            <p:ph type="dt" idx="1"/>
          </p:nvPr>
        </p:nvSpPr>
        <p:spPr/>
        <p:txBody>
          <a:bodyPr/>
          <a:lstStyle/>
          <a:p>
            <a:r>
              <a:rPr lang="en-US"/>
              <a:t>April 25, 2026</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April 25, 2026</a:t>
            </a:r>
          </a:p>
        </p:txBody>
      </p:sp>
      <p:sp>
        <p:nvSpPr>
          <p:cNvPr id="5" name="Footer Placeholder 4"/>
          <p:cNvSpPr>
            <a:spLocks noGrp="1"/>
          </p:cNvSpPr>
          <p:nvPr>
            <p:ph type="ftr" sz="quarter" idx="4"/>
          </p:nvPr>
        </p:nvSpPr>
        <p:spPr/>
        <p:txBody>
          <a:bodyPr/>
          <a:lstStyle/>
          <a:p>
            <a:r>
              <a:rPr lang="en-US"/>
              <a:t>How to stay in your home longer</a:t>
            </a:r>
          </a:p>
        </p:txBody>
      </p:sp>
    </p:spTree>
    <p:extLst>
      <p:ext uri="{BB962C8B-B14F-4D97-AF65-F5344CB8AC3E}">
        <p14:creationId xmlns:p14="http://schemas.microsoft.com/office/powerpoint/2010/main" val="1009682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23: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23:notes"/>
          <p:cNvSpPr txBox="1">
            <a:spLocks noGrp="1"/>
          </p:cNvSpPr>
          <p:nvPr>
            <p:ph type="body" idx="1"/>
          </p:nvPr>
        </p:nvSpPr>
        <p:spPr>
          <a:xfrm>
            <a:off x="780288" y="4851612"/>
            <a:ext cx="6242304" cy="3969497"/>
          </a:xfrm>
          <a:prstGeom prst="rect">
            <a:avLst/>
          </a:prstGeom>
          <a:noFill/>
          <a:ln>
            <a:noFill/>
          </a:ln>
        </p:spPr>
        <p:txBody>
          <a:bodyPr spcFirstLastPara="1" wrap="square" lIns="102139" tIns="51068" rIns="102139" bIns="51068" anchor="t" anchorCtr="0">
            <a:noAutofit/>
          </a:bodyPr>
          <a:lstStyle/>
          <a:p>
            <a:pPr>
              <a:lnSpc>
                <a:spcPct val="107000"/>
              </a:lnSpc>
            </a:pPr>
            <a:r>
              <a:rPr lang="en-US" sz="1000">
                <a:latin typeface="Verdana"/>
                <a:ea typeface="Verdana"/>
                <a:cs typeface="Verdana"/>
                <a:sym typeface="Verdana"/>
              </a:rPr>
              <a:t>Primary goal of adaptability</a:t>
            </a:r>
            <a:endParaRPr>
              <a:latin typeface="Verdana"/>
              <a:ea typeface="Verdana"/>
              <a:cs typeface="Verdana"/>
              <a:sym typeface="Verdana"/>
            </a:endParaRPr>
          </a:p>
          <a:p>
            <a:pPr marL="362372" indent="-362372">
              <a:lnSpc>
                <a:spcPct val="107000"/>
              </a:lnSpc>
              <a:spcBef>
                <a:spcPts val="845"/>
              </a:spcBef>
              <a:buClr>
                <a:schemeClr val="dk1"/>
              </a:buClr>
              <a:buSzPts val="900"/>
              <a:buFont typeface="Noto Sans Symbols"/>
              <a:buChar char="∙"/>
            </a:pPr>
            <a:r>
              <a:rPr lang="en-US" sz="1000">
                <a:latin typeface="Verdana"/>
                <a:ea typeface="Verdana"/>
                <a:cs typeface="Verdana"/>
                <a:sym typeface="Verdana"/>
              </a:rPr>
              <a:t>Ensure access to essential features (accessible bathroom and a sleeping space).</a:t>
            </a:r>
            <a:endParaRPr>
              <a:latin typeface="Verdana"/>
              <a:ea typeface="Verdana"/>
              <a:cs typeface="Verdana"/>
              <a:sym typeface="Verdana"/>
            </a:endParaRPr>
          </a:p>
          <a:p>
            <a:pPr marL="362372" indent="-362372">
              <a:lnSpc>
                <a:spcPct val="107000"/>
              </a:lnSpc>
              <a:buClr>
                <a:schemeClr val="dk1"/>
              </a:buClr>
              <a:buSzPts val="900"/>
              <a:buFont typeface="Noto Sans Symbols"/>
              <a:buChar char="∙"/>
            </a:pPr>
            <a:r>
              <a:rPr lang="en-US" sz="1000">
                <a:latin typeface="Verdana"/>
                <a:ea typeface="Verdana"/>
                <a:cs typeface="Verdana"/>
                <a:sym typeface="Verdana"/>
              </a:rPr>
              <a:t>Reduce costs associated with accessibility renovations.</a:t>
            </a:r>
            <a:endParaRPr>
              <a:latin typeface="Verdana"/>
              <a:ea typeface="Verdana"/>
              <a:cs typeface="Verdana"/>
              <a:sym typeface="Verdana"/>
            </a:endParaRPr>
          </a:p>
          <a:p>
            <a:pPr>
              <a:lnSpc>
                <a:spcPct val="107000"/>
              </a:lnSpc>
              <a:spcBef>
                <a:spcPts val="845"/>
              </a:spcBef>
            </a:pPr>
            <a:r>
              <a:rPr lang="en-US" sz="1000">
                <a:latin typeface="Verdana"/>
                <a:ea typeface="Verdana"/>
                <a:cs typeface="Verdana"/>
                <a:sym typeface="Verdana"/>
              </a:rPr>
              <a:t> </a:t>
            </a:r>
            <a:endParaRPr>
              <a:latin typeface="Verdana"/>
              <a:ea typeface="Verdana"/>
              <a:cs typeface="Verdana"/>
              <a:sym typeface="Verdana"/>
            </a:endParaRPr>
          </a:p>
          <a:p>
            <a:pPr>
              <a:lnSpc>
                <a:spcPct val="107000"/>
              </a:lnSpc>
              <a:spcBef>
                <a:spcPts val="845"/>
              </a:spcBef>
            </a:pPr>
            <a:r>
              <a:rPr lang="en-US" sz="1000">
                <a:latin typeface="Verdana"/>
                <a:ea typeface="Verdana"/>
                <a:cs typeface="Verdana"/>
                <a:sym typeface="Verdana"/>
              </a:rPr>
              <a:t>Name the 4 main features</a:t>
            </a:r>
            <a:endParaRPr>
              <a:latin typeface="Verdana"/>
              <a:ea typeface="Verdana"/>
              <a:cs typeface="Verdana"/>
              <a:sym typeface="Verdana"/>
            </a:endParaRPr>
          </a:p>
          <a:p>
            <a:pPr>
              <a:lnSpc>
                <a:spcPct val="107000"/>
              </a:lnSpc>
              <a:spcBef>
                <a:spcPts val="845"/>
              </a:spcBef>
            </a:pPr>
            <a:r>
              <a:rPr lang="en-US" sz="1000">
                <a:latin typeface="Verdana"/>
                <a:ea typeface="Verdana"/>
                <a:cs typeface="Verdana"/>
                <a:sym typeface="Verdana"/>
              </a:rPr>
              <a:t> </a:t>
            </a:r>
            <a:endParaRPr>
              <a:latin typeface="Verdana"/>
              <a:ea typeface="Verdana"/>
              <a:cs typeface="Verdana"/>
              <a:sym typeface="Verdana"/>
            </a:endParaRPr>
          </a:p>
          <a:p>
            <a:pPr>
              <a:lnSpc>
                <a:spcPct val="107000"/>
              </a:lnSpc>
              <a:spcBef>
                <a:spcPts val="845"/>
              </a:spcBef>
            </a:pPr>
            <a:r>
              <a:rPr lang="en-US" sz="1000">
                <a:latin typeface="Verdana"/>
                <a:ea typeface="Verdana"/>
                <a:cs typeface="Verdana"/>
                <a:sym typeface="Verdana"/>
              </a:rPr>
              <a:t>These structural features are the most difficult and costly to renovate to accessibility. </a:t>
            </a:r>
            <a:endParaRPr>
              <a:latin typeface="Verdana"/>
              <a:ea typeface="Verdana"/>
              <a:cs typeface="Verdana"/>
              <a:sym typeface="Verdana"/>
            </a:endParaRPr>
          </a:p>
          <a:p>
            <a:pPr marL="362372" indent="-362372">
              <a:lnSpc>
                <a:spcPct val="107000"/>
              </a:lnSpc>
              <a:spcBef>
                <a:spcPts val="845"/>
              </a:spcBef>
              <a:buClr>
                <a:schemeClr val="dk1"/>
              </a:buClr>
              <a:buSzPts val="900"/>
              <a:buFont typeface="Noto Sans Symbols"/>
              <a:buChar char="∙"/>
            </a:pPr>
            <a:r>
              <a:rPr lang="en-US" sz="1000">
                <a:latin typeface="Verdana"/>
                <a:ea typeface="Verdana"/>
                <a:cs typeface="Verdana"/>
                <a:sym typeface="Verdana"/>
              </a:rPr>
              <a:t>Building bedroom or bathroom on entrance level</a:t>
            </a:r>
            <a:endParaRPr>
              <a:latin typeface="Verdana"/>
              <a:ea typeface="Verdana"/>
              <a:cs typeface="Verdana"/>
              <a:sym typeface="Verdana"/>
            </a:endParaRPr>
          </a:p>
          <a:p>
            <a:pPr marL="362372" indent="-362372">
              <a:lnSpc>
                <a:spcPct val="107000"/>
              </a:lnSpc>
              <a:buClr>
                <a:schemeClr val="dk1"/>
              </a:buClr>
              <a:buSzPts val="900"/>
              <a:buFont typeface="Noto Sans Symbols"/>
              <a:buChar char="∙"/>
            </a:pPr>
            <a:r>
              <a:rPr lang="en-US" sz="1000">
                <a:latin typeface="Verdana"/>
                <a:ea typeface="Verdana"/>
                <a:cs typeface="Verdana"/>
                <a:sym typeface="Verdana"/>
              </a:rPr>
              <a:t>Hall/door width</a:t>
            </a:r>
            <a:endParaRPr>
              <a:latin typeface="Verdana"/>
              <a:ea typeface="Verdana"/>
              <a:cs typeface="Verdana"/>
              <a:sym typeface="Verdana"/>
            </a:endParaRPr>
          </a:p>
          <a:p>
            <a:pPr>
              <a:lnSpc>
                <a:spcPct val="107000"/>
              </a:lnSpc>
              <a:spcBef>
                <a:spcPts val="845"/>
              </a:spcBef>
            </a:pPr>
            <a:r>
              <a:rPr lang="en-US" sz="1000">
                <a:latin typeface="Verdana"/>
                <a:ea typeface="Verdana"/>
                <a:cs typeface="Verdana"/>
                <a:sym typeface="Verdana"/>
              </a:rPr>
              <a:t> </a:t>
            </a:r>
            <a:endParaRPr>
              <a:latin typeface="Verdana"/>
              <a:ea typeface="Verdana"/>
              <a:cs typeface="Verdana"/>
              <a:sym typeface="Verdana"/>
            </a:endParaRPr>
          </a:p>
          <a:p>
            <a:pPr>
              <a:lnSpc>
                <a:spcPct val="107000"/>
              </a:lnSpc>
              <a:spcBef>
                <a:spcPts val="845"/>
              </a:spcBef>
            </a:pPr>
            <a:r>
              <a:rPr lang="en-US" sz="1000">
                <a:latin typeface="Verdana"/>
                <a:ea typeface="Verdana"/>
                <a:cs typeface="Verdana"/>
                <a:sym typeface="Verdana"/>
              </a:rPr>
              <a:t>Benefits of wide stairs</a:t>
            </a:r>
            <a:endParaRPr>
              <a:latin typeface="Verdana"/>
              <a:ea typeface="Verdana"/>
              <a:cs typeface="Verdana"/>
              <a:sym typeface="Verdana"/>
            </a:endParaRPr>
          </a:p>
          <a:p>
            <a:pPr marL="362372" indent="-362372">
              <a:lnSpc>
                <a:spcPct val="107000"/>
              </a:lnSpc>
              <a:spcBef>
                <a:spcPts val="845"/>
              </a:spcBef>
              <a:buClr>
                <a:schemeClr val="dk1"/>
              </a:buClr>
              <a:buSzPts val="900"/>
              <a:buFont typeface="Noto Sans Symbols"/>
              <a:buChar char="∙"/>
            </a:pPr>
            <a:r>
              <a:rPr lang="en-US" sz="1000">
                <a:latin typeface="Verdana"/>
                <a:ea typeface="Verdana"/>
                <a:cs typeface="Verdana"/>
                <a:sym typeface="Verdana"/>
              </a:rPr>
              <a:t>Enhances capacity of emergency services professionals to help someone in need.</a:t>
            </a:r>
            <a:endParaRPr>
              <a:latin typeface="Verdana"/>
              <a:ea typeface="Verdana"/>
              <a:cs typeface="Verdana"/>
              <a:sym typeface="Verdana"/>
            </a:endParaRPr>
          </a:p>
          <a:p>
            <a:pPr marL="362372" indent="-362372">
              <a:lnSpc>
                <a:spcPct val="107000"/>
              </a:lnSpc>
              <a:buClr>
                <a:schemeClr val="dk1"/>
              </a:buClr>
              <a:buSzPts val="900"/>
              <a:buFont typeface="Noto Sans Symbols"/>
              <a:buChar char="∙"/>
            </a:pPr>
            <a:r>
              <a:rPr lang="en-US" sz="1000">
                <a:latin typeface="Verdana"/>
                <a:ea typeface="Verdana"/>
                <a:cs typeface="Verdana"/>
                <a:sym typeface="Verdana"/>
              </a:rPr>
              <a:t>Include 1) blocking (i.e., extra wood behind drywall that allows you to mount assistive technology) and 2) electrical access so a stair glider can be installed later.</a:t>
            </a:r>
            <a:endParaRPr>
              <a:latin typeface="Verdana"/>
              <a:ea typeface="Verdana"/>
              <a:cs typeface="Verdana"/>
              <a:sym typeface="Verdana"/>
            </a:endParaRPr>
          </a:p>
          <a:p>
            <a:pPr>
              <a:lnSpc>
                <a:spcPct val="107000"/>
              </a:lnSpc>
              <a:spcBef>
                <a:spcPts val="845"/>
              </a:spcBef>
            </a:pPr>
            <a:r>
              <a:rPr lang="en-US" sz="1000">
                <a:latin typeface="Verdana"/>
                <a:ea typeface="Verdana"/>
                <a:cs typeface="Verdana"/>
                <a:sym typeface="Verdana"/>
              </a:rPr>
              <a:t> </a:t>
            </a:r>
            <a:endParaRPr>
              <a:latin typeface="Verdana"/>
              <a:ea typeface="Verdana"/>
              <a:cs typeface="Verdana"/>
              <a:sym typeface="Verdana"/>
            </a:endParaRPr>
          </a:p>
          <a:p>
            <a:pPr>
              <a:lnSpc>
                <a:spcPct val="107000"/>
              </a:lnSpc>
              <a:spcBef>
                <a:spcPts val="845"/>
              </a:spcBef>
            </a:pPr>
            <a:r>
              <a:rPr lang="en-US" sz="1000">
                <a:latin typeface="Verdana"/>
                <a:ea typeface="Verdana"/>
                <a:cs typeface="Verdana"/>
                <a:sym typeface="Verdana"/>
              </a:rPr>
              <a:t>Provided expanded comments about doors/halls on this slide.</a:t>
            </a:r>
            <a:endParaRPr>
              <a:latin typeface="Verdana"/>
              <a:ea typeface="Verdana"/>
              <a:cs typeface="Verdana"/>
              <a:sym typeface="Verdana"/>
            </a:endParaRPr>
          </a:p>
          <a:p>
            <a:pPr marL="362372" indent="-362372">
              <a:lnSpc>
                <a:spcPct val="107000"/>
              </a:lnSpc>
              <a:spcBef>
                <a:spcPts val="845"/>
              </a:spcBef>
              <a:buClr>
                <a:schemeClr val="dk1"/>
              </a:buClr>
              <a:buSzPts val="900"/>
              <a:buFont typeface="Noto Sans Symbols"/>
              <a:buChar char="∙"/>
            </a:pPr>
            <a:r>
              <a:rPr lang="en-US" sz="1000">
                <a:latin typeface="Verdana"/>
                <a:ea typeface="Verdana"/>
                <a:cs typeface="Verdana"/>
                <a:sym typeface="Verdana"/>
              </a:rPr>
              <a:t>No-step threshold for interior and exterior doors.</a:t>
            </a:r>
            <a:endParaRPr>
              <a:latin typeface="Verdana"/>
              <a:ea typeface="Verdana"/>
              <a:cs typeface="Verdana"/>
              <a:sym typeface="Verdana"/>
            </a:endParaRPr>
          </a:p>
          <a:p>
            <a:pPr marL="785143" lvl="1" indent="-301978">
              <a:lnSpc>
                <a:spcPct val="107000"/>
              </a:lnSpc>
              <a:buClr>
                <a:schemeClr val="dk1"/>
              </a:buClr>
              <a:buSzPts val="900"/>
              <a:buFont typeface="Courier New"/>
              <a:buChar char="o"/>
            </a:pPr>
            <a:r>
              <a:rPr lang="en-US" sz="1000">
                <a:latin typeface="Verdana"/>
                <a:ea typeface="Verdana"/>
                <a:cs typeface="Verdana"/>
                <a:sym typeface="Verdana"/>
              </a:rPr>
              <a:t>Decks and porches</a:t>
            </a:r>
            <a:endParaRPr>
              <a:latin typeface="Verdana"/>
              <a:ea typeface="Verdana"/>
              <a:cs typeface="Verdana"/>
              <a:sym typeface="Verdana"/>
            </a:endParaRPr>
          </a:p>
          <a:p>
            <a:pPr>
              <a:lnSpc>
                <a:spcPct val="107000"/>
              </a:lnSpc>
              <a:spcBef>
                <a:spcPts val="845"/>
              </a:spcBef>
            </a:pPr>
            <a:r>
              <a:rPr lang="en-US" sz="1000">
                <a:latin typeface="Verdana"/>
                <a:ea typeface="Verdana"/>
                <a:cs typeface="Verdana"/>
                <a:sym typeface="Verdana"/>
              </a:rPr>
              <a:t> </a:t>
            </a:r>
            <a:endParaRPr>
              <a:latin typeface="Verdana"/>
              <a:ea typeface="Verdana"/>
              <a:cs typeface="Verdana"/>
              <a:sym typeface="Verdana"/>
            </a:endParaRPr>
          </a:p>
          <a:p>
            <a:pPr>
              <a:lnSpc>
                <a:spcPct val="107000"/>
              </a:lnSpc>
              <a:spcBef>
                <a:spcPts val="845"/>
              </a:spcBef>
            </a:pPr>
            <a:r>
              <a:rPr lang="en-US" sz="1000">
                <a:latin typeface="Verdana"/>
                <a:ea typeface="Verdana"/>
                <a:cs typeface="Verdana"/>
                <a:sym typeface="Verdana"/>
              </a:rPr>
              <a:t>New construction versus existing units (i.e., making essential doors 36 inches).</a:t>
            </a:r>
            <a:endParaRPr>
              <a:latin typeface="Verdana"/>
              <a:ea typeface="Verdana"/>
              <a:cs typeface="Verdana"/>
              <a:sym typeface="Verdana"/>
            </a:endParaRPr>
          </a:p>
          <a:p>
            <a:pPr marL="362372" indent="-362372">
              <a:lnSpc>
                <a:spcPct val="107000"/>
              </a:lnSpc>
              <a:spcBef>
                <a:spcPts val="845"/>
              </a:spcBef>
              <a:buClr>
                <a:schemeClr val="dk1"/>
              </a:buClr>
              <a:buSzPts val="900"/>
              <a:buFont typeface="Noto Sans Symbols"/>
              <a:buChar char="∙"/>
            </a:pPr>
            <a:r>
              <a:rPr lang="en-US" sz="1000">
                <a:latin typeface="Verdana"/>
                <a:ea typeface="Verdana"/>
                <a:cs typeface="Verdana"/>
                <a:sym typeface="Verdana"/>
              </a:rPr>
              <a:t>Ensure access to essential features (bedroom and bathroom)</a:t>
            </a:r>
            <a:endParaRPr>
              <a:latin typeface="Verdana"/>
              <a:ea typeface="Verdana"/>
              <a:cs typeface="Verdana"/>
              <a:sym typeface="Verdana"/>
            </a:endParaRPr>
          </a:p>
          <a:p>
            <a:pPr marL="362372" indent="-362372">
              <a:lnSpc>
                <a:spcPct val="107000"/>
              </a:lnSpc>
              <a:buClr>
                <a:schemeClr val="dk1"/>
              </a:buClr>
              <a:buSzPts val="900"/>
              <a:buFont typeface="Noto Sans Symbols"/>
              <a:buChar char="∙"/>
            </a:pPr>
            <a:r>
              <a:rPr lang="en-US" sz="1000">
                <a:latin typeface="Verdana"/>
                <a:ea typeface="Verdana"/>
                <a:cs typeface="Verdana"/>
                <a:sym typeface="Verdana"/>
              </a:rPr>
              <a:t>Make essential doors 36 inches (bathroom and accessible entrance)</a:t>
            </a:r>
            <a:endParaRPr>
              <a:latin typeface="Verdana"/>
              <a:ea typeface="Verdana"/>
              <a:cs typeface="Verdana"/>
              <a:sym typeface="Verdana"/>
            </a:endParaRPr>
          </a:p>
          <a:p>
            <a:pPr>
              <a:spcBef>
                <a:spcPts val="845"/>
              </a:spcBef>
            </a:pPr>
            <a:endParaRPr/>
          </a:p>
        </p:txBody>
      </p:sp>
      <p:sp>
        <p:nvSpPr>
          <p:cNvPr id="2" name="Footer Placeholder 1">
            <a:extLst>
              <a:ext uri="{FF2B5EF4-FFF2-40B4-BE49-F238E27FC236}">
                <a16:creationId xmlns:a16="http://schemas.microsoft.com/office/drawing/2014/main" id="{35FBBF4F-06CD-8A01-62FF-79037BB0C78E}"/>
              </a:ext>
            </a:extLst>
          </p:cNvPr>
          <p:cNvSpPr>
            <a:spLocks noGrp="1"/>
          </p:cNvSpPr>
          <p:nvPr>
            <p:ph type="ftr" sz="quarter" idx="4"/>
          </p:nvPr>
        </p:nvSpPr>
        <p:spPr/>
        <p:txBody>
          <a:bodyPr/>
          <a:lstStyle/>
          <a:p>
            <a:r>
              <a:rPr lang="en-US"/>
              <a:t>How to stay in your home longer</a:t>
            </a:r>
          </a:p>
        </p:txBody>
      </p:sp>
      <p:sp>
        <p:nvSpPr>
          <p:cNvPr id="3" name="Date Placeholder 2">
            <a:extLst>
              <a:ext uri="{FF2B5EF4-FFF2-40B4-BE49-F238E27FC236}">
                <a16:creationId xmlns:a16="http://schemas.microsoft.com/office/drawing/2014/main" id="{25F701FA-05EE-BC46-3BF0-8B58489F8353}"/>
              </a:ext>
            </a:extLst>
          </p:cNvPr>
          <p:cNvSpPr>
            <a:spLocks noGrp="1"/>
          </p:cNvSpPr>
          <p:nvPr>
            <p:ph type="dt" idx="1"/>
          </p:nvPr>
        </p:nvSpPr>
        <p:spPr/>
        <p:txBody>
          <a:bodyPr/>
          <a:lstStyle/>
          <a:p>
            <a:r>
              <a:rPr lang="en-US"/>
              <a:t>April 25, 2026</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42: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p42:notes"/>
          <p:cNvSpPr txBox="1">
            <a:spLocks noGrp="1"/>
          </p:cNvSpPr>
          <p:nvPr>
            <p:ph type="body" idx="1"/>
          </p:nvPr>
        </p:nvSpPr>
        <p:spPr>
          <a:xfrm>
            <a:off x="780288" y="4851612"/>
            <a:ext cx="6242304" cy="3969497"/>
          </a:xfrm>
          <a:prstGeom prst="rect">
            <a:avLst/>
          </a:prstGeom>
          <a:noFill/>
          <a:ln>
            <a:noFill/>
          </a:ln>
        </p:spPr>
        <p:txBody>
          <a:bodyPr spcFirstLastPara="1" wrap="square" lIns="102139" tIns="51068" rIns="102139" bIns="51068" anchor="t" anchorCtr="0">
            <a:noAutofit/>
          </a:bodyPr>
          <a:lstStyle/>
          <a:p>
            <a:pPr>
              <a:lnSpc>
                <a:spcPct val="115000"/>
              </a:lnSpc>
              <a:spcBef>
                <a:spcPts val="1269"/>
              </a:spcBef>
              <a:buClr>
                <a:schemeClr val="dk1"/>
              </a:buClr>
              <a:buSzPts val="1100"/>
            </a:pPr>
            <a:r>
              <a:rPr lang="en-US" b="1" dirty="0"/>
              <a:t>Willingness to pay for services and repairs and living </a:t>
            </a:r>
            <a:r>
              <a:rPr lang="en-US" b="1"/>
              <a:t>in single-family </a:t>
            </a:r>
            <a:r>
              <a:rPr lang="en-US" b="1" dirty="0"/>
              <a:t>housing</a:t>
            </a:r>
          </a:p>
          <a:p>
            <a:pPr>
              <a:lnSpc>
                <a:spcPct val="115000"/>
              </a:lnSpc>
              <a:spcBef>
                <a:spcPts val="1269"/>
              </a:spcBef>
              <a:buClr>
                <a:schemeClr val="dk1"/>
              </a:buClr>
              <a:buSzPts val="1100"/>
            </a:pPr>
            <a:endParaRPr lang="en-US" b="1" dirty="0"/>
          </a:p>
          <a:p>
            <a:pPr>
              <a:lnSpc>
                <a:spcPct val="115000"/>
              </a:lnSpc>
              <a:spcBef>
                <a:spcPts val="1269"/>
              </a:spcBef>
              <a:buClr>
                <a:schemeClr val="dk1"/>
              </a:buClr>
              <a:buSzPts val="1100"/>
            </a:pPr>
            <a:r>
              <a:rPr lang="en-US" b="1" dirty="0"/>
              <a:t>The aim is to help people live easily and comfortably in their homes and communities as they age.</a:t>
            </a:r>
            <a:r>
              <a:rPr lang="en-US" dirty="0">
                <a:latin typeface="Arial"/>
                <a:ea typeface="Arial"/>
                <a:cs typeface="Arial"/>
                <a:sym typeface="Arial"/>
              </a:rPr>
              <a:t> The process is based on the WHO’s 8 domains of livability which are housing, outdoor spaces and building, transportation, communication and information, civic participation and employment, respect and social inclusion, health services and community supports, and social participation.</a:t>
            </a:r>
            <a:endParaRPr dirty="0">
              <a:latin typeface="Arial"/>
              <a:ea typeface="Arial"/>
              <a:cs typeface="Arial"/>
              <a:sym typeface="Arial"/>
            </a:endParaRPr>
          </a:p>
          <a:p>
            <a:pPr>
              <a:spcBef>
                <a:spcPts val="1269"/>
              </a:spcBef>
            </a:pPr>
            <a:endParaRPr lang="en-US" dirty="0"/>
          </a:p>
          <a:p>
            <a:pPr>
              <a:lnSpc>
                <a:spcPct val="107000"/>
              </a:lnSpc>
            </a:pPr>
            <a:r>
              <a:rPr lang="en-US" sz="1000" dirty="0">
                <a:latin typeface="Verdana"/>
                <a:ea typeface="Verdana"/>
                <a:cs typeface="Verdana"/>
                <a:sym typeface="Verdana"/>
              </a:rPr>
              <a:t>Here are some factors to consider: </a:t>
            </a:r>
            <a:endParaRPr lang="en-US" dirty="0">
              <a:latin typeface="Verdana"/>
              <a:ea typeface="Verdana"/>
              <a:cs typeface="Verdana"/>
              <a:sym typeface="Verdana"/>
            </a:endParaRPr>
          </a:p>
          <a:p>
            <a:pPr marL="362372" indent="-362372">
              <a:lnSpc>
                <a:spcPct val="107000"/>
              </a:lnSpc>
              <a:spcBef>
                <a:spcPts val="845"/>
              </a:spcBef>
              <a:buSzPts val="900"/>
              <a:buFont typeface="Calibri"/>
              <a:buAutoNum type="arabicPeriod"/>
            </a:pPr>
            <a:r>
              <a:rPr lang="en-US" sz="1000" dirty="0">
                <a:solidFill>
                  <a:srgbClr val="000000"/>
                </a:solidFill>
                <a:latin typeface="Verdana"/>
                <a:ea typeface="Verdana"/>
                <a:cs typeface="Verdana"/>
                <a:sym typeface="Verdana"/>
              </a:rPr>
              <a:t>Access to services and supports – health problems</a:t>
            </a:r>
            <a:endParaRPr lang="en-US" dirty="0">
              <a:latin typeface="Verdana"/>
              <a:ea typeface="Verdana"/>
              <a:cs typeface="Verdana"/>
              <a:sym typeface="Verdana"/>
            </a:endParaRPr>
          </a:p>
          <a:p>
            <a:pPr marL="362372" indent="-362372">
              <a:lnSpc>
                <a:spcPct val="107000"/>
              </a:lnSpc>
              <a:spcBef>
                <a:spcPts val="845"/>
              </a:spcBef>
              <a:buSzPts val="900"/>
              <a:buFont typeface="Calibri"/>
              <a:buAutoNum type="arabicPeriod"/>
            </a:pPr>
            <a:r>
              <a:rPr lang="en-US" sz="1000" dirty="0">
                <a:solidFill>
                  <a:srgbClr val="000000"/>
                </a:solidFill>
                <a:latin typeface="Verdana"/>
                <a:ea typeface="Verdana"/>
                <a:cs typeface="Verdana"/>
                <a:sym typeface="Verdana"/>
              </a:rPr>
              <a:t>Access to transportation – ability to drive</a:t>
            </a:r>
            <a:endParaRPr lang="en-US" dirty="0">
              <a:latin typeface="Verdana"/>
              <a:ea typeface="Verdana"/>
              <a:cs typeface="Verdana"/>
              <a:sym typeface="Verdana"/>
            </a:endParaRPr>
          </a:p>
          <a:p>
            <a:pPr marL="362372" indent="-362372">
              <a:lnSpc>
                <a:spcPct val="107000"/>
              </a:lnSpc>
              <a:spcBef>
                <a:spcPts val="845"/>
              </a:spcBef>
              <a:buSzPts val="900"/>
              <a:buFont typeface="Calibri"/>
              <a:buAutoNum type="arabicPeriod"/>
            </a:pPr>
            <a:r>
              <a:rPr lang="en-US" sz="1000" dirty="0">
                <a:solidFill>
                  <a:srgbClr val="000000"/>
                </a:solidFill>
                <a:latin typeface="Verdana"/>
                <a:ea typeface="Verdana"/>
                <a:cs typeface="Verdana"/>
                <a:sym typeface="Verdana"/>
              </a:rPr>
              <a:t>Availability of family caregiver – do they live nearby?  Especially if you live along</a:t>
            </a:r>
            <a:endParaRPr lang="en-US" dirty="0">
              <a:latin typeface="Verdana"/>
              <a:ea typeface="Verdana"/>
              <a:cs typeface="Verdana"/>
              <a:sym typeface="Verdana"/>
            </a:endParaRPr>
          </a:p>
          <a:p>
            <a:pPr marL="362372" indent="-362372">
              <a:lnSpc>
                <a:spcPct val="107000"/>
              </a:lnSpc>
              <a:spcBef>
                <a:spcPts val="845"/>
              </a:spcBef>
              <a:buSzPts val="900"/>
              <a:buFont typeface="Calibri"/>
              <a:buAutoNum type="arabicPeriod"/>
            </a:pPr>
            <a:r>
              <a:rPr lang="en-US" sz="1000" dirty="0">
                <a:solidFill>
                  <a:srgbClr val="000000"/>
                </a:solidFill>
                <a:latin typeface="Verdana"/>
                <a:ea typeface="Verdana"/>
                <a:cs typeface="Verdana"/>
                <a:sym typeface="Verdana"/>
              </a:rPr>
              <a:t>Lack of planning ahead</a:t>
            </a:r>
            <a:endParaRPr lang="en-US" dirty="0">
              <a:latin typeface="Verdana"/>
              <a:ea typeface="Verdana"/>
              <a:cs typeface="Verdana"/>
              <a:sym typeface="Verdana"/>
            </a:endParaRPr>
          </a:p>
          <a:p>
            <a:pPr marL="362372" indent="-362372">
              <a:lnSpc>
                <a:spcPct val="107000"/>
              </a:lnSpc>
              <a:spcBef>
                <a:spcPts val="845"/>
              </a:spcBef>
              <a:buSzPts val="900"/>
              <a:buFont typeface="Calibri"/>
              <a:buAutoNum type="arabicPeriod"/>
            </a:pPr>
            <a:r>
              <a:rPr lang="en-US" sz="1000" dirty="0">
                <a:solidFill>
                  <a:srgbClr val="000000"/>
                </a:solidFill>
                <a:latin typeface="Verdana"/>
                <a:ea typeface="Verdana"/>
                <a:cs typeface="Verdana"/>
                <a:sym typeface="Verdana"/>
              </a:rPr>
              <a:t>Design of the community -  is it safe, can you get around, are there recreational areas, are there sidewalks for walking</a:t>
            </a:r>
            <a:endParaRPr lang="en-US" dirty="0">
              <a:latin typeface="Verdana"/>
              <a:ea typeface="Verdana"/>
              <a:cs typeface="Verdana"/>
              <a:sym typeface="Verdana"/>
            </a:endParaRPr>
          </a:p>
          <a:p>
            <a:pPr marL="362372" indent="-362372">
              <a:lnSpc>
                <a:spcPct val="107000"/>
              </a:lnSpc>
              <a:spcBef>
                <a:spcPts val="845"/>
              </a:spcBef>
              <a:buSzPts val="900"/>
              <a:buFont typeface="Calibri"/>
              <a:buAutoNum type="arabicPeriod"/>
            </a:pPr>
            <a:r>
              <a:rPr lang="en-US" sz="1000" dirty="0">
                <a:solidFill>
                  <a:srgbClr val="000000"/>
                </a:solidFill>
                <a:latin typeface="Verdana"/>
                <a:ea typeface="Verdana"/>
                <a:cs typeface="Verdana"/>
                <a:sym typeface="Verdana"/>
              </a:rPr>
              <a:t>Design of the home</a:t>
            </a:r>
            <a:endParaRPr lang="en-US" dirty="0">
              <a:latin typeface="Verdana"/>
              <a:ea typeface="Verdana"/>
              <a:cs typeface="Verdana"/>
              <a:sym typeface="Verdana"/>
            </a:endParaRPr>
          </a:p>
          <a:p>
            <a:pPr marL="785143" lvl="1" indent="-301978">
              <a:lnSpc>
                <a:spcPct val="107000"/>
              </a:lnSpc>
              <a:spcBef>
                <a:spcPts val="845"/>
              </a:spcBef>
              <a:buSzPts val="900"/>
              <a:buFont typeface="Calibri"/>
              <a:buAutoNum type="alphaLcPeriod"/>
            </a:pPr>
            <a:r>
              <a:rPr lang="en-US" sz="1000" dirty="0">
                <a:solidFill>
                  <a:srgbClr val="000000"/>
                </a:solidFill>
                <a:latin typeface="Verdana"/>
                <a:ea typeface="Verdana"/>
                <a:cs typeface="Verdana"/>
                <a:sym typeface="Verdana"/>
              </a:rPr>
              <a:t>This presentation is focused on how design of the home can mitigate the challenges associated with the facts of life.</a:t>
            </a:r>
            <a:endParaRPr lang="en-US" dirty="0">
              <a:latin typeface="Verdana"/>
              <a:ea typeface="Verdana"/>
              <a:cs typeface="Verdana"/>
              <a:sym typeface="Verdana"/>
            </a:endParaRPr>
          </a:p>
          <a:p>
            <a:pPr>
              <a:spcBef>
                <a:spcPts val="1269"/>
              </a:spcBef>
            </a:pPr>
            <a:endParaRPr dirty="0"/>
          </a:p>
        </p:txBody>
      </p:sp>
      <p:sp>
        <p:nvSpPr>
          <p:cNvPr id="2" name="Footer Placeholder 1">
            <a:extLst>
              <a:ext uri="{FF2B5EF4-FFF2-40B4-BE49-F238E27FC236}">
                <a16:creationId xmlns:a16="http://schemas.microsoft.com/office/drawing/2014/main" id="{09F349E1-D2C4-8C91-1F4F-0BD13D3CC7E7}"/>
              </a:ext>
            </a:extLst>
          </p:cNvPr>
          <p:cNvSpPr>
            <a:spLocks noGrp="1"/>
          </p:cNvSpPr>
          <p:nvPr>
            <p:ph type="ftr" sz="quarter" idx="4"/>
          </p:nvPr>
        </p:nvSpPr>
        <p:spPr/>
        <p:txBody>
          <a:bodyPr/>
          <a:lstStyle/>
          <a:p>
            <a:r>
              <a:rPr lang="en-US"/>
              <a:t>How to stay in your home longer</a:t>
            </a:r>
          </a:p>
        </p:txBody>
      </p:sp>
      <p:sp>
        <p:nvSpPr>
          <p:cNvPr id="3" name="Date Placeholder 2">
            <a:extLst>
              <a:ext uri="{FF2B5EF4-FFF2-40B4-BE49-F238E27FC236}">
                <a16:creationId xmlns:a16="http://schemas.microsoft.com/office/drawing/2014/main" id="{47051CC1-64B0-AAF8-09E1-4A5A1532E3E7}"/>
              </a:ext>
            </a:extLst>
          </p:cNvPr>
          <p:cNvSpPr>
            <a:spLocks noGrp="1"/>
          </p:cNvSpPr>
          <p:nvPr>
            <p:ph type="dt" idx="1"/>
          </p:nvPr>
        </p:nvSpPr>
        <p:spPr/>
        <p:txBody>
          <a:bodyPr/>
          <a:lstStyle/>
          <a:p>
            <a:r>
              <a:rPr lang="en-US"/>
              <a:t>April 25, 2026</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43:notes"/>
          <p:cNvSpPr txBox="1">
            <a:spLocks noGrp="1"/>
          </p:cNvSpPr>
          <p:nvPr>
            <p:ph type="body" idx="1"/>
          </p:nvPr>
        </p:nvSpPr>
        <p:spPr>
          <a:xfrm>
            <a:off x="780288" y="4851612"/>
            <a:ext cx="6242304" cy="3969497"/>
          </a:xfrm>
          <a:prstGeom prst="rect">
            <a:avLst/>
          </a:prstGeom>
          <a:noFill/>
          <a:ln>
            <a:noFill/>
          </a:ln>
        </p:spPr>
        <p:txBody>
          <a:bodyPr spcFirstLastPara="1" wrap="square" lIns="102139" tIns="51068" rIns="102139" bIns="51068" anchor="t" anchorCtr="0">
            <a:noAutofit/>
          </a:bodyPr>
          <a:lstStyle/>
          <a:p>
            <a:endParaRPr/>
          </a:p>
        </p:txBody>
      </p:sp>
      <p:sp>
        <p:nvSpPr>
          <p:cNvPr id="914" name="Google Shape;914;p43: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Footer Placeholder 1">
            <a:extLst>
              <a:ext uri="{FF2B5EF4-FFF2-40B4-BE49-F238E27FC236}">
                <a16:creationId xmlns:a16="http://schemas.microsoft.com/office/drawing/2014/main" id="{4677885D-CA4A-612B-F630-2361D561498D}"/>
              </a:ext>
            </a:extLst>
          </p:cNvPr>
          <p:cNvSpPr>
            <a:spLocks noGrp="1"/>
          </p:cNvSpPr>
          <p:nvPr>
            <p:ph type="ftr" sz="quarter" idx="4"/>
          </p:nvPr>
        </p:nvSpPr>
        <p:spPr/>
        <p:txBody>
          <a:bodyPr/>
          <a:lstStyle/>
          <a:p>
            <a:r>
              <a:rPr lang="en-US"/>
              <a:t>How to stay in your home longer</a:t>
            </a:r>
          </a:p>
        </p:txBody>
      </p:sp>
      <p:sp>
        <p:nvSpPr>
          <p:cNvPr id="3" name="Date Placeholder 2">
            <a:extLst>
              <a:ext uri="{FF2B5EF4-FFF2-40B4-BE49-F238E27FC236}">
                <a16:creationId xmlns:a16="http://schemas.microsoft.com/office/drawing/2014/main" id="{22754CE0-4B67-EC46-5C2B-CCC256D08F7F}"/>
              </a:ext>
            </a:extLst>
          </p:cNvPr>
          <p:cNvSpPr>
            <a:spLocks noGrp="1"/>
          </p:cNvSpPr>
          <p:nvPr>
            <p:ph type="dt" idx="1"/>
          </p:nvPr>
        </p:nvSpPr>
        <p:spPr/>
        <p:txBody>
          <a:bodyPr/>
          <a:lstStyle/>
          <a:p>
            <a:r>
              <a:rPr lang="en-US"/>
              <a:t>April 25, 2026</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44: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p44:notes"/>
          <p:cNvSpPr txBox="1">
            <a:spLocks noGrp="1"/>
          </p:cNvSpPr>
          <p:nvPr>
            <p:ph type="body" idx="1"/>
          </p:nvPr>
        </p:nvSpPr>
        <p:spPr>
          <a:xfrm>
            <a:off x="780288" y="4851612"/>
            <a:ext cx="6242304" cy="3969497"/>
          </a:xfrm>
          <a:prstGeom prst="rect">
            <a:avLst/>
          </a:prstGeom>
          <a:noFill/>
          <a:ln>
            <a:noFill/>
          </a:ln>
        </p:spPr>
        <p:txBody>
          <a:bodyPr spcFirstLastPara="1" wrap="square" lIns="102139" tIns="51068" rIns="102139" bIns="51068" anchor="t" anchorCtr="0">
            <a:noAutofit/>
          </a:bodyPr>
          <a:lstStyle/>
          <a:p>
            <a:endParaRPr dirty="0"/>
          </a:p>
        </p:txBody>
      </p:sp>
      <p:sp>
        <p:nvSpPr>
          <p:cNvPr id="2" name="Footer Placeholder 1">
            <a:extLst>
              <a:ext uri="{FF2B5EF4-FFF2-40B4-BE49-F238E27FC236}">
                <a16:creationId xmlns:a16="http://schemas.microsoft.com/office/drawing/2014/main" id="{77AAC6B8-B0BC-CCBD-4CF8-CC8704378D78}"/>
              </a:ext>
            </a:extLst>
          </p:cNvPr>
          <p:cNvSpPr>
            <a:spLocks noGrp="1"/>
          </p:cNvSpPr>
          <p:nvPr>
            <p:ph type="ftr" sz="quarter" idx="4"/>
          </p:nvPr>
        </p:nvSpPr>
        <p:spPr/>
        <p:txBody>
          <a:bodyPr/>
          <a:lstStyle/>
          <a:p>
            <a:r>
              <a:rPr lang="en-US"/>
              <a:t>How to stay in your home longer</a:t>
            </a:r>
          </a:p>
        </p:txBody>
      </p:sp>
      <p:sp>
        <p:nvSpPr>
          <p:cNvPr id="3" name="Date Placeholder 2">
            <a:extLst>
              <a:ext uri="{FF2B5EF4-FFF2-40B4-BE49-F238E27FC236}">
                <a16:creationId xmlns:a16="http://schemas.microsoft.com/office/drawing/2014/main" id="{8C4CC960-2D43-EB23-E978-1C579FF797C8}"/>
              </a:ext>
            </a:extLst>
          </p:cNvPr>
          <p:cNvSpPr>
            <a:spLocks noGrp="1"/>
          </p:cNvSpPr>
          <p:nvPr>
            <p:ph type="dt" idx="1"/>
          </p:nvPr>
        </p:nvSpPr>
        <p:spPr/>
        <p:txBody>
          <a:bodyPr/>
          <a:lstStyle/>
          <a:p>
            <a:r>
              <a:rPr lang="en-US"/>
              <a:t>April 25, 2026</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notes"/>
          <p:cNvSpPr txBox="1">
            <a:spLocks noGrp="1"/>
          </p:cNvSpPr>
          <p:nvPr>
            <p:ph type="body" idx="1"/>
          </p:nvPr>
        </p:nvSpPr>
        <p:spPr>
          <a:xfrm>
            <a:off x="780288" y="4851612"/>
            <a:ext cx="6242304" cy="3969497"/>
          </a:xfrm>
          <a:prstGeom prst="rect">
            <a:avLst/>
          </a:prstGeom>
          <a:noFill/>
          <a:ln>
            <a:noFill/>
          </a:ln>
        </p:spPr>
        <p:txBody>
          <a:bodyPr spcFirstLastPara="1" wrap="square" lIns="102139" tIns="51068" rIns="102139" bIns="51068" anchor="t" anchorCtr="0">
            <a:noAutofit/>
          </a:bodyPr>
          <a:lstStyle/>
          <a:p>
            <a:endParaRPr dirty="0"/>
          </a:p>
        </p:txBody>
      </p:sp>
      <p:sp>
        <p:nvSpPr>
          <p:cNvPr id="2" name="Footer Placeholder 1">
            <a:extLst>
              <a:ext uri="{FF2B5EF4-FFF2-40B4-BE49-F238E27FC236}">
                <a16:creationId xmlns:a16="http://schemas.microsoft.com/office/drawing/2014/main" id="{6A405F62-53AA-8E55-D64B-34299EBA66F6}"/>
              </a:ext>
            </a:extLst>
          </p:cNvPr>
          <p:cNvSpPr>
            <a:spLocks noGrp="1"/>
          </p:cNvSpPr>
          <p:nvPr>
            <p:ph type="ftr" sz="quarter" idx="4"/>
          </p:nvPr>
        </p:nvSpPr>
        <p:spPr/>
        <p:txBody>
          <a:bodyPr/>
          <a:lstStyle/>
          <a:p>
            <a:r>
              <a:rPr lang="en-US"/>
              <a:t>How to stay in your home longer</a:t>
            </a:r>
          </a:p>
        </p:txBody>
      </p:sp>
      <p:sp>
        <p:nvSpPr>
          <p:cNvPr id="3" name="Date Placeholder 2">
            <a:extLst>
              <a:ext uri="{FF2B5EF4-FFF2-40B4-BE49-F238E27FC236}">
                <a16:creationId xmlns:a16="http://schemas.microsoft.com/office/drawing/2014/main" id="{395B578A-C850-A7EE-CD2D-B6ED59B1F889}"/>
              </a:ext>
            </a:extLst>
          </p:cNvPr>
          <p:cNvSpPr>
            <a:spLocks noGrp="1"/>
          </p:cNvSpPr>
          <p:nvPr>
            <p:ph type="dt" idx="1"/>
          </p:nvPr>
        </p:nvSpPr>
        <p:spPr/>
        <p:txBody>
          <a:bodyPr/>
          <a:lstStyle/>
          <a:p>
            <a:r>
              <a:rPr lang="en-US"/>
              <a:t>April 25, 2026</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17: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17:notes"/>
          <p:cNvSpPr txBox="1">
            <a:spLocks noGrp="1"/>
          </p:cNvSpPr>
          <p:nvPr>
            <p:ph type="body" idx="1"/>
          </p:nvPr>
        </p:nvSpPr>
        <p:spPr>
          <a:xfrm>
            <a:off x="780288" y="4851612"/>
            <a:ext cx="6242304" cy="3969497"/>
          </a:xfrm>
          <a:prstGeom prst="rect">
            <a:avLst/>
          </a:prstGeom>
          <a:noFill/>
          <a:ln>
            <a:noFill/>
          </a:ln>
        </p:spPr>
        <p:txBody>
          <a:bodyPr spcFirstLastPara="1" wrap="square" lIns="102139" tIns="51068" rIns="102139" bIns="51068" anchor="t" anchorCtr="0">
            <a:noAutofit/>
          </a:bodyPr>
          <a:lstStyle/>
          <a:p>
            <a:pPr>
              <a:lnSpc>
                <a:spcPct val="107000"/>
              </a:lnSpc>
            </a:pPr>
            <a:r>
              <a:rPr lang="en-US" sz="1900">
                <a:latin typeface="Verdana"/>
                <a:ea typeface="Verdana"/>
                <a:cs typeface="Verdana"/>
                <a:sym typeface="Verdana"/>
              </a:rPr>
              <a:t>Ask the audience answer each of the six questions on the screen.</a:t>
            </a:r>
            <a:endParaRPr/>
          </a:p>
          <a:p>
            <a:pPr marL="362372" indent="-362372">
              <a:lnSpc>
                <a:spcPct val="107000"/>
              </a:lnSpc>
              <a:spcBef>
                <a:spcPts val="845"/>
              </a:spcBef>
              <a:buClr>
                <a:schemeClr val="dk1"/>
              </a:buClr>
              <a:buSzPts val="1800"/>
              <a:buFont typeface="Noto Sans Symbols"/>
              <a:buChar char="∙"/>
            </a:pPr>
            <a:r>
              <a:rPr lang="en-US" sz="1900">
                <a:latin typeface="Verdana"/>
                <a:ea typeface="Verdana"/>
                <a:cs typeface="Verdana"/>
                <a:sym typeface="Verdana"/>
              </a:rPr>
              <a:t>Read each question.</a:t>
            </a:r>
            <a:endParaRPr/>
          </a:p>
          <a:p>
            <a:pPr>
              <a:lnSpc>
                <a:spcPct val="107000"/>
              </a:lnSpc>
              <a:spcBef>
                <a:spcPts val="845"/>
              </a:spcBef>
            </a:pPr>
            <a:r>
              <a:rPr lang="en-US" sz="1900">
                <a:latin typeface="Verdana"/>
                <a:ea typeface="Verdana"/>
                <a:cs typeface="Verdana"/>
                <a:sym typeface="Verdana"/>
              </a:rPr>
              <a:t> </a:t>
            </a:r>
            <a:endParaRPr/>
          </a:p>
          <a:p>
            <a:pPr>
              <a:lnSpc>
                <a:spcPct val="107000"/>
              </a:lnSpc>
              <a:spcBef>
                <a:spcPts val="845"/>
              </a:spcBef>
            </a:pPr>
            <a:r>
              <a:rPr lang="en-US" sz="1900">
                <a:latin typeface="Verdana"/>
                <a:ea typeface="Verdana"/>
                <a:cs typeface="Verdana"/>
                <a:sym typeface="Verdana"/>
              </a:rPr>
              <a:t>Yes to all 6? </a:t>
            </a:r>
            <a:endParaRPr/>
          </a:p>
          <a:p>
            <a:pPr marL="362372" indent="-362372">
              <a:lnSpc>
                <a:spcPct val="107000"/>
              </a:lnSpc>
              <a:spcBef>
                <a:spcPts val="845"/>
              </a:spcBef>
              <a:buClr>
                <a:schemeClr val="dk1"/>
              </a:buClr>
              <a:buSzPts val="1800"/>
              <a:buFont typeface="Calibri"/>
              <a:buAutoNum type="arabicPeriod"/>
            </a:pPr>
            <a:r>
              <a:rPr lang="en-US" sz="1900">
                <a:latin typeface="Verdana"/>
                <a:ea typeface="Verdana"/>
                <a:cs typeface="Verdana"/>
                <a:sym typeface="Verdana"/>
              </a:rPr>
              <a:t>Did you build your own home?</a:t>
            </a:r>
            <a:endParaRPr/>
          </a:p>
          <a:p>
            <a:pPr marL="362372" indent="-362372">
              <a:lnSpc>
                <a:spcPct val="107000"/>
              </a:lnSpc>
              <a:buClr>
                <a:schemeClr val="dk1"/>
              </a:buClr>
              <a:buSzPts val="1800"/>
              <a:buFont typeface="Calibri"/>
              <a:buAutoNum type="arabicPeriod"/>
            </a:pPr>
            <a:r>
              <a:rPr lang="en-US" sz="1900">
                <a:latin typeface="Verdana"/>
                <a:ea typeface="Verdana"/>
                <a:cs typeface="Verdana"/>
                <a:sym typeface="Verdana"/>
              </a:rPr>
              <a:t>Did you inherit your home from an older relative?</a:t>
            </a:r>
            <a:endParaRPr/>
          </a:p>
          <a:p>
            <a:pPr>
              <a:lnSpc>
                <a:spcPct val="107000"/>
              </a:lnSpc>
              <a:spcBef>
                <a:spcPts val="845"/>
              </a:spcBef>
            </a:pPr>
            <a:r>
              <a:rPr lang="en-US" sz="1900">
                <a:latin typeface="Verdana"/>
                <a:ea typeface="Verdana"/>
                <a:cs typeface="Verdana"/>
                <a:sym typeface="Verdana"/>
              </a:rPr>
              <a:t> </a:t>
            </a:r>
            <a:endParaRPr/>
          </a:p>
          <a:p>
            <a:pPr>
              <a:lnSpc>
                <a:spcPct val="107000"/>
              </a:lnSpc>
              <a:spcBef>
                <a:spcPts val="845"/>
              </a:spcBef>
            </a:pPr>
            <a:r>
              <a:rPr lang="en-US" sz="1900">
                <a:latin typeface="Verdana"/>
                <a:ea typeface="Verdana"/>
                <a:cs typeface="Verdana"/>
                <a:sym typeface="Verdana"/>
              </a:rPr>
              <a:t>Home show and USS Wacipi Result</a:t>
            </a:r>
            <a:endParaRPr/>
          </a:p>
          <a:p>
            <a:pPr marL="362372" indent="-362372">
              <a:lnSpc>
                <a:spcPct val="107000"/>
              </a:lnSpc>
              <a:spcBef>
                <a:spcPts val="845"/>
              </a:spcBef>
              <a:buClr>
                <a:schemeClr val="dk1"/>
              </a:buClr>
              <a:buSzPts val="1800"/>
              <a:buFont typeface="Noto Sans Symbols"/>
              <a:buChar char="∙"/>
            </a:pPr>
            <a:r>
              <a:rPr lang="en-US" sz="1900">
                <a:latin typeface="Verdana"/>
                <a:ea typeface="Verdana"/>
                <a:cs typeface="Verdana"/>
                <a:sym typeface="Verdana"/>
              </a:rPr>
              <a:t>many participants (79%) will need to make some kind of renovation or even relocate to alternative housing once someone in their household develops a disability. </a:t>
            </a:r>
            <a:endParaRPr/>
          </a:p>
          <a:p>
            <a:pPr marL="362372" indent="-362372">
              <a:lnSpc>
                <a:spcPct val="107000"/>
              </a:lnSpc>
              <a:buClr>
                <a:schemeClr val="dk1"/>
              </a:buClr>
              <a:buSzPts val="1800"/>
              <a:buFont typeface="Noto Sans Symbols"/>
              <a:buChar char="∙"/>
            </a:pPr>
            <a:r>
              <a:rPr lang="en-US" sz="1900">
                <a:latin typeface="Verdana"/>
                <a:ea typeface="Verdana"/>
                <a:cs typeface="Verdana"/>
                <a:sym typeface="Verdana"/>
              </a:rPr>
              <a:t>This data also suggests that individuals who need to relocate to alternative housing because of a disability may experience difficulties finding a new home that meets their needs.</a:t>
            </a:r>
            <a:endParaRPr/>
          </a:p>
          <a:p>
            <a:pPr>
              <a:lnSpc>
                <a:spcPct val="107000"/>
              </a:lnSpc>
              <a:spcBef>
                <a:spcPts val="845"/>
              </a:spcBef>
            </a:pPr>
            <a:r>
              <a:rPr lang="en-US" sz="1900">
                <a:latin typeface="Verdana"/>
                <a:ea typeface="Verdana"/>
                <a:cs typeface="Verdana"/>
                <a:sym typeface="Verdana"/>
              </a:rPr>
              <a:t> </a:t>
            </a:r>
            <a:endParaRPr/>
          </a:p>
          <a:p>
            <a:pPr>
              <a:lnSpc>
                <a:spcPct val="107000"/>
              </a:lnSpc>
              <a:spcBef>
                <a:spcPts val="845"/>
              </a:spcBef>
            </a:pPr>
            <a:r>
              <a:rPr lang="en-US" sz="1900">
                <a:latin typeface="Verdana"/>
                <a:ea typeface="Verdana"/>
                <a:cs typeface="Verdana"/>
                <a:sym typeface="Verdana"/>
              </a:rPr>
              <a:t>Emphasis: what happens if someone in your life becomes a wheelchair user?</a:t>
            </a:r>
            <a:endParaRPr/>
          </a:p>
          <a:p>
            <a:pPr>
              <a:spcBef>
                <a:spcPts val="845"/>
              </a:spcBef>
            </a:pPr>
            <a:endParaRPr/>
          </a:p>
          <a:p>
            <a:endParaRPr/>
          </a:p>
        </p:txBody>
      </p:sp>
      <p:sp>
        <p:nvSpPr>
          <p:cNvPr id="2" name="Footer Placeholder 1">
            <a:extLst>
              <a:ext uri="{FF2B5EF4-FFF2-40B4-BE49-F238E27FC236}">
                <a16:creationId xmlns:a16="http://schemas.microsoft.com/office/drawing/2014/main" id="{7C708AE2-72CB-EFA2-79AE-779A89B2F8EC}"/>
              </a:ext>
            </a:extLst>
          </p:cNvPr>
          <p:cNvSpPr>
            <a:spLocks noGrp="1"/>
          </p:cNvSpPr>
          <p:nvPr>
            <p:ph type="ftr" sz="quarter" idx="4"/>
          </p:nvPr>
        </p:nvSpPr>
        <p:spPr/>
        <p:txBody>
          <a:bodyPr/>
          <a:lstStyle/>
          <a:p>
            <a:r>
              <a:rPr lang="en-US"/>
              <a:t>How to stay in your home longer</a:t>
            </a:r>
          </a:p>
        </p:txBody>
      </p:sp>
      <p:sp>
        <p:nvSpPr>
          <p:cNvPr id="3" name="Date Placeholder 2">
            <a:extLst>
              <a:ext uri="{FF2B5EF4-FFF2-40B4-BE49-F238E27FC236}">
                <a16:creationId xmlns:a16="http://schemas.microsoft.com/office/drawing/2014/main" id="{E6E20EB5-8542-4220-F450-C0910CAAFD6A}"/>
              </a:ext>
            </a:extLst>
          </p:cNvPr>
          <p:cNvSpPr>
            <a:spLocks noGrp="1"/>
          </p:cNvSpPr>
          <p:nvPr>
            <p:ph type="dt" idx="1"/>
          </p:nvPr>
        </p:nvSpPr>
        <p:spPr/>
        <p:txBody>
          <a:bodyPr/>
          <a:lstStyle/>
          <a:p>
            <a:r>
              <a:rPr lang="en-US"/>
              <a:t>April 25, 2026</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9C3D7197-DC1F-2E6F-398F-6AEE0F04D97F}"/>
              </a:ext>
            </a:extLst>
          </p:cNvPr>
          <p:cNvSpPr>
            <a:spLocks noGrp="1"/>
          </p:cNvSpPr>
          <p:nvPr>
            <p:ph type="ftr" sz="quarter" idx="4"/>
          </p:nvPr>
        </p:nvSpPr>
        <p:spPr/>
        <p:txBody>
          <a:bodyPr/>
          <a:lstStyle/>
          <a:p>
            <a:r>
              <a:rPr lang="en-US"/>
              <a:t>How to stay in your home longer</a:t>
            </a:r>
          </a:p>
        </p:txBody>
      </p:sp>
      <p:sp>
        <p:nvSpPr>
          <p:cNvPr id="6" name="Date Placeholder 5">
            <a:extLst>
              <a:ext uri="{FF2B5EF4-FFF2-40B4-BE49-F238E27FC236}">
                <a16:creationId xmlns:a16="http://schemas.microsoft.com/office/drawing/2014/main" id="{859045A2-43FA-D40A-5B78-B57F91713EEC}"/>
              </a:ext>
            </a:extLst>
          </p:cNvPr>
          <p:cNvSpPr>
            <a:spLocks noGrp="1"/>
          </p:cNvSpPr>
          <p:nvPr>
            <p:ph type="dt" idx="1"/>
          </p:nvPr>
        </p:nvSpPr>
        <p:spPr/>
        <p:txBody>
          <a:bodyPr/>
          <a:lstStyle/>
          <a:p>
            <a:r>
              <a:rPr lang="en-US"/>
              <a:t>April 25, 2026</a:t>
            </a:r>
          </a:p>
        </p:txBody>
      </p:sp>
    </p:spTree>
    <p:extLst>
      <p:ext uri="{BB962C8B-B14F-4D97-AF65-F5344CB8AC3E}">
        <p14:creationId xmlns:p14="http://schemas.microsoft.com/office/powerpoint/2010/main" val="2348557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6: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6:notes"/>
          <p:cNvSpPr txBox="1">
            <a:spLocks noGrp="1"/>
          </p:cNvSpPr>
          <p:nvPr>
            <p:ph type="body" idx="1"/>
          </p:nvPr>
        </p:nvSpPr>
        <p:spPr>
          <a:xfrm>
            <a:off x="780288" y="4851612"/>
            <a:ext cx="6242304" cy="3969497"/>
          </a:xfrm>
          <a:prstGeom prst="rect">
            <a:avLst/>
          </a:prstGeom>
          <a:noFill/>
          <a:ln>
            <a:noFill/>
          </a:ln>
        </p:spPr>
        <p:txBody>
          <a:bodyPr spcFirstLastPara="1" wrap="square" lIns="102139" tIns="51068" rIns="102139" bIns="51068" anchor="t" anchorCtr="0">
            <a:noAutofit/>
          </a:bodyPr>
          <a:lstStyle/>
          <a:p>
            <a:pPr>
              <a:lnSpc>
                <a:spcPct val="107000"/>
              </a:lnSpc>
            </a:pPr>
            <a:r>
              <a:rPr lang="en-US" sz="1900">
                <a:latin typeface="Verdana"/>
                <a:ea typeface="Verdana"/>
                <a:cs typeface="Verdana"/>
                <a:sym typeface="Verdana"/>
              </a:rPr>
              <a:t> </a:t>
            </a:r>
            <a:endParaRPr/>
          </a:p>
          <a:p>
            <a:pPr>
              <a:lnSpc>
                <a:spcPct val="107000"/>
              </a:lnSpc>
            </a:pPr>
            <a:r>
              <a:rPr lang="en-US" sz="1900">
                <a:latin typeface="Verdana"/>
                <a:ea typeface="Verdana"/>
                <a:cs typeface="Verdana"/>
                <a:sym typeface="Verdana"/>
              </a:rPr>
              <a:t>There are many factors that could make aging in place difficult, such as.</a:t>
            </a:r>
            <a:endParaRPr/>
          </a:p>
          <a:p>
            <a:pPr marL="362372" indent="-362372">
              <a:lnSpc>
                <a:spcPct val="107000"/>
              </a:lnSpc>
              <a:buClr>
                <a:schemeClr val="dk1"/>
              </a:buClr>
              <a:buSzPts val="1800"/>
              <a:buFont typeface="Calibri"/>
              <a:buAutoNum type="arabicPeriod"/>
            </a:pPr>
            <a:r>
              <a:rPr lang="en-US" sz="1900">
                <a:latin typeface="Verdana"/>
                <a:ea typeface="Verdana"/>
                <a:cs typeface="Verdana"/>
                <a:sym typeface="Verdana"/>
              </a:rPr>
              <a:t>Chronic disease</a:t>
            </a:r>
            <a:endParaRPr/>
          </a:p>
          <a:p>
            <a:pPr marL="362372" indent="-362372">
              <a:lnSpc>
                <a:spcPct val="107000"/>
              </a:lnSpc>
              <a:buClr>
                <a:schemeClr val="dk1"/>
              </a:buClr>
              <a:buSzPts val="1800"/>
              <a:buFont typeface="Calibri"/>
              <a:buAutoNum type="arabicPeriod"/>
            </a:pPr>
            <a:r>
              <a:rPr lang="en-US" sz="1900">
                <a:latin typeface="Verdana"/>
                <a:ea typeface="Verdana"/>
                <a:cs typeface="Verdana"/>
                <a:sym typeface="Verdana"/>
              </a:rPr>
              <a:t>Accidents</a:t>
            </a:r>
            <a:endParaRPr/>
          </a:p>
          <a:p>
            <a:pPr marL="362372" indent="-362372">
              <a:lnSpc>
                <a:spcPct val="107000"/>
              </a:lnSpc>
              <a:buClr>
                <a:schemeClr val="dk1"/>
              </a:buClr>
              <a:buSzPts val="1800"/>
              <a:buFont typeface="Calibri"/>
              <a:buAutoNum type="arabicPeriod"/>
            </a:pPr>
            <a:r>
              <a:rPr lang="en-US" sz="1900">
                <a:latin typeface="Verdana"/>
                <a:ea typeface="Verdana"/>
                <a:cs typeface="Verdana"/>
                <a:sym typeface="Verdana"/>
              </a:rPr>
              <a:t>Terminal illness</a:t>
            </a:r>
            <a:endParaRPr/>
          </a:p>
          <a:p>
            <a:pPr marL="362372" indent="-362372">
              <a:lnSpc>
                <a:spcPct val="107000"/>
              </a:lnSpc>
              <a:buClr>
                <a:schemeClr val="dk1"/>
              </a:buClr>
              <a:buSzPts val="1800"/>
              <a:buFont typeface="Calibri"/>
              <a:buAutoNum type="arabicPeriod"/>
            </a:pPr>
            <a:r>
              <a:rPr lang="en-US" sz="1900">
                <a:latin typeface="Verdana"/>
                <a:ea typeface="Verdana"/>
                <a:cs typeface="Verdana"/>
                <a:sym typeface="Verdana"/>
              </a:rPr>
              <a:t>Illness &amp; Recovery</a:t>
            </a:r>
            <a:endParaRPr/>
          </a:p>
          <a:p>
            <a:pPr marL="362372" indent="-362372">
              <a:lnSpc>
                <a:spcPct val="107000"/>
              </a:lnSpc>
              <a:buClr>
                <a:schemeClr val="dk1"/>
              </a:buClr>
              <a:buSzPts val="1800"/>
              <a:buFont typeface="Calibri"/>
              <a:buAutoNum type="arabicPeriod"/>
            </a:pPr>
            <a:r>
              <a:rPr lang="en-US" sz="1900">
                <a:latin typeface="Verdana"/>
                <a:ea typeface="Verdana"/>
                <a:cs typeface="Verdana"/>
                <a:sym typeface="Verdana"/>
              </a:rPr>
              <a:t>Aging and frailty</a:t>
            </a:r>
            <a:endParaRPr/>
          </a:p>
          <a:p>
            <a:pPr>
              <a:lnSpc>
                <a:spcPct val="107000"/>
              </a:lnSpc>
            </a:pPr>
            <a:r>
              <a:rPr lang="en-US" sz="1900">
                <a:latin typeface="Verdana"/>
                <a:ea typeface="Verdana"/>
                <a:cs typeface="Verdana"/>
                <a:sym typeface="Verdana"/>
              </a:rPr>
              <a:t> </a:t>
            </a:r>
            <a:endParaRPr/>
          </a:p>
          <a:p>
            <a:pPr>
              <a:lnSpc>
                <a:spcPct val="107000"/>
              </a:lnSpc>
            </a:pPr>
            <a:r>
              <a:rPr lang="en-US" sz="1900">
                <a:latin typeface="Verdana"/>
                <a:ea typeface="Verdana"/>
                <a:cs typeface="Verdana"/>
                <a:sym typeface="Verdana"/>
              </a:rPr>
              <a:t>All of these events can create short-term or long-term disabilities. </a:t>
            </a:r>
            <a:endParaRPr/>
          </a:p>
          <a:p>
            <a:pPr marL="362372" indent="-362372">
              <a:lnSpc>
                <a:spcPct val="107000"/>
              </a:lnSpc>
              <a:buClr>
                <a:schemeClr val="dk1"/>
              </a:buClr>
              <a:buSzPts val="1800"/>
              <a:buFont typeface="Calibri"/>
              <a:buAutoNum type="arabicPeriod"/>
            </a:pPr>
            <a:r>
              <a:rPr lang="en-US" sz="1900">
                <a:latin typeface="Verdana"/>
                <a:ea typeface="Verdana"/>
                <a:cs typeface="Verdana"/>
                <a:sym typeface="Verdana"/>
              </a:rPr>
              <a:t>Short-term recovery</a:t>
            </a:r>
            <a:endParaRPr/>
          </a:p>
          <a:p>
            <a:pPr marL="362372" indent="-362372">
              <a:lnSpc>
                <a:spcPct val="107000"/>
              </a:lnSpc>
              <a:buClr>
                <a:schemeClr val="dk1"/>
              </a:buClr>
              <a:buSzPts val="1800"/>
              <a:buFont typeface="Calibri"/>
              <a:buAutoNum type="arabicPeriod"/>
            </a:pPr>
            <a:r>
              <a:rPr lang="en-US" sz="1900">
                <a:latin typeface="Verdana"/>
                <a:ea typeface="Verdana"/>
                <a:cs typeface="Verdana"/>
                <a:sym typeface="Verdana"/>
              </a:rPr>
              <a:t>Lifelong disability</a:t>
            </a:r>
            <a:endParaRPr/>
          </a:p>
          <a:p>
            <a:pPr>
              <a:lnSpc>
                <a:spcPct val="107000"/>
              </a:lnSpc>
            </a:pPr>
            <a:r>
              <a:rPr lang="en-US" sz="1900">
                <a:latin typeface="Verdana"/>
                <a:ea typeface="Verdana"/>
                <a:cs typeface="Verdana"/>
                <a:sym typeface="Verdana"/>
              </a:rPr>
              <a:t> </a:t>
            </a:r>
            <a:endParaRPr/>
          </a:p>
          <a:p>
            <a:pPr>
              <a:lnSpc>
                <a:spcPct val="107000"/>
              </a:lnSpc>
            </a:pPr>
            <a:r>
              <a:rPr lang="en-US" sz="1900">
                <a:latin typeface="Verdana"/>
                <a:ea typeface="Verdana"/>
                <a:cs typeface="Verdana"/>
                <a:sym typeface="Verdana"/>
              </a:rPr>
              <a:t>Accessibility in the home can become a major barrier to remaining in the home. </a:t>
            </a:r>
            <a:endParaRPr/>
          </a:p>
          <a:p>
            <a:pPr>
              <a:lnSpc>
                <a:spcPct val="107000"/>
              </a:lnSpc>
            </a:pPr>
            <a:r>
              <a:rPr lang="en-US" sz="1900">
                <a:latin typeface="Verdana"/>
                <a:ea typeface="Verdana"/>
                <a:cs typeface="Verdana"/>
                <a:sym typeface="Verdana"/>
              </a:rPr>
              <a:t> </a:t>
            </a:r>
            <a:endParaRPr/>
          </a:p>
          <a:p>
            <a:pPr>
              <a:lnSpc>
                <a:spcPct val="107000"/>
              </a:lnSpc>
            </a:pPr>
            <a:r>
              <a:rPr lang="en-US" sz="1900">
                <a:latin typeface="Verdana"/>
                <a:ea typeface="Verdana"/>
                <a:cs typeface="Verdana"/>
                <a:sym typeface="Verdana"/>
              </a:rPr>
              <a:t> </a:t>
            </a:r>
            <a:endParaRPr/>
          </a:p>
          <a:p>
            <a:endParaRPr/>
          </a:p>
        </p:txBody>
      </p:sp>
      <p:sp>
        <p:nvSpPr>
          <p:cNvPr id="2" name="Footer Placeholder 1">
            <a:extLst>
              <a:ext uri="{FF2B5EF4-FFF2-40B4-BE49-F238E27FC236}">
                <a16:creationId xmlns:a16="http://schemas.microsoft.com/office/drawing/2014/main" id="{3681FC7B-804E-746F-6B7B-810C9F806330}"/>
              </a:ext>
            </a:extLst>
          </p:cNvPr>
          <p:cNvSpPr>
            <a:spLocks noGrp="1"/>
          </p:cNvSpPr>
          <p:nvPr>
            <p:ph type="ftr" sz="quarter" idx="4"/>
          </p:nvPr>
        </p:nvSpPr>
        <p:spPr/>
        <p:txBody>
          <a:bodyPr/>
          <a:lstStyle/>
          <a:p>
            <a:r>
              <a:rPr lang="en-US"/>
              <a:t>How to stay in your home longer</a:t>
            </a:r>
          </a:p>
        </p:txBody>
      </p:sp>
      <p:sp>
        <p:nvSpPr>
          <p:cNvPr id="3" name="Date Placeholder 2">
            <a:extLst>
              <a:ext uri="{FF2B5EF4-FFF2-40B4-BE49-F238E27FC236}">
                <a16:creationId xmlns:a16="http://schemas.microsoft.com/office/drawing/2014/main" id="{CF5998D6-32AD-6AD2-F5E0-5E573E7E6ED3}"/>
              </a:ext>
            </a:extLst>
          </p:cNvPr>
          <p:cNvSpPr>
            <a:spLocks noGrp="1"/>
          </p:cNvSpPr>
          <p:nvPr>
            <p:ph type="dt" idx="1"/>
          </p:nvPr>
        </p:nvSpPr>
        <p:spPr/>
        <p:txBody>
          <a:bodyPr/>
          <a:lstStyle/>
          <a:p>
            <a:r>
              <a:rPr lang="en-US"/>
              <a:t>April 25, 2026</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18: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18:notes"/>
          <p:cNvSpPr txBox="1">
            <a:spLocks noGrp="1"/>
          </p:cNvSpPr>
          <p:nvPr>
            <p:ph type="body" idx="1"/>
          </p:nvPr>
        </p:nvSpPr>
        <p:spPr>
          <a:xfrm>
            <a:off x="780288" y="4851612"/>
            <a:ext cx="6242304" cy="3969497"/>
          </a:xfrm>
          <a:prstGeom prst="rect">
            <a:avLst/>
          </a:prstGeom>
          <a:noFill/>
          <a:ln>
            <a:noFill/>
          </a:ln>
        </p:spPr>
        <p:txBody>
          <a:bodyPr spcFirstLastPara="1" wrap="square" lIns="102139" tIns="51068" rIns="102139" bIns="51068" anchor="t" anchorCtr="0">
            <a:noAutofit/>
          </a:bodyPr>
          <a:lstStyle/>
          <a:p>
            <a:pPr>
              <a:lnSpc>
                <a:spcPct val="107000"/>
              </a:lnSpc>
            </a:pPr>
            <a:r>
              <a:rPr lang="en-US" sz="1900">
                <a:latin typeface="Verdana"/>
                <a:ea typeface="Verdana"/>
                <a:cs typeface="Verdana"/>
                <a:sym typeface="Verdana"/>
              </a:rPr>
              <a:t>Home modifications are renovations or changes made in the home to meet the needs of people with disabilities.  Some renovations are simple solutions that are low cost and easy.  Other home improvements requirement people are more costly and require people with the right skills and tools.</a:t>
            </a:r>
            <a:endParaRPr/>
          </a:p>
          <a:p>
            <a:pPr>
              <a:lnSpc>
                <a:spcPct val="107000"/>
              </a:lnSpc>
            </a:pPr>
            <a:r>
              <a:rPr lang="en-US" sz="1900">
                <a:latin typeface="Verdana"/>
                <a:ea typeface="Verdana"/>
                <a:cs typeface="Verdana"/>
                <a:sym typeface="Verdana"/>
              </a:rPr>
              <a:t> </a:t>
            </a:r>
            <a:endParaRPr/>
          </a:p>
          <a:p>
            <a:pPr>
              <a:lnSpc>
                <a:spcPct val="107000"/>
              </a:lnSpc>
            </a:pPr>
            <a:r>
              <a:rPr lang="en-US" sz="1900">
                <a:latin typeface="Verdana"/>
                <a:ea typeface="Verdana"/>
                <a:cs typeface="Verdana"/>
                <a:sym typeface="Verdana"/>
              </a:rPr>
              <a:t>Common examples include</a:t>
            </a:r>
            <a:endParaRPr/>
          </a:p>
          <a:p>
            <a:pPr>
              <a:lnSpc>
                <a:spcPct val="107000"/>
              </a:lnSpc>
            </a:pPr>
            <a:r>
              <a:rPr lang="en-US" sz="1900">
                <a:latin typeface="Verdana"/>
                <a:ea typeface="Verdana"/>
                <a:cs typeface="Verdana"/>
                <a:sym typeface="Verdana"/>
              </a:rPr>
              <a:t>Ramp</a:t>
            </a:r>
            <a:endParaRPr/>
          </a:p>
          <a:p>
            <a:pPr>
              <a:lnSpc>
                <a:spcPct val="107000"/>
              </a:lnSpc>
            </a:pPr>
            <a:r>
              <a:rPr lang="en-US" sz="1900">
                <a:latin typeface="Verdana"/>
                <a:ea typeface="Verdana"/>
                <a:cs typeface="Verdana"/>
                <a:sym typeface="Verdana"/>
              </a:rPr>
              <a:t>Grab bars</a:t>
            </a:r>
            <a:endParaRPr/>
          </a:p>
          <a:p>
            <a:pPr>
              <a:lnSpc>
                <a:spcPct val="107000"/>
              </a:lnSpc>
            </a:pPr>
            <a:r>
              <a:rPr lang="en-US" sz="1900">
                <a:latin typeface="Verdana"/>
                <a:ea typeface="Verdana"/>
                <a:cs typeface="Verdana"/>
                <a:sym typeface="Verdana"/>
              </a:rPr>
              <a:t>Bathroom remodel</a:t>
            </a:r>
            <a:endParaRPr/>
          </a:p>
          <a:p>
            <a:pPr>
              <a:lnSpc>
                <a:spcPct val="107000"/>
              </a:lnSpc>
            </a:pPr>
            <a:r>
              <a:rPr lang="en-US" sz="1900">
                <a:latin typeface="Verdana"/>
                <a:ea typeface="Verdana"/>
                <a:cs typeface="Verdana"/>
                <a:sym typeface="Verdana"/>
              </a:rPr>
              <a:t> </a:t>
            </a:r>
            <a:endParaRPr/>
          </a:p>
          <a:p>
            <a:pPr>
              <a:lnSpc>
                <a:spcPct val="107000"/>
              </a:lnSpc>
            </a:pPr>
            <a:r>
              <a:rPr lang="en-US" sz="1900">
                <a:latin typeface="Verdana"/>
                <a:ea typeface="Verdana"/>
                <a:cs typeface="Verdana"/>
                <a:sym typeface="Verdana"/>
              </a:rPr>
              <a:t>Home modifications can include other changes</a:t>
            </a:r>
            <a:endParaRPr/>
          </a:p>
          <a:p>
            <a:pPr>
              <a:lnSpc>
                <a:spcPct val="107000"/>
              </a:lnSpc>
            </a:pPr>
            <a:r>
              <a:rPr lang="en-US" sz="1900">
                <a:latin typeface="Verdana"/>
                <a:ea typeface="Verdana"/>
                <a:cs typeface="Verdana"/>
                <a:sym typeface="Verdana"/>
              </a:rPr>
              <a:t>Moving the sleeping area to the main level</a:t>
            </a:r>
            <a:endParaRPr/>
          </a:p>
          <a:p>
            <a:pPr>
              <a:lnSpc>
                <a:spcPct val="107000"/>
              </a:lnSpc>
            </a:pPr>
            <a:r>
              <a:rPr lang="en-US" sz="1900">
                <a:latin typeface="Verdana"/>
                <a:ea typeface="Verdana"/>
                <a:cs typeface="Verdana"/>
                <a:sym typeface="Verdana"/>
              </a:rPr>
              <a:t>Reorganizing storage to make it easier to get items you need daily</a:t>
            </a:r>
            <a:endParaRPr/>
          </a:p>
          <a:p>
            <a:pPr>
              <a:lnSpc>
                <a:spcPct val="107000"/>
              </a:lnSpc>
            </a:pPr>
            <a:r>
              <a:rPr lang="en-US" sz="1900">
                <a:latin typeface="Verdana"/>
                <a:ea typeface="Verdana"/>
                <a:cs typeface="Verdana"/>
                <a:sym typeface="Verdana"/>
              </a:rPr>
              <a:t> </a:t>
            </a:r>
            <a:endParaRPr/>
          </a:p>
        </p:txBody>
      </p:sp>
      <p:sp>
        <p:nvSpPr>
          <p:cNvPr id="2" name="Footer Placeholder 1">
            <a:extLst>
              <a:ext uri="{FF2B5EF4-FFF2-40B4-BE49-F238E27FC236}">
                <a16:creationId xmlns:a16="http://schemas.microsoft.com/office/drawing/2014/main" id="{14CDFC5E-2C24-525D-BECA-61C8C72EBFE9}"/>
              </a:ext>
            </a:extLst>
          </p:cNvPr>
          <p:cNvSpPr>
            <a:spLocks noGrp="1"/>
          </p:cNvSpPr>
          <p:nvPr>
            <p:ph type="ftr" sz="quarter" idx="4"/>
          </p:nvPr>
        </p:nvSpPr>
        <p:spPr/>
        <p:txBody>
          <a:bodyPr/>
          <a:lstStyle/>
          <a:p>
            <a:r>
              <a:rPr lang="en-US"/>
              <a:t>How to stay in your home longer</a:t>
            </a:r>
          </a:p>
        </p:txBody>
      </p:sp>
      <p:sp>
        <p:nvSpPr>
          <p:cNvPr id="3" name="Date Placeholder 2">
            <a:extLst>
              <a:ext uri="{FF2B5EF4-FFF2-40B4-BE49-F238E27FC236}">
                <a16:creationId xmlns:a16="http://schemas.microsoft.com/office/drawing/2014/main" id="{093A0004-BF80-C786-1EFD-B1E853E53D35}"/>
              </a:ext>
            </a:extLst>
          </p:cNvPr>
          <p:cNvSpPr>
            <a:spLocks noGrp="1"/>
          </p:cNvSpPr>
          <p:nvPr>
            <p:ph type="dt" idx="1"/>
          </p:nvPr>
        </p:nvSpPr>
        <p:spPr/>
        <p:txBody>
          <a:bodyPr/>
          <a:lstStyle/>
          <a:p>
            <a:r>
              <a:rPr lang="en-US"/>
              <a:t>April 25, 2026</a:t>
            </a:r>
          </a:p>
        </p:txBody>
      </p:sp>
    </p:spTree>
    <p:extLst>
      <p:ext uri="{BB962C8B-B14F-4D97-AF65-F5344CB8AC3E}">
        <p14:creationId xmlns:p14="http://schemas.microsoft.com/office/powerpoint/2010/main" val="3515939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mention downsizing</a:t>
            </a:r>
          </a:p>
        </p:txBody>
      </p:sp>
      <p:sp>
        <p:nvSpPr>
          <p:cNvPr id="4" name="Date Placeholder 3"/>
          <p:cNvSpPr>
            <a:spLocks noGrp="1"/>
          </p:cNvSpPr>
          <p:nvPr>
            <p:ph type="dt" idx="1"/>
          </p:nvPr>
        </p:nvSpPr>
        <p:spPr/>
        <p:txBody>
          <a:bodyPr/>
          <a:lstStyle/>
          <a:p>
            <a:r>
              <a:rPr lang="en-US"/>
              <a:t>April 25, 2026</a:t>
            </a:r>
          </a:p>
        </p:txBody>
      </p:sp>
      <p:sp>
        <p:nvSpPr>
          <p:cNvPr id="5" name="Footer Placeholder 4"/>
          <p:cNvSpPr>
            <a:spLocks noGrp="1"/>
          </p:cNvSpPr>
          <p:nvPr>
            <p:ph type="ftr" sz="quarter" idx="4"/>
          </p:nvPr>
        </p:nvSpPr>
        <p:spPr/>
        <p:txBody>
          <a:bodyPr/>
          <a:lstStyle/>
          <a:p>
            <a:r>
              <a:rPr lang="en-US"/>
              <a:t>How to stay in your home longer</a:t>
            </a:r>
          </a:p>
        </p:txBody>
      </p:sp>
    </p:spTree>
    <p:extLst>
      <p:ext uri="{BB962C8B-B14F-4D97-AF65-F5344CB8AC3E}">
        <p14:creationId xmlns:p14="http://schemas.microsoft.com/office/powerpoint/2010/main" val="311105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19: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19:notes"/>
          <p:cNvSpPr txBox="1">
            <a:spLocks noGrp="1"/>
          </p:cNvSpPr>
          <p:nvPr>
            <p:ph type="body" idx="1"/>
          </p:nvPr>
        </p:nvSpPr>
        <p:spPr>
          <a:xfrm>
            <a:off x="780288" y="4851612"/>
            <a:ext cx="6242304" cy="3969497"/>
          </a:xfrm>
          <a:prstGeom prst="rect">
            <a:avLst/>
          </a:prstGeom>
          <a:noFill/>
          <a:ln>
            <a:noFill/>
          </a:ln>
        </p:spPr>
        <p:txBody>
          <a:bodyPr spcFirstLastPara="1" wrap="square" lIns="102139" tIns="51068" rIns="102139" bIns="51068" anchor="t" anchorCtr="0">
            <a:noAutofit/>
          </a:bodyPr>
          <a:lstStyle/>
          <a:p>
            <a:pPr>
              <a:lnSpc>
                <a:spcPct val="107000"/>
              </a:lnSpc>
            </a:pPr>
            <a:r>
              <a:rPr lang="en-US" sz="1900">
                <a:latin typeface="Verdana"/>
                <a:ea typeface="Verdana"/>
                <a:cs typeface="Verdana"/>
                <a:sym typeface="Verdana"/>
              </a:rPr>
              <a:t> </a:t>
            </a:r>
            <a:endParaRPr/>
          </a:p>
          <a:p>
            <a:pPr>
              <a:lnSpc>
                <a:spcPct val="107000"/>
              </a:lnSpc>
            </a:pPr>
            <a:r>
              <a:rPr lang="en-US" sz="1900">
                <a:latin typeface="Verdana"/>
                <a:ea typeface="Verdana"/>
                <a:cs typeface="Verdana"/>
                <a:sym typeface="Verdana"/>
              </a:rPr>
              <a:t>Cost</a:t>
            </a:r>
            <a:endParaRPr/>
          </a:p>
          <a:p>
            <a:pPr>
              <a:lnSpc>
                <a:spcPct val="107000"/>
              </a:lnSpc>
            </a:pPr>
            <a:r>
              <a:rPr lang="en-US" sz="1900">
                <a:latin typeface="Verdana"/>
                <a:ea typeface="Verdana"/>
                <a:cs typeface="Verdana"/>
                <a:sym typeface="Verdana"/>
              </a:rPr>
              <a:t> </a:t>
            </a:r>
            <a:endParaRPr/>
          </a:p>
          <a:p>
            <a:pPr>
              <a:lnSpc>
                <a:spcPct val="107000"/>
              </a:lnSpc>
            </a:pPr>
            <a:r>
              <a:rPr lang="en-US" sz="1900">
                <a:latin typeface="Verdana"/>
                <a:ea typeface="Verdana"/>
                <a:cs typeface="Verdana"/>
                <a:sym typeface="Verdana"/>
              </a:rPr>
              <a:t>Time</a:t>
            </a:r>
            <a:endParaRPr/>
          </a:p>
          <a:p>
            <a:pPr>
              <a:lnSpc>
                <a:spcPct val="107000"/>
              </a:lnSpc>
            </a:pPr>
            <a:r>
              <a:rPr lang="en-US" sz="1900">
                <a:latin typeface="Verdana"/>
                <a:ea typeface="Verdana"/>
                <a:cs typeface="Verdana"/>
                <a:sym typeface="Verdana"/>
              </a:rPr>
              <a:t> </a:t>
            </a:r>
            <a:endParaRPr/>
          </a:p>
          <a:p>
            <a:pPr>
              <a:lnSpc>
                <a:spcPct val="107000"/>
              </a:lnSpc>
            </a:pPr>
            <a:r>
              <a:rPr lang="en-US" sz="1900">
                <a:latin typeface="Verdana"/>
                <a:ea typeface="Verdana"/>
                <a:cs typeface="Verdana"/>
                <a:sym typeface="Verdana"/>
              </a:rPr>
              <a:t>deferred maintenance</a:t>
            </a:r>
            <a:endParaRPr/>
          </a:p>
          <a:p>
            <a:pPr>
              <a:lnSpc>
                <a:spcPct val="107000"/>
              </a:lnSpc>
            </a:pPr>
            <a:r>
              <a:rPr lang="en-US" sz="1900">
                <a:latin typeface="Verdana"/>
                <a:ea typeface="Verdana"/>
                <a:cs typeface="Verdana"/>
                <a:sym typeface="Verdana"/>
              </a:rPr>
              <a:t> </a:t>
            </a:r>
            <a:endParaRPr/>
          </a:p>
          <a:p>
            <a:pPr>
              <a:lnSpc>
                <a:spcPct val="107000"/>
              </a:lnSpc>
            </a:pPr>
            <a:r>
              <a:rPr lang="en-US" sz="1900">
                <a:latin typeface="Verdana"/>
                <a:ea typeface="Verdana"/>
                <a:cs typeface="Verdana"/>
                <a:sym typeface="Verdana"/>
              </a:rPr>
              <a:t>Availability of providers</a:t>
            </a:r>
            <a:endParaRPr/>
          </a:p>
          <a:p>
            <a:pPr>
              <a:lnSpc>
                <a:spcPct val="107000"/>
              </a:lnSpc>
            </a:pPr>
            <a:r>
              <a:rPr lang="en-US" sz="1900">
                <a:latin typeface="Verdana"/>
                <a:ea typeface="Verdana"/>
                <a:cs typeface="Verdana"/>
                <a:sym typeface="Verdana"/>
              </a:rPr>
              <a:t> </a:t>
            </a:r>
            <a:endParaRPr/>
          </a:p>
          <a:p>
            <a:pPr>
              <a:lnSpc>
                <a:spcPct val="107000"/>
              </a:lnSpc>
            </a:pPr>
            <a:r>
              <a:rPr lang="en-US" sz="1900">
                <a:latin typeface="Verdana"/>
                <a:ea typeface="Verdana"/>
                <a:cs typeface="Verdana"/>
                <a:sym typeface="Verdana"/>
              </a:rPr>
              <a:t>Socioeconomic Status</a:t>
            </a:r>
            <a:endParaRPr/>
          </a:p>
          <a:p>
            <a:pPr>
              <a:lnSpc>
                <a:spcPct val="107000"/>
              </a:lnSpc>
            </a:pPr>
            <a:r>
              <a:rPr lang="en-US" sz="1900">
                <a:latin typeface="Verdana"/>
                <a:ea typeface="Verdana"/>
                <a:cs typeface="Verdana"/>
                <a:sym typeface="Verdana"/>
              </a:rPr>
              <a:t> </a:t>
            </a:r>
            <a:endParaRPr/>
          </a:p>
          <a:p>
            <a:pPr>
              <a:lnSpc>
                <a:spcPct val="107000"/>
              </a:lnSpc>
            </a:pPr>
            <a:r>
              <a:rPr lang="en-US" sz="1900">
                <a:latin typeface="Verdana"/>
                <a:ea typeface="Verdana"/>
                <a:cs typeface="Verdana"/>
                <a:sym typeface="Verdana"/>
              </a:rPr>
              <a:t>Rurality</a:t>
            </a:r>
            <a:endParaRPr/>
          </a:p>
          <a:p>
            <a:pPr>
              <a:lnSpc>
                <a:spcPct val="107000"/>
              </a:lnSpc>
            </a:pPr>
            <a:r>
              <a:rPr lang="en-US" sz="1900">
                <a:latin typeface="Verdana"/>
                <a:ea typeface="Verdana"/>
                <a:cs typeface="Verdana"/>
                <a:sym typeface="Verdana"/>
              </a:rPr>
              <a:t> </a:t>
            </a:r>
            <a:endParaRPr/>
          </a:p>
          <a:p>
            <a:pPr>
              <a:lnSpc>
                <a:spcPct val="107000"/>
              </a:lnSpc>
            </a:pPr>
            <a:r>
              <a:rPr lang="en-US" sz="1900">
                <a:latin typeface="Verdana"/>
                <a:ea typeface="Verdana"/>
                <a:cs typeface="Verdana"/>
                <a:sym typeface="Verdana"/>
              </a:rPr>
              <a:t>Consumer knowledge and perceptions</a:t>
            </a:r>
            <a:endParaRPr/>
          </a:p>
          <a:p>
            <a:pPr marL="362372" indent="-362372">
              <a:lnSpc>
                <a:spcPct val="107000"/>
              </a:lnSpc>
              <a:buClr>
                <a:schemeClr val="dk1"/>
              </a:buClr>
              <a:buSzPts val="1800"/>
              <a:buFont typeface="Noto Sans Symbols"/>
              <a:buChar char="∙"/>
            </a:pPr>
            <a:r>
              <a:rPr lang="en-US" sz="1900">
                <a:latin typeface="Verdana"/>
                <a:ea typeface="Verdana"/>
                <a:cs typeface="Verdana"/>
                <a:sym typeface="Verdana"/>
              </a:rPr>
              <a:t>belief that Medicare pays nursing home costs</a:t>
            </a:r>
            <a:endParaRPr/>
          </a:p>
          <a:p>
            <a:pPr marL="362372" indent="-362372">
              <a:lnSpc>
                <a:spcPct val="107000"/>
              </a:lnSpc>
              <a:buClr>
                <a:schemeClr val="dk1"/>
              </a:buClr>
              <a:buSzPts val="1800"/>
              <a:buFont typeface="Noto Sans Symbols"/>
              <a:buChar char="∙"/>
            </a:pPr>
            <a:r>
              <a:rPr lang="en-US" sz="1900">
                <a:latin typeface="Verdana"/>
                <a:ea typeface="Verdana"/>
                <a:cs typeface="Verdana"/>
                <a:sym typeface="Verdana"/>
              </a:rPr>
              <a:t>grab bar and ramp resistances</a:t>
            </a:r>
            <a:endParaRPr/>
          </a:p>
          <a:p>
            <a:pPr>
              <a:lnSpc>
                <a:spcPct val="107000"/>
              </a:lnSpc>
            </a:pPr>
            <a:r>
              <a:rPr lang="en-US" sz="1900">
                <a:latin typeface="Verdana"/>
                <a:ea typeface="Verdana"/>
                <a:cs typeface="Verdana"/>
                <a:sym typeface="Verdana"/>
              </a:rPr>
              <a:t> </a:t>
            </a:r>
            <a:endParaRPr/>
          </a:p>
          <a:p>
            <a:pPr>
              <a:lnSpc>
                <a:spcPct val="107000"/>
              </a:lnSpc>
            </a:pPr>
            <a:r>
              <a:rPr lang="en-US" sz="1900">
                <a:latin typeface="Verdana"/>
                <a:ea typeface="Verdana"/>
                <a:cs typeface="Verdana"/>
                <a:sym typeface="Verdana"/>
              </a:rPr>
              <a:t>Architectural </a:t>
            </a:r>
            <a:endParaRPr/>
          </a:p>
          <a:p>
            <a:pPr marL="362372" indent="-362372">
              <a:lnSpc>
                <a:spcPct val="107000"/>
              </a:lnSpc>
              <a:buClr>
                <a:schemeClr val="dk1"/>
              </a:buClr>
              <a:buSzPts val="1800"/>
              <a:buFont typeface="Noto Sans Symbols"/>
              <a:buChar char="∙"/>
            </a:pPr>
            <a:r>
              <a:rPr lang="en-US" sz="1900">
                <a:latin typeface="Verdana"/>
                <a:ea typeface="Verdana"/>
                <a:cs typeface="Verdana"/>
                <a:sym typeface="Verdana"/>
              </a:rPr>
              <a:t>Split foyer</a:t>
            </a:r>
            <a:endParaRPr/>
          </a:p>
          <a:p>
            <a:pPr>
              <a:lnSpc>
                <a:spcPct val="107000"/>
              </a:lnSpc>
            </a:pPr>
            <a:r>
              <a:rPr lang="en-US" sz="1900">
                <a:latin typeface="Verdana"/>
                <a:ea typeface="Verdana"/>
                <a:cs typeface="Verdana"/>
                <a:sym typeface="Verdana"/>
              </a:rPr>
              <a:t> </a:t>
            </a:r>
            <a:endParaRPr/>
          </a:p>
          <a:p>
            <a:endParaRPr/>
          </a:p>
        </p:txBody>
      </p:sp>
      <p:sp>
        <p:nvSpPr>
          <p:cNvPr id="2" name="Footer Placeholder 1">
            <a:extLst>
              <a:ext uri="{FF2B5EF4-FFF2-40B4-BE49-F238E27FC236}">
                <a16:creationId xmlns:a16="http://schemas.microsoft.com/office/drawing/2014/main" id="{05C76944-3F5D-57B2-53C7-CF9D5D9B9918}"/>
              </a:ext>
            </a:extLst>
          </p:cNvPr>
          <p:cNvSpPr>
            <a:spLocks noGrp="1"/>
          </p:cNvSpPr>
          <p:nvPr>
            <p:ph type="ftr" sz="quarter" idx="4"/>
          </p:nvPr>
        </p:nvSpPr>
        <p:spPr/>
        <p:txBody>
          <a:bodyPr/>
          <a:lstStyle/>
          <a:p>
            <a:r>
              <a:rPr lang="en-US"/>
              <a:t>How to stay in your home longer</a:t>
            </a:r>
          </a:p>
        </p:txBody>
      </p:sp>
      <p:sp>
        <p:nvSpPr>
          <p:cNvPr id="3" name="Date Placeholder 2">
            <a:extLst>
              <a:ext uri="{FF2B5EF4-FFF2-40B4-BE49-F238E27FC236}">
                <a16:creationId xmlns:a16="http://schemas.microsoft.com/office/drawing/2014/main" id="{E2D2A773-F502-42E9-6FF9-1D1C9EA06B2F}"/>
              </a:ext>
            </a:extLst>
          </p:cNvPr>
          <p:cNvSpPr>
            <a:spLocks noGrp="1"/>
          </p:cNvSpPr>
          <p:nvPr>
            <p:ph type="dt" idx="1"/>
          </p:nvPr>
        </p:nvSpPr>
        <p:spPr/>
        <p:txBody>
          <a:bodyPr/>
          <a:lstStyle/>
          <a:p>
            <a:r>
              <a:rPr lang="en-US"/>
              <a:t>April 25, 2026</a:t>
            </a:r>
          </a:p>
        </p:txBody>
      </p:sp>
    </p:spTree>
    <p:extLst>
      <p:ext uri="{BB962C8B-B14F-4D97-AF65-F5344CB8AC3E}">
        <p14:creationId xmlns:p14="http://schemas.microsoft.com/office/powerpoint/2010/main" val="3400617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22047CBC-FA80-C22C-1116-22DFEC4E4805}"/>
              </a:ext>
            </a:extLst>
          </p:cNvPr>
          <p:cNvSpPr>
            <a:spLocks noGrp="1"/>
          </p:cNvSpPr>
          <p:nvPr>
            <p:ph type="ftr" sz="quarter" idx="4"/>
          </p:nvPr>
        </p:nvSpPr>
        <p:spPr/>
        <p:txBody>
          <a:bodyPr/>
          <a:lstStyle/>
          <a:p>
            <a:r>
              <a:rPr lang="en-US"/>
              <a:t>How to stay in your home longer</a:t>
            </a:r>
          </a:p>
        </p:txBody>
      </p:sp>
      <p:sp>
        <p:nvSpPr>
          <p:cNvPr id="6" name="Date Placeholder 5">
            <a:extLst>
              <a:ext uri="{FF2B5EF4-FFF2-40B4-BE49-F238E27FC236}">
                <a16:creationId xmlns:a16="http://schemas.microsoft.com/office/drawing/2014/main" id="{DB439AE6-B111-6E59-63DC-46E598BA0A9C}"/>
              </a:ext>
            </a:extLst>
          </p:cNvPr>
          <p:cNvSpPr>
            <a:spLocks noGrp="1"/>
          </p:cNvSpPr>
          <p:nvPr>
            <p:ph type="dt" idx="1"/>
          </p:nvPr>
        </p:nvSpPr>
        <p:spPr/>
        <p:txBody>
          <a:bodyPr/>
          <a:lstStyle/>
          <a:p>
            <a:r>
              <a:rPr lang="en-US"/>
              <a:t>April 25, 2026</a:t>
            </a:r>
          </a:p>
        </p:txBody>
      </p:sp>
    </p:spTree>
    <p:extLst>
      <p:ext uri="{BB962C8B-B14F-4D97-AF65-F5344CB8AC3E}">
        <p14:creationId xmlns:p14="http://schemas.microsoft.com/office/powerpoint/2010/main" val="6711338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extension.sdstate.edu/"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extension.sdstate.edu/" TargetMode="External"/><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hyperlink" Target="mailto:program.intake@usda.gov" TargetMode="External"/><Relationship Id="rId4" Type="http://schemas.openxmlformats.org/officeDocument/2006/relationships/hyperlink" Target="https://extension.sdstate.edu/"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www.usda.gov/sites/default/files/documents/ad-3027s.pdf" TargetMode="External"/><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hyperlink" Target="https://extension.sdstate.edu/" TargetMode="External"/><Relationship Id="rId4" Type="http://schemas.openxmlformats.org/officeDocument/2006/relationships/hyperlink" Target="mailto:program.intake@usda.gov"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hyperlink" Target="https://extension.sdstate.edu/" TargetMode="External"/><Relationship Id="rId4" Type="http://schemas.openxmlformats.org/officeDocument/2006/relationships/hyperlink" Target="mailto:program.intake@usda.gov?subject=Program%20discrimination%20complaint"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www.usda.gov/sites/default/files/documents/ad-3027s.pdf" TargetMode="External"/><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hyperlink" Target="https://extension.sdstate.edu/" TargetMode="External"/><Relationship Id="rId4" Type="http://schemas.openxmlformats.org/officeDocument/2006/relationships/hyperlink" Target="mailto:program.intake@usda.gov"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www.usda.gov/sites/default/files/documents/usda-program-discrimination-complaint-form.pdf" TargetMode="External"/><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hyperlink" Target="http://extension.sdstate.edu/" TargetMode="External"/><Relationship Id="rId4" Type="http://schemas.openxmlformats.org/officeDocument/2006/relationships/hyperlink" Target="mailto:program.intake@usda.gov" TargetMode="Externa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www.usda.gov/sites/default/files/documents/usda-program-discrimination-complaint-form.pdf" TargetMode="External"/><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hyperlink" Target="http://extension.sdstate.edu/" TargetMode="External"/><Relationship Id="rId4" Type="http://schemas.openxmlformats.org/officeDocument/2006/relationships/hyperlink" Target="mailto:program.intake@usda.gov"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extension.sdstate.edu/"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EDB28-BE97-A7D3-57AD-42CE921597EA}"/>
              </a:ext>
            </a:extLst>
          </p:cNvPr>
          <p:cNvSpPr>
            <a:spLocks noGrp="1"/>
          </p:cNvSpPr>
          <p:nvPr>
            <p:ph type="ctrTitle"/>
          </p:nvPr>
        </p:nvSpPr>
        <p:spPr>
          <a:xfrm>
            <a:off x="474111" y="1426938"/>
            <a:ext cx="6736977" cy="2101289"/>
          </a:xfrm>
        </p:spPr>
        <p:txBody>
          <a:bodyPr anchor="ctr">
            <a:noAutofit/>
          </a:bodyPr>
          <a:lstStyle>
            <a:lvl1pPr algn="l">
              <a:defRPr sz="6600" b="1" i="0">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47C680B-A36E-F491-D854-CEBA4598F432}"/>
              </a:ext>
            </a:extLst>
          </p:cNvPr>
          <p:cNvSpPr>
            <a:spLocks noGrp="1"/>
          </p:cNvSpPr>
          <p:nvPr>
            <p:ph type="dt" sz="half" idx="10"/>
          </p:nvPr>
        </p:nvSpPr>
        <p:spPr/>
        <p:txBody>
          <a:bodyPr/>
          <a:lstStyle/>
          <a:p>
            <a:endParaRPr lang="en-US"/>
          </a:p>
        </p:txBody>
      </p:sp>
      <p:sp>
        <p:nvSpPr>
          <p:cNvPr id="8" name="Rectangle 7">
            <a:extLst>
              <a:ext uri="{FF2B5EF4-FFF2-40B4-BE49-F238E27FC236}">
                <a16:creationId xmlns:a16="http://schemas.microsoft.com/office/drawing/2014/main" id="{37D86063-A8E4-2C0D-5525-7851B244DB2E}"/>
              </a:ext>
            </a:extLst>
          </p:cNvPr>
          <p:cNvSpPr/>
          <p:nvPr userDrawn="1"/>
        </p:nvSpPr>
        <p:spPr>
          <a:xfrm>
            <a:off x="0" y="3747431"/>
            <a:ext cx="7534654" cy="3108501"/>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A0"/>
              </a:solidFill>
            </a:endParaRPr>
          </a:p>
        </p:txBody>
      </p:sp>
      <p:sp>
        <p:nvSpPr>
          <p:cNvPr id="11" name="TextBox 10">
            <a:extLst>
              <a:ext uri="{FF2B5EF4-FFF2-40B4-BE49-F238E27FC236}">
                <a16:creationId xmlns:a16="http://schemas.microsoft.com/office/drawing/2014/main" id="{B046EBC3-7E83-C007-0BC1-7F3F534FE58C}"/>
              </a:ext>
            </a:extLst>
          </p:cNvPr>
          <p:cNvSpPr txBox="1"/>
          <p:nvPr userDrawn="1"/>
        </p:nvSpPr>
        <p:spPr>
          <a:xfrm>
            <a:off x="268941" y="6244397"/>
            <a:ext cx="7265713" cy="461665"/>
          </a:xfrm>
          <a:prstGeom prst="rect">
            <a:avLst/>
          </a:prstGeom>
          <a:noFill/>
        </p:spPr>
        <p:txBody>
          <a:bodyPr wrap="square" rtlCol="0">
            <a:spAutoFit/>
          </a:bodyPr>
          <a:lstStyle/>
          <a:p>
            <a:r>
              <a:rPr lang="en-US" sz="800" b="0" i="0" dirty="0">
                <a:solidFill>
                  <a:schemeClr val="bg1"/>
                </a:solidFill>
                <a:effectLst/>
                <a:latin typeface="Arial" panose="020B0604020202020204" pitchFamily="34" charset="0"/>
                <a:ea typeface="Noto Sans" panose="020B0502040504020204" pitchFamily="34" charset="0"/>
                <a:cs typeface="Arial" panose="020B0604020202020204" pitchFamily="34" charset="0"/>
              </a:rPr>
              <a:t>SDSU Extension is an equal opportunity provider and employer in accordance with the nondiscrimination policies of South Dakota State University, the South Dakota Board of Regents and the United States Department of Agriculture. Learn more at </a:t>
            </a:r>
            <a:r>
              <a:rPr lang="en-US" sz="800" b="0" i="0" dirty="0">
                <a:solidFill>
                  <a:schemeClr val="bg1"/>
                </a:solidFill>
                <a:effectLst/>
                <a:latin typeface="Arial" panose="020B0604020202020204" pitchFamily="34" charset="0"/>
                <a:ea typeface="Noto Sans" panose="020B0502040504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extension.sdstate.edu</a:t>
            </a:r>
            <a:r>
              <a:rPr lang="en-US" sz="800" b="0" i="0" dirty="0">
                <a:solidFill>
                  <a:schemeClr val="bg1"/>
                </a:solidFill>
                <a:effectLst/>
                <a:latin typeface="Arial" panose="020B0604020202020204" pitchFamily="34" charset="0"/>
                <a:ea typeface="Noto Sans" panose="020B0502040504020204" pitchFamily="34" charset="0"/>
                <a:cs typeface="Arial" panose="020B0604020202020204" pitchFamily="34" charset="0"/>
              </a:rPr>
              <a:t> </a:t>
            </a:r>
          </a:p>
          <a:p>
            <a:r>
              <a:rPr lang="en-US" sz="800" b="0" i="0" dirty="0">
                <a:solidFill>
                  <a:schemeClr val="bg1"/>
                </a:solidFill>
                <a:effectLst/>
                <a:latin typeface="Arial" panose="020B0604020202020204" pitchFamily="34" charset="0"/>
                <a:ea typeface="Noto Sans" panose="020B0502040504020204" pitchFamily="34" charset="0"/>
                <a:cs typeface="Arial" panose="020B0604020202020204" pitchFamily="34" charset="0"/>
              </a:rPr>
              <a:t>© 2025, South Dakota Board of Regents</a:t>
            </a:r>
          </a:p>
        </p:txBody>
      </p:sp>
      <p:pic>
        <p:nvPicPr>
          <p:cNvPr id="12" name="Picture 11" descr="Text&#10;&#10;Description automatically generated">
            <a:extLst>
              <a:ext uri="{FF2B5EF4-FFF2-40B4-BE49-F238E27FC236}">
                <a16:creationId xmlns:a16="http://schemas.microsoft.com/office/drawing/2014/main" id="{2CD84AAD-7893-7669-F67A-10536766F1AA}"/>
              </a:ext>
            </a:extLst>
          </p:cNvPr>
          <p:cNvPicPr>
            <a:picLocks noChangeAspect="1"/>
          </p:cNvPicPr>
          <p:nvPr userDrawn="1"/>
        </p:nvPicPr>
        <p:blipFill>
          <a:blip r:embed="rId3"/>
          <a:stretch>
            <a:fillRect/>
          </a:stretch>
        </p:blipFill>
        <p:spPr>
          <a:xfrm>
            <a:off x="398839" y="309534"/>
            <a:ext cx="4899671" cy="669354"/>
          </a:xfrm>
          <a:prstGeom prst="rect">
            <a:avLst/>
          </a:prstGeom>
        </p:spPr>
      </p:pic>
      <p:sp>
        <p:nvSpPr>
          <p:cNvPr id="10" name="Picture Placeholder 9">
            <a:extLst>
              <a:ext uri="{FF2B5EF4-FFF2-40B4-BE49-F238E27FC236}">
                <a16:creationId xmlns:a16="http://schemas.microsoft.com/office/drawing/2014/main" id="{1241CD7A-461C-E4BC-A48B-C644AD5016DE}"/>
              </a:ext>
            </a:extLst>
          </p:cNvPr>
          <p:cNvSpPr>
            <a:spLocks noGrp="1"/>
          </p:cNvSpPr>
          <p:nvPr>
            <p:ph type="pic" sz="quarter" idx="13"/>
          </p:nvPr>
        </p:nvSpPr>
        <p:spPr>
          <a:xfrm>
            <a:off x="7534654" y="0"/>
            <a:ext cx="4657346" cy="6855932"/>
          </a:xfrm>
        </p:spPr>
        <p:txBody>
          <a:bodyPr/>
          <a:lstStyle/>
          <a:p>
            <a:r>
              <a:rPr lang="en-US"/>
              <a:t>Click icon to add picture</a:t>
            </a:r>
          </a:p>
        </p:txBody>
      </p:sp>
      <p:sp>
        <p:nvSpPr>
          <p:cNvPr id="3" name="Subtitle 2">
            <a:extLst>
              <a:ext uri="{FF2B5EF4-FFF2-40B4-BE49-F238E27FC236}">
                <a16:creationId xmlns:a16="http://schemas.microsoft.com/office/drawing/2014/main" id="{7A04BC40-94CD-E73D-AB89-C03D607D37BA}"/>
              </a:ext>
            </a:extLst>
          </p:cNvPr>
          <p:cNvSpPr>
            <a:spLocks noGrp="1"/>
          </p:cNvSpPr>
          <p:nvPr>
            <p:ph type="subTitle" idx="1"/>
          </p:nvPr>
        </p:nvSpPr>
        <p:spPr>
          <a:xfrm>
            <a:off x="468360" y="4195482"/>
            <a:ext cx="6742728" cy="1062318"/>
          </a:xfrm>
        </p:spPr>
        <p:txBody>
          <a:bodyPr>
            <a:normAutofit/>
          </a:bodyPr>
          <a:lstStyle>
            <a:lvl1pPr marL="0" indent="0" algn="l">
              <a:buNone/>
              <a:defRPr sz="2000">
                <a:solidFill>
                  <a:schemeClr val="bg1"/>
                </a:solidFill>
                <a:latin typeface="Arial" panose="020B0604020202020204" pitchFamily="34" charset="0"/>
                <a:ea typeface="Noto Sans Med" panose="020B0602040504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903574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Yello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F88046-2C23-700E-CABF-0D3AA26C763A}"/>
              </a:ext>
            </a:extLst>
          </p:cNvPr>
          <p:cNvSpPr/>
          <p:nvPr userDrawn="1"/>
        </p:nvSpPr>
        <p:spPr>
          <a:xfrm>
            <a:off x="0" y="0"/>
            <a:ext cx="3544866" cy="6858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1A34BD8-F1B7-DAA4-C056-F8DE09E24B21}"/>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dirty="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
        <p:nvSpPr>
          <p:cNvPr id="2" name="Title 1">
            <a:extLst>
              <a:ext uri="{FF2B5EF4-FFF2-40B4-BE49-F238E27FC236}">
                <a16:creationId xmlns:a16="http://schemas.microsoft.com/office/drawing/2014/main" id="{3BE2B773-72EF-6314-E39C-B94F68C6C567}"/>
              </a:ext>
            </a:extLst>
          </p:cNvPr>
          <p:cNvSpPr>
            <a:spLocks noGrp="1"/>
          </p:cNvSpPr>
          <p:nvPr>
            <p:ph type="title"/>
          </p:nvPr>
        </p:nvSpPr>
        <p:spPr>
          <a:xfrm>
            <a:off x="283355" y="555444"/>
            <a:ext cx="3106826" cy="4879197"/>
          </a:xfrm>
        </p:spPr>
        <p:txBody>
          <a:bodyPr anchor="t">
            <a:normAutofit/>
          </a:bodyPr>
          <a:lstStyle>
            <a:lvl1pPr>
              <a:defRPr sz="4000"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endParaRPr lang="en-US" dirty="0"/>
          </a:p>
        </p:txBody>
      </p:sp>
      <p:pic>
        <p:nvPicPr>
          <p:cNvPr id="12" name="Picture 11" descr="Text&#10;&#10;Description automatically generated with medium confidence">
            <a:extLst>
              <a:ext uri="{FF2B5EF4-FFF2-40B4-BE49-F238E27FC236}">
                <a16:creationId xmlns:a16="http://schemas.microsoft.com/office/drawing/2014/main" id="{0F57DE39-23F4-E77C-5F37-535E12079B88}"/>
              </a:ext>
            </a:extLst>
          </p:cNvPr>
          <p:cNvPicPr>
            <a:picLocks noChangeAspect="1"/>
          </p:cNvPicPr>
          <p:nvPr userDrawn="1"/>
        </p:nvPicPr>
        <p:blipFill>
          <a:blip r:embed="rId2"/>
          <a:stretch>
            <a:fillRect/>
          </a:stretch>
        </p:blipFill>
        <p:spPr>
          <a:xfrm>
            <a:off x="281835" y="6068860"/>
            <a:ext cx="2502279" cy="644692"/>
          </a:xfrm>
          <a:prstGeom prst="rect">
            <a:avLst/>
          </a:prstGeom>
        </p:spPr>
      </p:pic>
      <p:sp>
        <p:nvSpPr>
          <p:cNvPr id="5" name="Content Placeholder 2">
            <a:extLst>
              <a:ext uri="{FF2B5EF4-FFF2-40B4-BE49-F238E27FC236}">
                <a16:creationId xmlns:a16="http://schemas.microsoft.com/office/drawing/2014/main" id="{729E23B5-8D19-2A64-4CAF-4A9900482DE4}"/>
              </a:ext>
            </a:extLst>
          </p:cNvPr>
          <p:cNvSpPr>
            <a:spLocks noGrp="1"/>
          </p:cNvSpPr>
          <p:nvPr>
            <p:ph sz="half" idx="10"/>
          </p:nvPr>
        </p:nvSpPr>
        <p:spPr>
          <a:xfrm>
            <a:off x="3826701" y="555444"/>
            <a:ext cx="7780352" cy="5549378"/>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5981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ntent Bar [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8F259-109F-60ED-AD49-666E318AA0DB}"/>
              </a:ext>
            </a:extLst>
          </p:cNvPr>
          <p:cNvSpPr/>
          <p:nvPr userDrawn="1"/>
        </p:nvSpPr>
        <p:spPr>
          <a:xfrm>
            <a:off x="-135082" y="-90418"/>
            <a:ext cx="12458700" cy="1803422"/>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C63D9-69EB-1F30-3CF8-677E45F5A595}"/>
              </a:ext>
            </a:extLst>
          </p:cNvPr>
          <p:cNvSpPr>
            <a:spLocks noGrp="1"/>
          </p:cNvSpPr>
          <p:nvPr>
            <p:ph type="title"/>
          </p:nvPr>
        </p:nvSpPr>
        <p:spPr>
          <a:xfrm>
            <a:off x="838200" y="126195"/>
            <a:ext cx="10515600" cy="1325563"/>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4569BC-411B-7664-8294-3F814B94BA90}"/>
              </a:ext>
            </a:extLst>
          </p:cNvPr>
          <p:cNvSpPr>
            <a:spLocks noGrp="1"/>
          </p:cNvSpPr>
          <p:nvPr>
            <p:ph sz="half" idx="1"/>
          </p:nvPr>
        </p:nvSpPr>
        <p:spPr>
          <a:xfrm>
            <a:off x="838200" y="1966585"/>
            <a:ext cx="10515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5B2213AF-0EC7-A096-22DB-10FA225EB044}"/>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dirty="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F2DA399-C564-3205-5755-F219A8D4EE7A}"/>
              </a:ext>
            </a:extLst>
          </p:cNvPr>
          <p:cNvPicPr>
            <a:picLocks noChangeAspect="1"/>
          </p:cNvPicPr>
          <p:nvPr userDrawn="1"/>
        </p:nvPicPr>
        <p:blipFill>
          <a:blip r:embed="rId2"/>
          <a:srcRect/>
          <a:stretch/>
        </p:blipFill>
        <p:spPr>
          <a:xfrm>
            <a:off x="340659" y="6210898"/>
            <a:ext cx="3813048" cy="520907"/>
          </a:xfrm>
          <a:prstGeom prst="rect">
            <a:avLst/>
          </a:prstGeom>
        </p:spPr>
      </p:pic>
    </p:spTree>
    <p:extLst>
      <p:ext uri="{BB962C8B-B14F-4D97-AF65-F5344CB8AC3E}">
        <p14:creationId xmlns:p14="http://schemas.microsoft.com/office/powerpoint/2010/main" val="1202786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Bar [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8F259-109F-60ED-AD49-666E318AA0DB}"/>
              </a:ext>
            </a:extLst>
          </p:cNvPr>
          <p:cNvSpPr/>
          <p:nvPr userDrawn="1"/>
        </p:nvSpPr>
        <p:spPr>
          <a:xfrm>
            <a:off x="-135082" y="-90418"/>
            <a:ext cx="12458700" cy="1803422"/>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C63D9-69EB-1F30-3CF8-677E45F5A595}"/>
              </a:ext>
            </a:extLst>
          </p:cNvPr>
          <p:cNvSpPr>
            <a:spLocks noGrp="1"/>
          </p:cNvSpPr>
          <p:nvPr>
            <p:ph type="title"/>
          </p:nvPr>
        </p:nvSpPr>
        <p:spPr>
          <a:xfrm>
            <a:off x="838200" y="126195"/>
            <a:ext cx="10515600" cy="1325563"/>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4569BC-411B-7664-8294-3F814B94BA90}"/>
              </a:ext>
            </a:extLst>
          </p:cNvPr>
          <p:cNvSpPr>
            <a:spLocks noGrp="1"/>
          </p:cNvSpPr>
          <p:nvPr>
            <p:ph sz="half" idx="1"/>
          </p:nvPr>
        </p:nvSpPr>
        <p:spPr>
          <a:xfrm>
            <a:off x="838200" y="1966585"/>
            <a:ext cx="5181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D07F808-54DC-A2CB-4F5A-619524861037}"/>
              </a:ext>
            </a:extLst>
          </p:cNvPr>
          <p:cNvSpPr>
            <a:spLocks noGrp="1"/>
          </p:cNvSpPr>
          <p:nvPr>
            <p:ph sz="half" idx="2"/>
          </p:nvPr>
        </p:nvSpPr>
        <p:spPr>
          <a:xfrm>
            <a:off x="6172200" y="1966585"/>
            <a:ext cx="5181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5B2213AF-0EC7-A096-22DB-10FA225EB044}"/>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dirty="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F2DA399-C564-3205-5755-F219A8D4EE7A}"/>
              </a:ext>
            </a:extLst>
          </p:cNvPr>
          <p:cNvPicPr>
            <a:picLocks noChangeAspect="1"/>
          </p:cNvPicPr>
          <p:nvPr userDrawn="1"/>
        </p:nvPicPr>
        <p:blipFill>
          <a:blip r:embed="rId2"/>
          <a:srcRect/>
          <a:stretch/>
        </p:blipFill>
        <p:spPr>
          <a:xfrm>
            <a:off x="340659" y="6210898"/>
            <a:ext cx="3813048" cy="520907"/>
          </a:xfrm>
          <a:prstGeom prst="rect">
            <a:avLst/>
          </a:prstGeom>
        </p:spPr>
      </p:pic>
    </p:spTree>
    <p:extLst>
      <p:ext uri="{BB962C8B-B14F-4D97-AF65-F5344CB8AC3E}">
        <p14:creationId xmlns:p14="http://schemas.microsoft.com/office/powerpoint/2010/main" val="354258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ne Content Line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84A89-AE70-B4B9-746E-1A12FF0B4ED0}"/>
              </a:ext>
            </a:extLst>
          </p:cNvPr>
          <p:cNvSpPr/>
          <p:nvPr userDrawn="1"/>
        </p:nvSpPr>
        <p:spPr>
          <a:xfrm>
            <a:off x="0" y="5957047"/>
            <a:ext cx="12192000" cy="900953"/>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A8132E-7F1F-D78C-0B74-8ACA1350708D}"/>
              </a:ext>
            </a:extLst>
          </p:cNvPr>
          <p:cNvSpPr>
            <a:spLocks noGrp="1"/>
          </p:cNvSpPr>
          <p:nvPr>
            <p:ph type="title"/>
          </p:nvPr>
        </p:nvSpPr>
        <p:spPr>
          <a:xfrm>
            <a:off x="838200" y="365126"/>
            <a:ext cx="10515600" cy="1087156"/>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4BDE33E-8D82-A29D-075E-A3FAE86F3D7F}"/>
              </a:ext>
            </a:extLst>
          </p:cNvPr>
          <p:cNvSpPr>
            <a:spLocks noGrp="1"/>
          </p:cNvSpPr>
          <p:nvPr>
            <p:ph idx="1"/>
          </p:nvPr>
        </p:nvSpPr>
        <p:spPr>
          <a:xfrm>
            <a:off x="838200" y="1825625"/>
            <a:ext cx="10515600" cy="3877410"/>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a:extLst>
              <a:ext uri="{FF2B5EF4-FFF2-40B4-BE49-F238E27FC236}">
                <a16:creationId xmlns:a16="http://schemas.microsoft.com/office/drawing/2014/main" id="{42DD2316-71B4-2C10-A69F-9965ADE5F4B4}"/>
              </a:ext>
            </a:extLst>
          </p:cNvPr>
          <p:cNvSpPr txBox="1"/>
          <p:nvPr userDrawn="1"/>
        </p:nvSpPr>
        <p:spPr>
          <a:xfrm>
            <a:off x="11230659" y="6357767"/>
            <a:ext cx="634129" cy="246221"/>
          </a:xfrm>
          <a:prstGeom prst="rect">
            <a:avLst/>
          </a:prstGeom>
          <a:noFill/>
        </p:spPr>
        <p:txBody>
          <a:bodyPr wrap="square" rtlCol="0">
            <a:spAutoFit/>
          </a:bodyPr>
          <a:lstStyle/>
          <a:p>
            <a:pPr algn="r"/>
            <a:fld id="{79F1F932-4DB6-6049-B118-0EF4D083457E}" type="slidenum">
              <a:rPr lang="en-US" sz="1000" b="0"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0" i="0" dirty="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AA2C206-7CAC-7385-88F0-BDDDF6782C01}"/>
              </a:ext>
            </a:extLst>
          </p:cNvPr>
          <p:cNvCxnSpPr/>
          <p:nvPr userDrawn="1"/>
        </p:nvCxnSpPr>
        <p:spPr>
          <a:xfrm>
            <a:off x="0" y="1452282"/>
            <a:ext cx="12192000" cy="0"/>
          </a:xfrm>
          <a:prstGeom prst="line">
            <a:avLst/>
          </a:prstGeom>
          <a:ln>
            <a:solidFill>
              <a:srgbClr val="FFD100"/>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2C1B4732-807A-7F25-8637-FF483E2D2C78}"/>
              </a:ext>
            </a:extLst>
          </p:cNvPr>
          <p:cNvPicPr>
            <a:picLocks noChangeAspect="1"/>
          </p:cNvPicPr>
          <p:nvPr userDrawn="1"/>
        </p:nvPicPr>
        <p:blipFill>
          <a:blip r:embed="rId2"/>
          <a:srcRect/>
          <a:stretch/>
        </p:blipFill>
        <p:spPr>
          <a:xfrm>
            <a:off x="340659" y="6210898"/>
            <a:ext cx="3813048" cy="520907"/>
          </a:xfrm>
          <a:prstGeom prst="rect">
            <a:avLst/>
          </a:prstGeom>
        </p:spPr>
      </p:pic>
    </p:spTree>
    <p:extLst>
      <p:ext uri="{BB962C8B-B14F-4D97-AF65-F5344CB8AC3E}">
        <p14:creationId xmlns:p14="http://schemas.microsoft.com/office/powerpoint/2010/main" val="39270167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Line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84A89-AE70-B4B9-746E-1A12FF0B4ED0}"/>
              </a:ext>
            </a:extLst>
          </p:cNvPr>
          <p:cNvSpPr/>
          <p:nvPr userDrawn="1"/>
        </p:nvSpPr>
        <p:spPr>
          <a:xfrm>
            <a:off x="0" y="5957047"/>
            <a:ext cx="12192000" cy="900953"/>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A8132E-7F1F-D78C-0B74-8ACA1350708D}"/>
              </a:ext>
            </a:extLst>
          </p:cNvPr>
          <p:cNvSpPr>
            <a:spLocks noGrp="1"/>
          </p:cNvSpPr>
          <p:nvPr>
            <p:ph type="title"/>
          </p:nvPr>
        </p:nvSpPr>
        <p:spPr>
          <a:xfrm>
            <a:off x="838200" y="365126"/>
            <a:ext cx="10515600" cy="1087156"/>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42DD2316-71B4-2C10-A69F-9965ADE5F4B4}"/>
              </a:ext>
            </a:extLst>
          </p:cNvPr>
          <p:cNvSpPr txBox="1"/>
          <p:nvPr userDrawn="1"/>
        </p:nvSpPr>
        <p:spPr>
          <a:xfrm>
            <a:off x="11230659" y="6357767"/>
            <a:ext cx="634129" cy="246221"/>
          </a:xfrm>
          <a:prstGeom prst="rect">
            <a:avLst/>
          </a:prstGeom>
          <a:noFill/>
        </p:spPr>
        <p:txBody>
          <a:bodyPr wrap="square" rtlCol="0">
            <a:spAutoFit/>
          </a:bodyPr>
          <a:lstStyle/>
          <a:p>
            <a:pPr algn="r"/>
            <a:fld id="{79F1F932-4DB6-6049-B118-0EF4D083457E}" type="slidenum">
              <a:rPr lang="en-US" sz="1000" b="0"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0" i="0" dirty="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AA2C206-7CAC-7385-88F0-BDDDF6782C01}"/>
              </a:ext>
            </a:extLst>
          </p:cNvPr>
          <p:cNvCxnSpPr/>
          <p:nvPr userDrawn="1"/>
        </p:nvCxnSpPr>
        <p:spPr>
          <a:xfrm>
            <a:off x="0" y="1452282"/>
            <a:ext cx="12192000" cy="0"/>
          </a:xfrm>
          <a:prstGeom prst="line">
            <a:avLst/>
          </a:prstGeom>
          <a:ln>
            <a:solidFill>
              <a:srgbClr val="FFD100"/>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2C1B4732-807A-7F25-8637-FF483E2D2C78}"/>
              </a:ext>
            </a:extLst>
          </p:cNvPr>
          <p:cNvPicPr>
            <a:picLocks noChangeAspect="1"/>
          </p:cNvPicPr>
          <p:nvPr userDrawn="1"/>
        </p:nvPicPr>
        <p:blipFill>
          <a:blip r:embed="rId2"/>
          <a:srcRect/>
          <a:stretch/>
        </p:blipFill>
        <p:spPr>
          <a:xfrm>
            <a:off x="340659" y="6210898"/>
            <a:ext cx="3813048" cy="520907"/>
          </a:xfrm>
          <a:prstGeom prst="rect">
            <a:avLst/>
          </a:prstGeom>
        </p:spPr>
      </p:pic>
      <p:sp>
        <p:nvSpPr>
          <p:cNvPr id="5" name="Content Placeholder 2">
            <a:extLst>
              <a:ext uri="{FF2B5EF4-FFF2-40B4-BE49-F238E27FC236}">
                <a16:creationId xmlns:a16="http://schemas.microsoft.com/office/drawing/2014/main" id="{DD0B402A-984E-0077-76EE-B4F5B6E11C83}"/>
              </a:ext>
            </a:extLst>
          </p:cNvPr>
          <p:cNvSpPr>
            <a:spLocks noGrp="1"/>
          </p:cNvSpPr>
          <p:nvPr>
            <p:ph sz="half" idx="1"/>
          </p:nvPr>
        </p:nvSpPr>
        <p:spPr>
          <a:xfrm>
            <a:off x="838200" y="1966585"/>
            <a:ext cx="5181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a:extLst>
              <a:ext uri="{FF2B5EF4-FFF2-40B4-BE49-F238E27FC236}">
                <a16:creationId xmlns:a16="http://schemas.microsoft.com/office/drawing/2014/main" id="{FF936EB0-9731-9915-F1E7-B1FF785B5DEC}"/>
              </a:ext>
            </a:extLst>
          </p:cNvPr>
          <p:cNvSpPr>
            <a:spLocks noGrp="1"/>
          </p:cNvSpPr>
          <p:nvPr>
            <p:ph sz="half" idx="2"/>
          </p:nvPr>
        </p:nvSpPr>
        <p:spPr>
          <a:xfrm>
            <a:off x="6172200" y="1966585"/>
            <a:ext cx="5181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332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ntent Lines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3F7D-8824-632B-399E-8DE76DB07728}"/>
              </a:ext>
            </a:extLst>
          </p:cNvPr>
          <p:cNvSpPr>
            <a:spLocks noGrp="1"/>
          </p:cNvSpPr>
          <p:nvPr>
            <p:ph type="title"/>
          </p:nvPr>
        </p:nvSpPr>
        <p:spPr>
          <a:xfrm>
            <a:off x="838200" y="962249"/>
            <a:ext cx="9132518" cy="1325563"/>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FC1D7FCC-AB27-A311-98FC-948636DA3A11}"/>
              </a:ext>
            </a:extLst>
          </p:cNvPr>
          <p:cNvCxnSpPr/>
          <p:nvPr userDrawn="1"/>
        </p:nvCxnSpPr>
        <p:spPr>
          <a:xfrm>
            <a:off x="0" y="773718"/>
            <a:ext cx="9970718" cy="0"/>
          </a:xfrm>
          <a:prstGeom prst="line">
            <a:avLst/>
          </a:prstGeom>
          <a:ln>
            <a:solidFill>
              <a:srgbClr val="FFD100"/>
            </a:solidFill>
          </a:ln>
        </p:spPr>
        <p:style>
          <a:lnRef idx="3">
            <a:schemeClr val="dk1"/>
          </a:lnRef>
          <a:fillRef idx="0">
            <a:schemeClr val="dk1"/>
          </a:fillRef>
          <a:effectRef idx="2">
            <a:schemeClr val="dk1"/>
          </a:effectRef>
          <a:fontRef idx="minor">
            <a:schemeClr val="tx1"/>
          </a:fontRef>
        </p:style>
      </p:cxnSp>
      <p:pic>
        <p:nvPicPr>
          <p:cNvPr id="12" name="Picture 11" descr="Logo&#10;&#10;Description automatically generated">
            <a:extLst>
              <a:ext uri="{FF2B5EF4-FFF2-40B4-BE49-F238E27FC236}">
                <a16:creationId xmlns:a16="http://schemas.microsoft.com/office/drawing/2014/main" id="{ABB95B87-22D5-437A-E091-4134FCBAC3C8}"/>
              </a:ext>
            </a:extLst>
          </p:cNvPr>
          <p:cNvPicPr>
            <a:picLocks noChangeAspect="1"/>
          </p:cNvPicPr>
          <p:nvPr userDrawn="1"/>
        </p:nvPicPr>
        <p:blipFill>
          <a:blip r:embed="rId2"/>
          <a:stretch>
            <a:fillRect/>
          </a:stretch>
        </p:blipFill>
        <p:spPr>
          <a:xfrm>
            <a:off x="10165229" y="291938"/>
            <a:ext cx="1630812" cy="1052803"/>
          </a:xfrm>
          <a:prstGeom prst="rect">
            <a:avLst/>
          </a:prstGeom>
        </p:spPr>
      </p:pic>
      <p:cxnSp>
        <p:nvCxnSpPr>
          <p:cNvPr id="13" name="Straight Connector 12">
            <a:extLst>
              <a:ext uri="{FF2B5EF4-FFF2-40B4-BE49-F238E27FC236}">
                <a16:creationId xmlns:a16="http://schemas.microsoft.com/office/drawing/2014/main" id="{597EED5E-300B-52FE-66DB-2F07BAD4A8C4}"/>
              </a:ext>
            </a:extLst>
          </p:cNvPr>
          <p:cNvCxnSpPr>
            <a:cxnSpLocks/>
          </p:cNvCxnSpPr>
          <p:nvPr userDrawn="1"/>
        </p:nvCxnSpPr>
        <p:spPr>
          <a:xfrm flipV="1">
            <a:off x="11081359" y="1740310"/>
            <a:ext cx="0" cy="4184501"/>
          </a:xfrm>
          <a:prstGeom prst="line">
            <a:avLst/>
          </a:prstGeom>
          <a:ln>
            <a:solidFill>
              <a:srgbClr val="FFD100"/>
            </a:solidFill>
          </a:ln>
        </p:spPr>
        <p:style>
          <a:lnRef idx="3">
            <a:schemeClr val="dk1"/>
          </a:lnRef>
          <a:fillRef idx="0">
            <a:schemeClr val="dk1"/>
          </a:fillRef>
          <a:effectRef idx="2">
            <a:schemeClr val="dk1"/>
          </a:effectRef>
          <a:fontRef idx="minor">
            <a:schemeClr val="tx1"/>
          </a:fontRef>
        </p:style>
      </p:cxnSp>
      <p:sp>
        <p:nvSpPr>
          <p:cNvPr id="3" name="Content Placeholder 3">
            <a:extLst>
              <a:ext uri="{FF2B5EF4-FFF2-40B4-BE49-F238E27FC236}">
                <a16:creationId xmlns:a16="http://schemas.microsoft.com/office/drawing/2014/main" id="{D3E2983D-BFBB-BE1B-498D-E0CD551B9724}"/>
              </a:ext>
            </a:extLst>
          </p:cNvPr>
          <p:cNvSpPr>
            <a:spLocks noGrp="1"/>
          </p:cNvSpPr>
          <p:nvPr>
            <p:ph sz="quarter" idx="10"/>
          </p:nvPr>
        </p:nvSpPr>
        <p:spPr>
          <a:xfrm>
            <a:off x="847725" y="2474913"/>
            <a:ext cx="9132888" cy="3468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68A27D4-20B2-CFD3-18B1-D4646DCA2084}"/>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dirty="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Tree>
    <p:extLst>
      <p:ext uri="{BB962C8B-B14F-4D97-AF65-F5344CB8AC3E}">
        <p14:creationId xmlns:p14="http://schemas.microsoft.com/office/powerpoint/2010/main" val="3115697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Lines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3F7D-8824-632B-399E-8DE76DB07728}"/>
              </a:ext>
            </a:extLst>
          </p:cNvPr>
          <p:cNvSpPr>
            <a:spLocks noGrp="1"/>
          </p:cNvSpPr>
          <p:nvPr>
            <p:ph type="title"/>
          </p:nvPr>
        </p:nvSpPr>
        <p:spPr>
          <a:xfrm>
            <a:off x="838200" y="962249"/>
            <a:ext cx="9132518" cy="1325563"/>
          </a:xfrm>
        </p:spPr>
        <p:txBody>
          <a:bodyPr/>
          <a:lstStyle>
            <a:lvl1pPr>
              <a:defRPr b="1">
                <a:solidFill>
                  <a:srgbClr val="0033A0"/>
                </a:solidFill>
                <a:latin typeface="Palatino" pitchFamily="2" charset="77"/>
                <a:ea typeface="Palatino" pitchFamily="2" charset="77"/>
                <a:cs typeface="Arial" panose="020B0604020202020204" pitchFamily="34" charset="0"/>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FC1D7FCC-AB27-A311-98FC-948636DA3A11}"/>
              </a:ext>
            </a:extLst>
          </p:cNvPr>
          <p:cNvCxnSpPr/>
          <p:nvPr userDrawn="1"/>
        </p:nvCxnSpPr>
        <p:spPr>
          <a:xfrm>
            <a:off x="0" y="773718"/>
            <a:ext cx="9970718" cy="0"/>
          </a:xfrm>
          <a:prstGeom prst="line">
            <a:avLst/>
          </a:prstGeom>
          <a:ln>
            <a:solidFill>
              <a:srgbClr val="FFD100"/>
            </a:solidFill>
          </a:ln>
        </p:spPr>
        <p:style>
          <a:lnRef idx="3">
            <a:schemeClr val="dk1"/>
          </a:lnRef>
          <a:fillRef idx="0">
            <a:schemeClr val="dk1"/>
          </a:fillRef>
          <a:effectRef idx="2">
            <a:schemeClr val="dk1"/>
          </a:effectRef>
          <a:fontRef idx="minor">
            <a:schemeClr val="tx1"/>
          </a:fontRef>
        </p:style>
      </p:cxnSp>
      <p:pic>
        <p:nvPicPr>
          <p:cNvPr id="12" name="Picture 11" descr="Logo&#10;&#10;Description automatically generated">
            <a:extLst>
              <a:ext uri="{FF2B5EF4-FFF2-40B4-BE49-F238E27FC236}">
                <a16:creationId xmlns:a16="http://schemas.microsoft.com/office/drawing/2014/main" id="{ABB95B87-22D5-437A-E091-4134FCBAC3C8}"/>
              </a:ext>
            </a:extLst>
          </p:cNvPr>
          <p:cNvPicPr>
            <a:picLocks noChangeAspect="1"/>
          </p:cNvPicPr>
          <p:nvPr userDrawn="1"/>
        </p:nvPicPr>
        <p:blipFill>
          <a:blip r:embed="rId2"/>
          <a:stretch>
            <a:fillRect/>
          </a:stretch>
        </p:blipFill>
        <p:spPr>
          <a:xfrm>
            <a:off x="10165229" y="291938"/>
            <a:ext cx="1630812" cy="1052803"/>
          </a:xfrm>
          <a:prstGeom prst="rect">
            <a:avLst/>
          </a:prstGeom>
        </p:spPr>
      </p:pic>
      <p:cxnSp>
        <p:nvCxnSpPr>
          <p:cNvPr id="13" name="Straight Connector 12">
            <a:extLst>
              <a:ext uri="{FF2B5EF4-FFF2-40B4-BE49-F238E27FC236}">
                <a16:creationId xmlns:a16="http://schemas.microsoft.com/office/drawing/2014/main" id="{597EED5E-300B-52FE-66DB-2F07BAD4A8C4}"/>
              </a:ext>
            </a:extLst>
          </p:cNvPr>
          <p:cNvCxnSpPr>
            <a:cxnSpLocks/>
          </p:cNvCxnSpPr>
          <p:nvPr userDrawn="1"/>
        </p:nvCxnSpPr>
        <p:spPr>
          <a:xfrm flipV="1">
            <a:off x="11081359" y="1740310"/>
            <a:ext cx="0" cy="4184501"/>
          </a:xfrm>
          <a:prstGeom prst="line">
            <a:avLst/>
          </a:prstGeom>
          <a:ln>
            <a:solidFill>
              <a:srgbClr val="FFD100"/>
            </a:solidFill>
          </a:ln>
        </p:spPr>
        <p:style>
          <a:lnRef idx="3">
            <a:schemeClr val="dk1"/>
          </a:lnRef>
          <a:fillRef idx="0">
            <a:schemeClr val="dk1"/>
          </a:fillRef>
          <a:effectRef idx="2">
            <a:schemeClr val="dk1"/>
          </a:effectRef>
          <a:fontRef idx="minor">
            <a:schemeClr val="tx1"/>
          </a:fontRef>
        </p:style>
      </p:cxnSp>
      <p:sp>
        <p:nvSpPr>
          <p:cNvPr id="3" name="Content Placeholder 2">
            <a:extLst>
              <a:ext uri="{FF2B5EF4-FFF2-40B4-BE49-F238E27FC236}">
                <a16:creationId xmlns:a16="http://schemas.microsoft.com/office/drawing/2014/main" id="{1C38D91D-5F05-15CA-FE61-6460299A792B}"/>
              </a:ext>
            </a:extLst>
          </p:cNvPr>
          <p:cNvSpPr>
            <a:spLocks noGrp="1"/>
          </p:cNvSpPr>
          <p:nvPr>
            <p:ph sz="half" idx="1"/>
          </p:nvPr>
        </p:nvSpPr>
        <p:spPr>
          <a:xfrm>
            <a:off x="838200" y="2497873"/>
            <a:ext cx="4297680" cy="3635298"/>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223F10-33FB-7A01-FFD3-22E3C82EF195}"/>
              </a:ext>
            </a:extLst>
          </p:cNvPr>
          <p:cNvSpPr>
            <a:spLocks noGrp="1"/>
          </p:cNvSpPr>
          <p:nvPr>
            <p:ph sz="half" idx="2"/>
          </p:nvPr>
        </p:nvSpPr>
        <p:spPr>
          <a:xfrm>
            <a:off x="5720576" y="2497873"/>
            <a:ext cx="4293219" cy="3635298"/>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0211F75B-4B60-3160-09AC-05127AA3AAEB}"/>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dirty="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Tree>
    <p:extLst>
      <p:ext uri="{BB962C8B-B14F-4D97-AF65-F5344CB8AC3E}">
        <p14:creationId xmlns:p14="http://schemas.microsoft.com/office/powerpoint/2010/main" val="3549993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H-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EDB28-BE97-A7D3-57AD-42CE921597EA}"/>
              </a:ext>
            </a:extLst>
          </p:cNvPr>
          <p:cNvSpPr>
            <a:spLocks noGrp="1"/>
          </p:cNvSpPr>
          <p:nvPr>
            <p:ph type="ctrTitle"/>
          </p:nvPr>
        </p:nvSpPr>
        <p:spPr>
          <a:xfrm>
            <a:off x="474111" y="1426938"/>
            <a:ext cx="6736977" cy="2101289"/>
          </a:xfrm>
        </p:spPr>
        <p:txBody>
          <a:bodyPr anchor="ctr">
            <a:noAutofit/>
          </a:bodyPr>
          <a:lstStyle>
            <a:lvl1pPr algn="l">
              <a:defRPr sz="6600" b="1">
                <a:solidFill>
                  <a:srgbClr val="031732"/>
                </a:solidFill>
                <a:latin typeface="Palatino" pitchFamily="2" charset="77"/>
                <a:ea typeface="Palatino" pitchFamily="2" charset="77"/>
                <a:cs typeface="Noto Serif SemBd" panose="02020702060505020204" pitchFamily="18"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47C680B-A36E-F491-D854-CEBA4598F432}"/>
              </a:ext>
            </a:extLst>
          </p:cNvPr>
          <p:cNvSpPr>
            <a:spLocks noGrp="1"/>
          </p:cNvSpPr>
          <p:nvPr>
            <p:ph type="dt" sz="half" idx="10"/>
          </p:nvPr>
        </p:nvSpPr>
        <p:spPr/>
        <p:txBody>
          <a:bodyPr/>
          <a:lstStyle/>
          <a:p>
            <a:endParaRPr lang="en-US"/>
          </a:p>
        </p:txBody>
      </p:sp>
      <p:sp>
        <p:nvSpPr>
          <p:cNvPr id="8" name="Rectangle 7">
            <a:extLst>
              <a:ext uri="{FF2B5EF4-FFF2-40B4-BE49-F238E27FC236}">
                <a16:creationId xmlns:a16="http://schemas.microsoft.com/office/drawing/2014/main" id="{37D86063-A8E4-2C0D-5525-7851B244DB2E}"/>
              </a:ext>
            </a:extLst>
          </p:cNvPr>
          <p:cNvSpPr/>
          <p:nvPr userDrawn="1"/>
        </p:nvSpPr>
        <p:spPr>
          <a:xfrm>
            <a:off x="0" y="3747431"/>
            <a:ext cx="7534654" cy="3108501"/>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A0"/>
              </a:solidFill>
            </a:endParaRPr>
          </a:p>
        </p:txBody>
      </p:sp>
      <p:sp>
        <p:nvSpPr>
          <p:cNvPr id="11" name="TextBox 10">
            <a:extLst>
              <a:ext uri="{FF2B5EF4-FFF2-40B4-BE49-F238E27FC236}">
                <a16:creationId xmlns:a16="http://schemas.microsoft.com/office/drawing/2014/main" id="{B046EBC3-7E83-C007-0BC1-7F3F534FE58C}"/>
              </a:ext>
            </a:extLst>
          </p:cNvPr>
          <p:cNvSpPr txBox="1"/>
          <p:nvPr userDrawn="1"/>
        </p:nvSpPr>
        <p:spPr>
          <a:xfrm>
            <a:off x="268941" y="6166041"/>
            <a:ext cx="7265713" cy="461665"/>
          </a:xfrm>
          <a:prstGeom prst="rect">
            <a:avLst/>
          </a:prstGeom>
          <a:noFill/>
        </p:spPr>
        <p:txBody>
          <a:bodyPr wrap="square" rtlCol="0">
            <a:spAutoFit/>
          </a:bodyPr>
          <a:lstStyle/>
          <a:p>
            <a:r>
              <a:rPr lang="en-US" sz="800" b="0" i="0" dirty="0">
                <a:solidFill>
                  <a:schemeClr val="bg1"/>
                </a:solidFill>
                <a:effectLst/>
                <a:latin typeface="Arial" panose="020B0604020202020204" pitchFamily="34" charset="0"/>
                <a:ea typeface="Noto Sans" panose="020B0502040504020204" pitchFamily="34" charset="0"/>
                <a:cs typeface="Arial" panose="020B0604020202020204" pitchFamily="34" charset="0"/>
              </a:rPr>
              <a:t>SDSU Extension is an equal opportunity provider and employer in accordance with the nondiscrimination policies of South Dakota State University, the South Dakota Board of Regents and the United States Department of Agriculture. Learn more at </a:t>
            </a:r>
            <a:r>
              <a:rPr lang="en-US" sz="800" b="0" i="0" dirty="0">
                <a:solidFill>
                  <a:schemeClr val="bg1"/>
                </a:solidFill>
                <a:effectLst/>
                <a:latin typeface="Arial" panose="020B0604020202020204" pitchFamily="34" charset="0"/>
                <a:ea typeface="Noto Sans" panose="020B0502040504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extension.sdstate.edu</a:t>
            </a:r>
            <a:r>
              <a:rPr lang="en-US" sz="800" b="0" i="0" dirty="0">
                <a:solidFill>
                  <a:schemeClr val="bg1"/>
                </a:solidFill>
                <a:effectLst/>
                <a:latin typeface="Arial" panose="020B0604020202020204" pitchFamily="34" charset="0"/>
                <a:ea typeface="Noto Sans" panose="020B0502040504020204" pitchFamily="34" charset="0"/>
                <a:cs typeface="Arial" panose="020B0604020202020204" pitchFamily="34" charset="0"/>
              </a:rPr>
              <a:t> </a:t>
            </a:r>
          </a:p>
          <a:p>
            <a:r>
              <a:rPr lang="en-US" sz="800" b="0" i="0" dirty="0">
                <a:solidFill>
                  <a:schemeClr val="bg1"/>
                </a:solidFill>
                <a:effectLst/>
                <a:latin typeface="Arial" panose="020B0604020202020204" pitchFamily="34" charset="0"/>
                <a:ea typeface="Noto Sans" panose="020B0502040504020204" pitchFamily="34" charset="0"/>
                <a:cs typeface="Arial" panose="020B0604020202020204" pitchFamily="34" charset="0"/>
              </a:rPr>
              <a:t>© 2025, South Dakota Board of Regents</a:t>
            </a:r>
          </a:p>
        </p:txBody>
      </p:sp>
      <p:pic>
        <p:nvPicPr>
          <p:cNvPr id="12" name="Picture 11">
            <a:extLst>
              <a:ext uri="{FF2B5EF4-FFF2-40B4-BE49-F238E27FC236}">
                <a16:creationId xmlns:a16="http://schemas.microsoft.com/office/drawing/2014/main" id="{2CD84AAD-7893-7669-F67A-10536766F1AA}"/>
              </a:ext>
            </a:extLst>
          </p:cNvPr>
          <p:cNvPicPr>
            <a:picLocks noChangeAspect="1"/>
          </p:cNvPicPr>
          <p:nvPr userDrawn="1"/>
        </p:nvPicPr>
        <p:blipFill>
          <a:blip r:embed="rId3"/>
          <a:srcRect/>
          <a:stretch/>
        </p:blipFill>
        <p:spPr>
          <a:xfrm>
            <a:off x="426844" y="309534"/>
            <a:ext cx="2598001" cy="669354"/>
          </a:xfrm>
          <a:prstGeom prst="rect">
            <a:avLst/>
          </a:prstGeom>
        </p:spPr>
      </p:pic>
      <p:sp>
        <p:nvSpPr>
          <p:cNvPr id="3" name="Subtitle 2">
            <a:extLst>
              <a:ext uri="{FF2B5EF4-FFF2-40B4-BE49-F238E27FC236}">
                <a16:creationId xmlns:a16="http://schemas.microsoft.com/office/drawing/2014/main" id="{7A04BC40-94CD-E73D-AB89-C03D607D37BA}"/>
              </a:ext>
            </a:extLst>
          </p:cNvPr>
          <p:cNvSpPr>
            <a:spLocks noGrp="1"/>
          </p:cNvSpPr>
          <p:nvPr>
            <p:ph type="subTitle" idx="1"/>
          </p:nvPr>
        </p:nvSpPr>
        <p:spPr>
          <a:xfrm>
            <a:off x="468360" y="4195482"/>
            <a:ext cx="5466614" cy="1062318"/>
          </a:xfrm>
        </p:spPr>
        <p:txBody>
          <a:bodyPr>
            <a:normAutofit/>
          </a:bodyPr>
          <a:lstStyle>
            <a:lvl1pPr marL="0" indent="0" algn="l">
              <a:buNone/>
              <a:defRPr sz="2000">
                <a:solidFill>
                  <a:schemeClr val="bg1"/>
                </a:solidFill>
                <a:latin typeface="Arial" panose="020B0604020202020204" pitchFamily="34" charset="0"/>
                <a:ea typeface="Noto Sans Med" panose="020B0602040504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Picture Placeholder 9">
            <a:extLst>
              <a:ext uri="{FF2B5EF4-FFF2-40B4-BE49-F238E27FC236}">
                <a16:creationId xmlns:a16="http://schemas.microsoft.com/office/drawing/2014/main" id="{83863A07-0CAD-D357-DEED-AD04E5B260F2}"/>
              </a:ext>
            </a:extLst>
          </p:cNvPr>
          <p:cNvSpPr>
            <a:spLocks noGrp="1"/>
          </p:cNvSpPr>
          <p:nvPr>
            <p:ph type="pic" sz="quarter" idx="13"/>
          </p:nvPr>
        </p:nvSpPr>
        <p:spPr>
          <a:xfrm>
            <a:off x="7534654" y="0"/>
            <a:ext cx="4657346" cy="6858000"/>
          </a:xfrm>
        </p:spPr>
        <p:txBody>
          <a:bodyPr/>
          <a:lstStyle/>
          <a:p>
            <a:r>
              <a:rPr lang="en-US"/>
              <a:t>Click icon to add picture</a:t>
            </a:r>
          </a:p>
        </p:txBody>
      </p:sp>
      <p:pic>
        <p:nvPicPr>
          <p:cNvPr id="5" name="Picture 4">
            <a:extLst>
              <a:ext uri="{FF2B5EF4-FFF2-40B4-BE49-F238E27FC236}">
                <a16:creationId xmlns:a16="http://schemas.microsoft.com/office/drawing/2014/main" id="{B685ED39-91F0-9DFC-8E09-8C862067E599}"/>
              </a:ext>
            </a:extLst>
          </p:cNvPr>
          <p:cNvPicPr>
            <a:picLocks noChangeAspect="1"/>
          </p:cNvPicPr>
          <p:nvPr userDrawn="1"/>
        </p:nvPicPr>
        <p:blipFill>
          <a:blip r:embed="rId4"/>
          <a:srcRect/>
          <a:stretch/>
        </p:blipFill>
        <p:spPr>
          <a:xfrm>
            <a:off x="3492651" y="369891"/>
            <a:ext cx="539288" cy="548640"/>
          </a:xfrm>
          <a:prstGeom prst="rect">
            <a:avLst/>
          </a:prstGeom>
        </p:spPr>
      </p:pic>
      <p:cxnSp>
        <p:nvCxnSpPr>
          <p:cNvPr id="7" name="Straight Connector 6">
            <a:extLst>
              <a:ext uri="{FF2B5EF4-FFF2-40B4-BE49-F238E27FC236}">
                <a16:creationId xmlns:a16="http://schemas.microsoft.com/office/drawing/2014/main" id="{827325EE-55BC-6444-EEBB-AC9930C56F31}"/>
              </a:ext>
            </a:extLst>
          </p:cNvPr>
          <p:cNvCxnSpPr>
            <a:cxnSpLocks/>
          </p:cNvCxnSpPr>
          <p:nvPr userDrawn="1"/>
        </p:nvCxnSpPr>
        <p:spPr>
          <a:xfrm>
            <a:off x="3258748" y="375506"/>
            <a:ext cx="0" cy="5374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3228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H-Section-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518F6B-F8A1-FF05-31F1-269DF865440A}"/>
              </a:ext>
            </a:extLst>
          </p:cNvPr>
          <p:cNvSpPr/>
          <p:nvPr userDrawn="1"/>
        </p:nvSpPr>
        <p:spPr>
          <a:xfrm>
            <a:off x="0" y="0"/>
            <a:ext cx="3826042" cy="6858000"/>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1A34BD8-F1B7-DAA4-C056-F8DE09E24B21}"/>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dirty="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pic>
        <p:nvPicPr>
          <p:cNvPr id="11" name="Picture 10" descr="Text&#10;&#10;Description automatically generated">
            <a:extLst>
              <a:ext uri="{FF2B5EF4-FFF2-40B4-BE49-F238E27FC236}">
                <a16:creationId xmlns:a16="http://schemas.microsoft.com/office/drawing/2014/main" id="{523258BD-ABF1-2A93-1A43-6F51CFB2B229}"/>
              </a:ext>
            </a:extLst>
          </p:cNvPr>
          <p:cNvPicPr>
            <a:picLocks noChangeAspect="1"/>
          </p:cNvPicPr>
          <p:nvPr userDrawn="1"/>
        </p:nvPicPr>
        <p:blipFill>
          <a:blip r:embed="rId2"/>
          <a:stretch>
            <a:fillRect/>
          </a:stretch>
        </p:blipFill>
        <p:spPr>
          <a:xfrm>
            <a:off x="283355" y="6104822"/>
            <a:ext cx="2287075" cy="605402"/>
          </a:xfrm>
          <a:prstGeom prst="rect">
            <a:avLst/>
          </a:prstGeom>
        </p:spPr>
      </p:pic>
      <p:sp>
        <p:nvSpPr>
          <p:cNvPr id="2" name="Title 1">
            <a:extLst>
              <a:ext uri="{FF2B5EF4-FFF2-40B4-BE49-F238E27FC236}">
                <a16:creationId xmlns:a16="http://schemas.microsoft.com/office/drawing/2014/main" id="{3BE2B773-72EF-6314-E39C-B94F68C6C567}"/>
              </a:ext>
            </a:extLst>
          </p:cNvPr>
          <p:cNvSpPr>
            <a:spLocks noGrp="1"/>
          </p:cNvSpPr>
          <p:nvPr>
            <p:ph type="title"/>
          </p:nvPr>
        </p:nvSpPr>
        <p:spPr>
          <a:xfrm>
            <a:off x="283355" y="555444"/>
            <a:ext cx="3106826" cy="4879197"/>
          </a:xfrm>
        </p:spPr>
        <p:txBody>
          <a:bodyPr anchor="t">
            <a:normAutofit/>
          </a:bodyPr>
          <a:lstStyle>
            <a:lvl1pPr>
              <a:defRPr sz="4000" b="1">
                <a:solidFill>
                  <a:schemeClr val="bg1"/>
                </a:solidFill>
                <a:latin typeface="Palatino" pitchFamily="2" charset="77"/>
                <a:ea typeface="Palatino" pitchFamily="2" charset="77"/>
                <a:cs typeface="Arial" panose="020B0604020202020204" pitchFamily="34" charset="0"/>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445B780C-AEE0-6928-69D4-8624684ED158}"/>
              </a:ext>
            </a:extLst>
          </p:cNvPr>
          <p:cNvSpPr>
            <a:spLocks noGrp="1"/>
          </p:cNvSpPr>
          <p:nvPr>
            <p:ph sz="half" idx="10"/>
          </p:nvPr>
        </p:nvSpPr>
        <p:spPr>
          <a:xfrm>
            <a:off x="4130842" y="555444"/>
            <a:ext cx="7476210" cy="5549378"/>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004110B2-6E28-3732-5C7B-6036FB06486A}"/>
              </a:ext>
            </a:extLst>
          </p:cNvPr>
          <p:cNvPicPr>
            <a:picLocks noChangeAspect="1"/>
          </p:cNvPicPr>
          <p:nvPr userDrawn="1"/>
        </p:nvPicPr>
        <p:blipFill>
          <a:blip r:embed="rId3"/>
          <a:srcRect/>
          <a:stretch/>
        </p:blipFill>
        <p:spPr>
          <a:xfrm>
            <a:off x="3069420" y="6167418"/>
            <a:ext cx="468910" cy="480210"/>
          </a:xfrm>
          <a:prstGeom prst="rect">
            <a:avLst/>
          </a:prstGeom>
        </p:spPr>
      </p:pic>
      <p:cxnSp>
        <p:nvCxnSpPr>
          <p:cNvPr id="6" name="Straight Connector 5">
            <a:extLst>
              <a:ext uri="{FF2B5EF4-FFF2-40B4-BE49-F238E27FC236}">
                <a16:creationId xmlns:a16="http://schemas.microsoft.com/office/drawing/2014/main" id="{E033F9A0-C73F-EAB2-2DEB-BBA51FDB319F}"/>
              </a:ext>
            </a:extLst>
          </p:cNvPr>
          <p:cNvCxnSpPr>
            <a:cxnSpLocks/>
          </p:cNvCxnSpPr>
          <p:nvPr userDrawn="1"/>
        </p:nvCxnSpPr>
        <p:spPr>
          <a:xfrm>
            <a:off x="2833632" y="6138818"/>
            <a:ext cx="0" cy="537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90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045E9-ECF6-1C66-EA86-00AA4A8A7BF2}"/>
              </a:ext>
            </a:extLst>
          </p:cNvPr>
          <p:cNvSpPr>
            <a:spLocks noGrp="1"/>
          </p:cNvSpPr>
          <p:nvPr>
            <p:ph type="title"/>
          </p:nvPr>
        </p:nvSpPr>
        <p:spPr>
          <a:xfrm>
            <a:off x="839788" y="365125"/>
            <a:ext cx="10515600" cy="1087157"/>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CB15A21-0C93-AEBE-530D-AD400B45EB6F}"/>
              </a:ext>
            </a:extLst>
          </p:cNvPr>
          <p:cNvSpPr>
            <a:spLocks noGrp="1"/>
          </p:cNvSpPr>
          <p:nvPr>
            <p:ph sz="half" idx="2"/>
          </p:nvPr>
        </p:nvSpPr>
        <p:spPr>
          <a:xfrm>
            <a:off x="839788" y="1984665"/>
            <a:ext cx="10514012" cy="3979718"/>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Text&#10;&#10;Description automatically generated">
            <a:extLst>
              <a:ext uri="{FF2B5EF4-FFF2-40B4-BE49-F238E27FC236}">
                <a16:creationId xmlns:a16="http://schemas.microsoft.com/office/drawing/2014/main" id="{BCC71E2A-C5AA-DC4B-12DB-A8D07268E803}"/>
              </a:ext>
            </a:extLst>
          </p:cNvPr>
          <p:cNvPicPr>
            <a:picLocks noChangeAspect="1"/>
          </p:cNvPicPr>
          <p:nvPr userDrawn="1"/>
        </p:nvPicPr>
        <p:blipFill>
          <a:blip r:embed="rId2"/>
          <a:stretch>
            <a:fillRect/>
          </a:stretch>
        </p:blipFill>
        <p:spPr>
          <a:xfrm>
            <a:off x="340659" y="6176963"/>
            <a:ext cx="3657600" cy="499672"/>
          </a:xfrm>
          <a:prstGeom prst="rect">
            <a:avLst/>
          </a:prstGeom>
        </p:spPr>
      </p:pic>
      <p:sp>
        <p:nvSpPr>
          <p:cNvPr id="5" name="TextBox 4">
            <a:extLst>
              <a:ext uri="{FF2B5EF4-FFF2-40B4-BE49-F238E27FC236}">
                <a16:creationId xmlns:a16="http://schemas.microsoft.com/office/drawing/2014/main" id="{0E47F6DB-D326-BC79-F07E-45CF7BB7468E}"/>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dirty="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Tree>
    <p:extLst>
      <p:ext uri="{BB962C8B-B14F-4D97-AF65-F5344CB8AC3E}">
        <p14:creationId xmlns:p14="http://schemas.microsoft.com/office/powerpoint/2010/main" val="582015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518F6B-F8A1-FF05-31F1-269DF865440A}"/>
              </a:ext>
            </a:extLst>
          </p:cNvPr>
          <p:cNvSpPr/>
          <p:nvPr userDrawn="1"/>
        </p:nvSpPr>
        <p:spPr>
          <a:xfrm>
            <a:off x="0" y="0"/>
            <a:ext cx="3544866" cy="6858000"/>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1A34BD8-F1B7-DAA4-C056-F8DE09E24B21}"/>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dirty="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pic>
        <p:nvPicPr>
          <p:cNvPr id="11" name="Picture 10" descr="Text&#10;&#10;Description automatically generated">
            <a:extLst>
              <a:ext uri="{FF2B5EF4-FFF2-40B4-BE49-F238E27FC236}">
                <a16:creationId xmlns:a16="http://schemas.microsoft.com/office/drawing/2014/main" id="{523258BD-ABF1-2A93-1A43-6F51CFB2B229}"/>
              </a:ext>
            </a:extLst>
          </p:cNvPr>
          <p:cNvPicPr>
            <a:picLocks noChangeAspect="1"/>
          </p:cNvPicPr>
          <p:nvPr userDrawn="1"/>
        </p:nvPicPr>
        <p:blipFill>
          <a:blip r:embed="rId2"/>
          <a:stretch>
            <a:fillRect/>
          </a:stretch>
        </p:blipFill>
        <p:spPr>
          <a:xfrm>
            <a:off x="283355" y="6104822"/>
            <a:ext cx="2287075" cy="605402"/>
          </a:xfrm>
          <a:prstGeom prst="rect">
            <a:avLst/>
          </a:prstGeom>
        </p:spPr>
      </p:pic>
      <p:sp>
        <p:nvSpPr>
          <p:cNvPr id="2" name="Title 1">
            <a:extLst>
              <a:ext uri="{FF2B5EF4-FFF2-40B4-BE49-F238E27FC236}">
                <a16:creationId xmlns:a16="http://schemas.microsoft.com/office/drawing/2014/main" id="{3BE2B773-72EF-6314-E39C-B94F68C6C567}"/>
              </a:ext>
            </a:extLst>
          </p:cNvPr>
          <p:cNvSpPr>
            <a:spLocks noGrp="1"/>
          </p:cNvSpPr>
          <p:nvPr>
            <p:ph type="title"/>
          </p:nvPr>
        </p:nvSpPr>
        <p:spPr>
          <a:xfrm>
            <a:off x="283355" y="555444"/>
            <a:ext cx="3106826" cy="4879197"/>
          </a:xfrm>
        </p:spPr>
        <p:txBody>
          <a:bodyPr anchor="t">
            <a:normAutofit/>
          </a:bodyPr>
          <a:lstStyle>
            <a:lvl1pPr>
              <a:defRPr sz="4000" b="1">
                <a:solidFill>
                  <a:schemeClr val="bg1"/>
                </a:solidFill>
                <a:latin typeface="Palatino" pitchFamily="2" charset="77"/>
                <a:ea typeface="Palatino" pitchFamily="2" charset="77"/>
                <a:cs typeface="Arial" panose="020B0604020202020204" pitchFamily="34" charset="0"/>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445B780C-AEE0-6928-69D4-8624684ED158}"/>
              </a:ext>
            </a:extLst>
          </p:cNvPr>
          <p:cNvSpPr>
            <a:spLocks noGrp="1"/>
          </p:cNvSpPr>
          <p:nvPr>
            <p:ph sz="half" idx="10"/>
          </p:nvPr>
        </p:nvSpPr>
        <p:spPr>
          <a:xfrm>
            <a:off x="3828221" y="555444"/>
            <a:ext cx="7778831" cy="5549378"/>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4508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olunte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84A89-AE70-B4B9-746E-1A12FF0B4ED0}"/>
              </a:ext>
            </a:extLst>
          </p:cNvPr>
          <p:cNvSpPr/>
          <p:nvPr userDrawn="1"/>
        </p:nvSpPr>
        <p:spPr>
          <a:xfrm>
            <a:off x="0" y="5943600"/>
            <a:ext cx="12192000" cy="914400"/>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81C75C61-6701-0DF8-E892-8F07AE33455F}"/>
              </a:ext>
            </a:extLst>
          </p:cNvPr>
          <p:cNvPicPr>
            <a:picLocks noChangeAspect="1"/>
          </p:cNvPicPr>
          <p:nvPr userDrawn="1"/>
        </p:nvPicPr>
        <p:blipFill>
          <a:blip r:embed="rId2"/>
          <a:stretch>
            <a:fillRect/>
          </a:stretch>
        </p:blipFill>
        <p:spPr>
          <a:xfrm>
            <a:off x="306918" y="6188292"/>
            <a:ext cx="3801619" cy="523577"/>
          </a:xfrm>
          <a:prstGeom prst="rect">
            <a:avLst/>
          </a:prstGeom>
        </p:spPr>
      </p:pic>
      <p:sp>
        <p:nvSpPr>
          <p:cNvPr id="10" name="TextBox 9">
            <a:extLst>
              <a:ext uri="{FF2B5EF4-FFF2-40B4-BE49-F238E27FC236}">
                <a16:creationId xmlns:a16="http://schemas.microsoft.com/office/drawing/2014/main" id="{42DD2316-71B4-2C10-A69F-9965ADE5F4B4}"/>
              </a:ext>
            </a:extLst>
          </p:cNvPr>
          <p:cNvSpPr txBox="1"/>
          <p:nvPr userDrawn="1"/>
        </p:nvSpPr>
        <p:spPr>
          <a:xfrm>
            <a:off x="11230659" y="6357767"/>
            <a:ext cx="634129" cy="246221"/>
          </a:xfrm>
          <a:prstGeom prst="rect">
            <a:avLst/>
          </a:prstGeom>
          <a:noFill/>
        </p:spPr>
        <p:txBody>
          <a:bodyPr wrap="square" rtlCol="0">
            <a:spAutoFit/>
          </a:bodyPr>
          <a:lstStyle/>
          <a:p>
            <a:pPr algn="r"/>
            <a:fld id="{79F1F932-4DB6-6049-B118-0EF4D083457E}" type="slidenum">
              <a:rPr lang="en-US" sz="1000" b="0" i="0" smtClean="0">
                <a:solidFill>
                  <a:schemeClr val="bg1"/>
                </a:solidFill>
                <a:effectLst/>
                <a:latin typeface="Arial" panose="020B0604020202020204" pitchFamily="34" charset="0"/>
                <a:ea typeface="Noto Sans" panose="020B0502040504020204" pitchFamily="34" charset="0"/>
                <a:cs typeface="Arial" panose="020B0604020202020204" pitchFamily="34" charset="0"/>
              </a:rPr>
              <a:t>‹#›</a:t>
            </a:fld>
            <a:endParaRPr lang="en-US" sz="1000" b="0" i="0" dirty="0">
              <a:solidFill>
                <a:schemeClr val="bg1"/>
              </a:solidFill>
              <a:effectLst/>
              <a:latin typeface="Arial" panose="020B0604020202020204" pitchFamily="34" charset="0"/>
              <a:ea typeface="Noto Sans" panose="020B0502040504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2DB2F0-AA99-93C5-E9EC-AB26D202F521}"/>
              </a:ext>
            </a:extLst>
          </p:cNvPr>
          <p:cNvPicPr>
            <a:picLocks noChangeAspect="1"/>
          </p:cNvPicPr>
          <p:nvPr userDrawn="1"/>
        </p:nvPicPr>
        <p:blipFill>
          <a:blip r:embed="rId3"/>
          <a:stretch>
            <a:fillRect/>
          </a:stretch>
        </p:blipFill>
        <p:spPr>
          <a:xfrm>
            <a:off x="0" y="-1"/>
            <a:ext cx="12192000" cy="6858000"/>
          </a:xfrm>
          <a:prstGeom prst="rect">
            <a:avLst/>
          </a:prstGeom>
        </p:spPr>
      </p:pic>
      <p:sp>
        <p:nvSpPr>
          <p:cNvPr id="9" name="Text Placeholder 8">
            <a:extLst>
              <a:ext uri="{FF2B5EF4-FFF2-40B4-BE49-F238E27FC236}">
                <a16:creationId xmlns:a16="http://schemas.microsoft.com/office/drawing/2014/main" id="{BE5A2275-67A9-24E3-A64E-855A04E86116}"/>
              </a:ext>
            </a:extLst>
          </p:cNvPr>
          <p:cNvSpPr>
            <a:spLocks noGrp="1"/>
          </p:cNvSpPr>
          <p:nvPr>
            <p:ph type="body" sz="quarter" idx="10"/>
          </p:nvPr>
        </p:nvSpPr>
        <p:spPr>
          <a:xfrm>
            <a:off x="4132263" y="2071688"/>
            <a:ext cx="7175500" cy="3276600"/>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7925917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ewslett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84A89-AE70-B4B9-746E-1A12FF0B4ED0}"/>
              </a:ext>
            </a:extLst>
          </p:cNvPr>
          <p:cNvSpPr/>
          <p:nvPr userDrawn="1"/>
        </p:nvSpPr>
        <p:spPr>
          <a:xfrm>
            <a:off x="0" y="5943600"/>
            <a:ext cx="12192000" cy="914400"/>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81C75C61-6701-0DF8-E892-8F07AE33455F}"/>
              </a:ext>
            </a:extLst>
          </p:cNvPr>
          <p:cNvPicPr>
            <a:picLocks noChangeAspect="1"/>
          </p:cNvPicPr>
          <p:nvPr userDrawn="1"/>
        </p:nvPicPr>
        <p:blipFill>
          <a:blip r:embed="rId2"/>
          <a:stretch>
            <a:fillRect/>
          </a:stretch>
        </p:blipFill>
        <p:spPr>
          <a:xfrm>
            <a:off x="306918" y="6188292"/>
            <a:ext cx="3801619" cy="523577"/>
          </a:xfrm>
          <a:prstGeom prst="rect">
            <a:avLst/>
          </a:prstGeom>
        </p:spPr>
      </p:pic>
      <p:sp>
        <p:nvSpPr>
          <p:cNvPr id="10" name="TextBox 9">
            <a:extLst>
              <a:ext uri="{FF2B5EF4-FFF2-40B4-BE49-F238E27FC236}">
                <a16:creationId xmlns:a16="http://schemas.microsoft.com/office/drawing/2014/main" id="{42DD2316-71B4-2C10-A69F-9965ADE5F4B4}"/>
              </a:ext>
            </a:extLst>
          </p:cNvPr>
          <p:cNvSpPr txBox="1"/>
          <p:nvPr userDrawn="1"/>
        </p:nvSpPr>
        <p:spPr>
          <a:xfrm>
            <a:off x="11230659" y="6357767"/>
            <a:ext cx="634129" cy="246221"/>
          </a:xfrm>
          <a:prstGeom prst="rect">
            <a:avLst/>
          </a:prstGeom>
          <a:noFill/>
        </p:spPr>
        <p:txBody>
          <a:bodyPr wrap="square" rtlCol="0">
            <a:spAutoFit/>
          </a:bodyPr>
          <a:lstStyle/>
          <a:p>
            <a:pPr algn="r"/>
            <a:fld id="{79F1F932-4DB6-6049-B118-0EF4D083457E}" type="slidenum">
              <a:rPr lang="en-US" sz="1000" b="0" i="0" smtClean="0">
                <a:solidFill>
                  <a:schemeClr val="bg1"/>
                </a:solidFill>
                <a:effectLst/>
                <a:latin typeface="Arial" panose="020B0604020202020204" pitchFamily="34" charset="0"/>
                <a:ea typeface="Noto Sans" panose="020B0502040504020204" pitchFamily="34" charset="0"/>
                <a:cs typeface="Arial" panose="020B0604020202020204" pitchFamily="34" charset="0"/>
              </a:rPr>
              <a:t>‹#›</a:t>
            </a:fld>
            <a:endParaRPr lang="en-US" sz="1000" b="0" i="0" dirty="0">
              <a:solidFill>
                <a:schemeClr val="bg1"/>
              </a:solidFill>
              <a:effectLst/>
              <a:latin typeface="Arial" panose="020B0604020202020204" pitchFamily="34" charset="0"/>
              <a:ea typeface="Noto Sans" panose="020B0502040504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2DB2F0-AA99-93C5-E9EC-AB26D202F521}"/>
              </a:ext>
            </a:extLst>
          </p:cNvPr>
          <p:cNvPicPr>
            <a:picLocks noChangeAspect="1"/>
          </p:cNvPicPr>
          <p:nvPr userDrawn="1"/>
        </p:nvPicPr>
        <p:blipFill>
          <a:blip r:embed="rId3"/>
          <a:srcRect/>
          <a:stretch/>
        </p:blipFill>
        <p:spPr>
          <a:xfrm>
            <a:off x="0" y="-1"/>
            <a:ext cx="12192000" cy="6858000"/>
          </a:xfrm>
          <a:prstGeom prst="rect">
            <a:avLst/>
          </a:prstGeom>
        </p:spPr>
      </p:pic>
      <p:sp>
        <p:nvSpPr>
          <p:cNvPr id="9" name="Text Placeholder 8">
            <a:extLst>
              <a:ext uri="{FF2B5EF4-FFF2-40B4-BE49-F238E27FC236}">
                <a16:creationId xmlns:a16="http://schemas.microsoft.com/office/drawing/2014/main" id="{BE5A2275-67A9-24E3-A64E-855A04E86116}"/>
              </a:ext>
            </a:extLst>
          </p:cNvPr>
          <p:cNvSpPr>
            <a:spLocks noGrp="1"/>
          </p:cNvSpPr>
          <p:nvPr>
            <p:ph type="body" sz="quarter" idx="10"/>
          </p:nvPr>
        </p:nvSpPr>
        <p:spPr>
          <a:xfrm>
            <a:off x="4132263" y="2071688"/>
            <a:ext cx="7175500" cy="3276600"/>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9964273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arn-Mo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84A89-AE70-B4B9-746E-1A12FF0B4ED0}"/>
              </a:ext>
            </a:extLst>
          </p:cNvPr>
          <p:cNvSpPr/>
          <p:nvPr userDrawn="1"/>
        </p:nvSpPr>
        <p:spPr>
          <a:xfrm>
            <a:off x="0" y="5943600"/>
            <a:ext cx="12192000" cy="914400"/>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81C75C61-6701-0DF8-E892-8F07AE33455F}"/>
              </a:ext>
            </a:extLst>
          </p:cNvPr>
          <p:cNvPicPr>
            <a:picLocks noChangeAspect="1"/>
          </p:cNvPicPr>
          <p:nvPr userDrawn="1"/>
        </p:nvPicPr>
        <p:blipFill>
          <a:blip r:embed="rId2"/>
          <a:stretch>
            <a:fillRect/>
          </a:stretch>
        </p:blipFill>
        <p:spPr>
          <a:xfrm>
            <a:off x="306918" y="6188292"/>
            <a:ext cx="3801619" cy="523577"/>
          </a:xfrm>
          <a:prstGeom prst="rect">
            <a:avLst/>
          </a:prstGeom>
        </p:spPr>
      </p:pic>
      <p:sp>
        <p:nvSpPr>
          <p:cNvPr id="10" name="TextBox 9">
            <a:extLst>
              <a:ext uri="{FF2B5EF4-FFF2-40B4-BE49-F238E27FC236}">
                <a16:creationId xmlns:a16="http://schemas.microsoft.com/office/drawing/2014/main" id="{42DD2316-71B4-2C10-A69F-9965ADE5F4B4}"/>
              </a:ext>
            </a:extLst>
          </p:cNvPr>
          <p:cNvSpPr txBox="1"/>
          <p:nvPr userDrawn="1"/>
        </p:nvSpPr>
        <p:spPr>
          <a:xfrm>
            <a:off x="11230659" y="6357767"/>
            <a:ext cx="634129" cy="246221"/>
          </a:xfrm>
          <a:prstGeom prst="rect">
            <a:avLst/>
          </a:prstGeom>
          <a:noFill/>
        </p:spPr>
        <p:txBody>
          <a:bodyPr wrap="square" rtlCol="0">
            <a:spAutoFit/>
          </a:bodyPr>
          <a:lstStyle/>
          <a:p>
            <a:pPr algn="r"/>
            <a:fld id="{79F1F932-4DB6-6049-B118-0EF4D083457E}" type="slidenum">
              <a:rPr lang="en-US" sz="1000" b="0" i="0" smtClean="0">
                <a:solidFill>
                  <a:schemeClr val="bg1"/>
                </a:solidFill>
                <a:effectLst/>
                <a:latin typeface="Arial" panose="020B0604020202020204" pitchFamily="34" charset="0"/>
                <a:ea typeface="Noto Sans" panose="020B0502040504020204" pitchFamily="34" charset="0"/>
                <a:cs typeface="Arial" panose="020B0604020202020204" pitchFamily="34" charset="0"/>
              </a:rPr>
              <a:t>‹#›</a:t>
            </a:fld>
            <a:endParaRPr lang="en-US" sz="1000" b="0" i="0" dirty="0">
              <a:solidFill>
                <a:schemeClr val="bg1"/>
              </a:solidFill>
              <a:effectLst/>
              <a:latin typeface="Arial" panose="020B0604020202020204" pitchFamily="34" charset="0"/>
              <a:ea typeface="Noto Sans" panose="020B0502040504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2DB2F0-AA99-93C5-E9EC-AB26D202F521}"/>
              </a:ext>
            </a:extLst>
          </p:cNvPr>
          <p:cNvPicPr>
            <a:picLocks noChangeAspect="1"/>
          </p:cNvPicPr>
          <p:nvPr userDrawn="1"/>
        </p:nvPicPr>
        <p:blipFill>
          <a:blip r:embed="rId3"/>
          <a:srcRect/>
          <a:stretch/>
        </p:blipFill>
        <p:spPr>
          <a:xfrm>
            <a:off x="0" y="-1"/>
            <a:ext cx="12192000" cy="6858000"/>
          </a:xfrm>
          <a:prstGeom prst="rect">
            <a:avLst/>
          </a:prstGeom>
        </p:spPr>
      </p:pic>
      <p:sp>
        <p:nvSpPr>
          <p:cNvPr id="9" name="Text Placeholder 8">
            <a:extLst>
              <a:ext uri="{FF2B5EF4-FFF2-40B4-BE49-F238E27FC236}">
                <a16:creationId xmlns:a16="http://schemas.microsoft.com/office/drawing/2014/main" id="{BE5A2275-67A9-24E3-A64E-855A04E86116}"/>
              </a:ext>
            </a:extLst>
          </p:cNvPr>
          <p:cNvSpPr>
            <a:spLocks noGrp="1"/>
          </p:cNvSpPr>
          <p:nvPr>
            <p:ph type="body" sz="quarter" idx="10"/>
          </p:nvPr>
        </p:nvSpPr>
        <p:spPr>
          <a:xfrm>
            <a:off x="4132263" y="2071688"/>
            <a:ext cx="7175500" cy="3276600"/>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9572320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ve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84A89-AE70-B4B9-746E-1A12FF0B4ED0}"/>
              </a:ext>
            </a:extLst>
          </p:cNvPr>
          <p:cNvSpPr/>
          <p:nvPr userDrawn="1"/>
        </p:nvSpPr>
        <p:spPr>
          <a:xfrm>
            <a:off x="0" y="5943600"/>
            <a:ext cx="12192000" cy="914400"/>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81C75C61-6701-0DF8-E892-8F07AE33455F}"/>
              </a:ext>
            </a:extLst>
          </p:cNvPr>
          <p:cNvPicPr>
            <a:picLocks noChangeAspect="1"/>
          </p:cNvPicPr>
          <p:nvPr userDrawn="1"/>
        </p:nvPicPr>
        <p:blipFill>
          <a:blip r:embed="rId2"/>
          <a:stretch>
            <a:fillRect/>
          </a:stretch>
        </p:blipFill>
        <p:spPr>
          <a:xfrm>
            <a:off x="306918" y="6188292"/>
            <a:ext cx="3801619" cy="523577"/>
          </a:xfrm>
          <a:prstGeom prst="rect">
            <a:avLst/>
          </a:prstGeom>
        </p:spPr>
      </p:pic>
      <p:sp>
        <p:nvSpPr>
          <p:cNvPr id="10" name="TextBox 9">
            <a:extLst>
              <a:ext uri="{FF2B5EF4-FFF2-40B4-BE49-F238E27FC236}">
                <a16:creationId xmlns:a16="http://schemas.microsoft.com/office/drawing/2014/main" id="{42DD2316-71B4-2C10-A69F-9965ADE5F4B4}"/>
              </a:ext>
            </a:extLst>
          </p:cNvPr>
          <p:cNvSpPr txBox="1"/>
          <p:nvPr userDrawn="1"/>
        </p:nvSpPr>
        <p:spPr>
          <a:xfrm>
            <a:off x="11230659" y="6357767"/>
            <a:ext cx="634129" cy="246221"/>
          </a:xfrm>
          <a:prstGeom prst="rect">
            <a:avLst/>
          </a:prstGeom>
          <a:noFill/>
        </p:spPr>
        <p:txBody>
          <a:bodyPr wrap="square" rtlCol="0">
            <a:spAutoFit/>
          </a:bodyPr>
          <a:lstStyle/>
          <a:p>
            <a:pPr algn="r"/>
            <a:fld id="{79F1F932-4DB6-6049-B118-0EF4D083457E}" type="slidenum">
              <a:rPr lang="en-US" sz="1000" b="0" i="0" smtClean="0">
                <a:solidFill>
                  <a:schemeClr val="bg1"/>
                </a:solidFill>
                <a:effectLst/>
                <a:latin typeface="Arial" panose="020B0604020202020204" pitchFamily="34" charset="0"/>
                <a:ea typeface="Noto Sans" panose="020B0502040504020204" pitchFamily="34" charset="0"/>
                <a:cs typeface="Arial" panose="020B0604020202020204" pitchFamily="34" charset="0"/>
              </a:rPr>
              <a:t>‹#›</a:t>
            </a:fld>
            <a:endParaRPr lang="en-US" sz="1000" b="0" i="0" dirty="0">
              <a:solidFill>
                <a:schemeClr val="bg1"/>
              </a:solidFill>
              <a:effectLst/>
              <a:latin typeface="Arial" panose="020B0604020202020204" pitchFamily="34" charset="0"/>
              <a:ea typeface="Noto Sans" panose="020B0502040504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2DB2F0-AA99-93C5-E9EC-AB26D202F521}"/>
              </a:ext>
            </a:extLst>
          </p:cNvPr>
          <p:cNvPicPr>
            <a:picLocks noChangeAspect="1"/>
          </p:cNvPicPr>
          <p:nvPr userDrawn="1"/>
        </p:nvPicPr>
        <p:blipFill>
          <a:blip r:embed="rId3"/>
          <a:srcRect/>
          <a:stretch/>
        </p:blipFill>
        <p:spPr>
          <a:xfrm>
            <a:off x="0" y="-1"/>
            <a:ext cx="12192000" cy="6858000"/>
          </a:xfrm>
          <a:prstGeom prst="rect">
            <a:avLst/>
          </a:prstGeom>
        </p:spPr>
      </p:pic>
      <p:sp>
        <p:nvSpPr>
          <p:cNvPr id="9" name="Text Placeholder 8">
            <a:extLst>
              <a:ext uri="{FF2B5EF4-FFF2-40B4-BE49-F238E27FC236}">
                <a16:creationId xmlns:a16="http://schemas.microsoft.com/office/drawing/2014/main" id="{BE5A2275-67A9-24E3-A64E-855A04E86116}"/>
              </a:ext>
            </a:extLst>
          </p:cNvPr>
          <p:cNvSpPr>
            <a:spLocks noGrp="1"/>
          </p:cNvSpPr>
          <p:nvPr>
            <p:ph type="body" sz="quarter" idx="10"/>
          </p:nvPr>
        </p:nvSpPr>
        <p:spPr>
          <a:xfrm>
            <a:off x="4132263" y="2071688"/>
            <a:ext cx="7175500" cy="3276600"/>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7786204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laborator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081A39A-73A9-1711-68EF-3A9C70C1D7CD}"/>
              </a:ext>
            </a:extLst>
          </p:cNvPr>
          <p:cNvCxnSpPr/>
          <p:nvPr userDrawn="1"/>
        </p:nvCxnSpPr>
        <p:spPr>
          <a:xfrm>
            <a:off x="0" y="773718"/>
            <a:ext cx="9970718" cy="0"/>
          </a:xfrm>
          <a:prstGeom prst="line">
            <a:avLst/>
          </a:prstGeom>
          <a:ln>
            <a:solidFill>
              <a:srgbClr val="FFD1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D75FCD6D-7E69-C4A8-5DFB-CF225D0EFC46}"/>
              </a:ext>
            </a:extLst>
          </p:cNvPr>
          <p:cNvCxnSpPr>
            <a:cxnSpLocks/>
          </p:cNvCxnSpPr>
          <p:nvPr userDrawn="1"/>
        </p:nvCxnSpPr>
        <p:spPr>
          <a:xfrm flipV="1">
            <a:off x="11081359" y="1740310"/>
            <a:ext cx="0" cy="4184501"/>
          </a:xfrm>
          <a:prstGeom prst="line">
            <a:avLst/>
          </a:prstGeom>
          <a:ln>
            <a:solidFill>
              <a:srgbClr val="FFD100"/>
            </a:solidFill>
          </a:ln>
        </p:spPr>
        <p:style>
          <a:lnRef idx="3">
            <a:schemeClr val="dk1"/>
          </a:lnRef>
          <a:fillRef idx="0">
            <a:schemeClr val="dk1"/>
          </a:fillRef>
          <a:effectRef idx="2">
            <a:schemeClr val="dk1"/>
          </a:effectRef>
          <a:fontRef idx="minor">
            <a:schemeClr val="tx1"/>
          </a:fontRef>
        </p:style>
      </p:cxnSp>
      <p:pic>
        <p:nvPicPr>
          <p:cNvPr id="16" name="Picture 15" descr="A blue and yellow logo&#10;&#10;Description automatically generated with medium confidence">
            <a:extLst>
              <a:ext uri="{FF2B5EF4-FFF2-40B4-BE49-F238E27FC236}">
                <a16:creationId xmlns:a16="http://schemas.microsoft.com/office/drawing/2014/main" id="{C5465170-9552-B505-37B1-4B670A908E2E}"/>
              </a:ext>
            </a:extLst>
          </p:cNvPr>
          <p:cNvPicPr>
            <a:picLocks noChangeAspect="1"/>
          </p:cNvPicPr>
          <p:nvPr userDrawn="1"/>
        </p:nvPicPr>
        <p:blipFill>
          <a:blip r:embed="rId2"/>
          <a:stretch>
            <a:fillRect/>
          </a:stretch>
        </p:blipFill>
        <p:spPr>
          <a:xfrm>
            <a:off x="10265952" y="338075"/>
            <a:ext cx="1630813" cy="1052803"/>
          </a:xfrm>
          <a:prstGeom prst="rect">
            <a:avLst/>
          </a:prstGeom>
        </p:spPr>
      </p:pic>
      <p:sp>
        <p:nvSpPr>
          <p:cNvPr id="22" name="Picture Placeholder 21">
            <a:extLst>
              <a:ext uri="{FF2B5EF4-FFF2-40B4-BE49-F238E27FC236}">
                <a16:creationId xmlns:a16="http://schemas.microsoft.com/office/drawing/2014/main" id="{D74EBB09-13F4-B4CA-5833-DE01F36B0D01}"/>
              </a:ext>
            </a:extLst>
          </p:cNvPr>
          <p:cNvSpPr>
            <a:spLocks noGrp="1"/>
          </p:cNvSpPr>
          <p:nvPr>
            <p:ph type="pic" sz="quarter" idx="12"/>
          </p:nvPr>
        </p:nvSpPr>
        <p:spPr>
          <a:xfrm>
            <a:off x="626164" y="2147469"/>
            <a:ext cx="1093788" cy="1116013"/>
          </a:xfrm>
        </p:spPr>
        <p:txBody>
          <a:bodyPr/>
          <a:lstStyle/>
          <a:p>
            <a:r>
              <a:rPr lang="en-US"/>
              <a:t>Click icon to add picture</a:t>
            </a:r>
            <a:endParaRPr lang="en-US" dirty="0"/>
          </a:p>
        </p:txBody>
      </p:sp>
      <p:sp>
        <p:nvSpPr>
          <p:cNvPr id="23" name="Picture Placeholder 21">
            <a:extLst>
              <a:ext uri="{FF2B5EF4-FFF2-40B4-BE49-F238E27FC236}">
                <a16:creationId xmlns:a16="http://schemas.microsoft.com/office/drawing/2014/main" id="{0724FB41-64DA-D76C-92F6-79DBFEED8CA9}"/>
              </a:ext>
            </a:extLst>
          </p:cNvPr>
          <p:cNvSpPr>
            <a:spLocks noGrp="1"/>
          </p:cNvSpPr>
          <p:nvPr>
            <p:ph type="pic" sz="quarter" idx="13"/>
          </p:nvPr>
        </p:nvSpPr>
        <p:spPr>
          <a:xfrm>
            <a:off x="626164" y="3633369"/>
            <a:ext cx="1093788" cy="1116013"/>
          </a:xfrm>
        </p:spPr>
        <p:txBody>
          <a:bodyPr/>
          <a:lstStyle/>
          <a:p>
            <a:r>
              <a:rPr lang="en-US"/>
              <a:t>Click icon to add picture</a:t>
            </a:r>
          </a:p>
        </p:txBody>
      </p:sp>
      <p:sp>
        <p:nvSpPr>
          <p:cNvPr id="24" name="Picture Placeholder 21">
            <a:extLst>
              <a:ext uri="{FF2B5EF4-FFF2-40B4-BE49-F238E27FC236}">
                <a16:creationId xmlns:a16="http://schemas.microsoft.com/office/drawing/2014/main" id="{2B7CF18F-8E0F-6785-D5A9-C535A4035439}"/>
              </a:ext>
            </a:extLst>
          </p:cNvPr>
          <p:cNvSpPr>
            <a:spLocks noGrp="1"/>
          </p:cNvSpPr>
          <p:nvPr>
            <p:ph type="pic" sz="quarter" idx="14"/>
          </p:nvPr>
        </p:nvSpPr>
        <p:spPr>
          <a:xfrm>
            <a:off x="626164" y="5105400"/>
            <a:ext cx="1093788" cy="1116013"/>
          </a:xfrm>
        </p:spPr>
        <p:txBody>
          <a:bodyPr/>
          <a:lstStyle/>
          <a:p>
            <a:r>
              <a:rPr lang="en-US"/>
              <a:t>Click icon to add picture</a:t>
            </a:r>
          </a:p>
        </p:txBody>
      </p:sp>
      <p:sp>
        <p:nvSpPr>
          <p:cNvPr id="2" name="Title 1">
            <a:extLst>
              <a:ext uri="{FF2B5EF4-FFF2-40B4-BE49-F238E27FC236}">
                <a16:creationId xmlns:a16="http://schemas.microsoft.com/office/drawing/2014/main" id="{56D10068-D35B-8B2E-7FF1-9A3607931A51}"/>
              </a:ext>
            </a:extLst>
          </p:cNvPr>
          <p:cNvSpPr>
            <a:spLocks noGrp="1"/>
          </p:cNvSpPr>
          <p:nvPr>
            <p:ph type="title" hasCustomPrompt="1"/>
          </p:nvPr>
        </p:nvSpPr>
        <p:spPr>
          <a:xfrm>
            <a:off x="602166" y="791737"/>
            <a:ext cx="9612351" cy="1103970"/>
          </a:xfrm>
        </p:spPr>
        <p:txBody>
          <a:bodyPr/>
          <a:lstStyle>
            <a:lvl1pPr>
              <a:defRPr>
                <a:solidFill>
                  <a:srgbClr val="0033A0"/>
                </a:solidFill>
              </a:defRPr>
            </a:lvl1pPr>
          </a:lstStyle>
          <a:p>
            <a:r>
              <a:rPr lang="en-US" dirty="0"/>
              <a:t>Collaborators</a:t>
            </a:r>
          </a:p>
        </p:txBody>
      </p:sp>
      <p:sp>
        <p:nvSpPr>
          <p:cNvPr id="4" name="Text Placeholder 3">
            <a:extLst>
              <a:ext uri="{FF2B5EF4-FFF2-40B4-BE49-F238E27FC236}">
                <a16:creationId xmlns:a16="http://schemas.microsoft.com/office/drawing/2014/main" id="{CA91E26A-3E95-B470-8962-BBDC89F03D1B}"/>
              </a:ext>
            </a:extLst>
          </p:cNvPr>
          <p:cNvSpPr>
            <a:spLocks noGrp="1"/>
          </p:cNvSpPr>
          <p:nvPr>
            <p:ph type="body" sz="quarter" idx="15"/>
          </p:nvPr>
        </p:nvSpPr>
        <p:spPr>
          <a:xfrm>
            <a:off x="1917700" y="2119313"/>
            <a:ext cx="8262938" cy="1125537"/>
          </a:xfrm>
        </p:spPr>
        <p:txBody>
          <a:bodyPr/>
          <a:lstStyle>
            <a:lvl1pPr marL="0" indent="0">
              <a:buFont typeface="Arial" panose="020B0604020202020204" pitchFamily="34" charset="0"/>
              <a:buNone/>
              <a:defRPr/>
            </a:lvl1pPr>
          </a:lstStyle>
          <a:p>
            <a:pPr lvl="0"/>
            <a:r>
              <a:rPr lang="en-US"/>
              <a:t>Click to edit Master text styles</a:t>
            </a:r>
          </a:p>
          <a:p>
            <a:pPr lvl="1"/>
            <a:r>
              <a:rPr lang="en-US"/>
              <a:t>Second level</a:t>
            </a:r>
          </a:p>
        </p:txBody>
      </p:sp>
      <p:sp>
        <p:nvSpPr>
          <p:cNvPr id="11" name="Text Placeholder 3">
            <a:extLst>
              <a:ext uri="{FF2B5EF4-FFF2-40B4-BE49-F238E27FC236}">
                <a16:creationId xmlns:a16="http://schemas.microsoft.com/office/drawing/2014/main" id="{5C6D7250-63ED-43EF-EC04-2C076024009F}"/>
              </a:ext>
            </a:extLst>
          </p:cNvPr>
          <p:cNvSpPr>
            <a:spLocks noGrp="1"/>
          </p:cNvSpPr>
          <p:nvPr>
            <p:ph type="body" sz="quarter" idx="16"/>
          </p:nvPr>
        </p:nvSpPr>
        <p:spPr>
          <a:xfrm>
            <a:off x="1917700" y="3633369"/>
            <a:ext cx="8262938" cy="1125537"/>
          </a:xfrm>
        </p:spPr>
        <p:txBody>
          <a:bodyPr/>
          <a:lstStyle>
            <a:lvl1pPr marL="0" indent="0">
              <a:buFont typeface="Arial" panose="020B0604020202020204" pitchFamily="34" charset="0"/>
              <a:buNone/>
              <a:defRPr/>
            </a:lvl1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DAE0FFB3-3075-9978-2122-B0DE914CCE8C}"/>
              </a:ext>
            </a:extLst>
          </p:cNvPr>
          <p:cNvSpPr>
            <a:spLocks noGrp="1"/>
          </p:cNvSpPr>
          <p:nvPr>
            <p:ph type="body" sz="quarter" idx="17"/>
          </p:nvPr>
        </p:nvSpPr>
        <p:spPr>
          <a:xfrm>
            <a:off x="1917700" y="5105400"/>
            <a:ext cx="8262938" cy="1125537"/>
          </a:xfrm>
        </p:spPr>
        <p:txBody>
          <a:bodyPr/>
          <a:lstStyle>
            <a:lvl1pPr marL="0" indent="0">
              <a:buFont typeface="Arial" panose="020B0604020202020204" pitchFamily="34" charset="0"/>
              <a:buNone/>
              <a:defRPr/>
            </a:lvl1pPr>
          </a:lstStyle>
          <a:p>
            <a:pPr lvl="0"/>
            <a:r>
              <a:rPr lang="en-US"/>
              <a:t>Click to edit Master text styles</a:t>
            </a:r>
          </a:p>
          <a:p>
            <a:pPr lvl="1"/>
            <a:r>
              <a:rPr lang="en-US"/>
              <a:t>Second level</a:t>
            </a:r>
          </a:p>
        </p:txBody>
      </p:sp>
      <p:sp>
        <p:nvSpPr>
          <p:cNvPr id="14" name="TextBox 13">
            <a:extLst>
              <a:ext uri="{FF2B5EF4-FFF2-40B4-BE49-F238E27FC236}">
                <a16:creationId xmlns:a16="http://schemas.microsoft.com/office/drawing/2014/main" id="{5A6ED2FF-BCDF-9DC7-CC21-9814C65D8D2C}"/>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dirty="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Tree>
    <p:extLst>
      <p:ext uri="{BB962C8B-B14F-4D97-AF65-F5344CB8AC3E}">
        <p14:creationId xmlns:p14="http://schemas.microsoft.com/office/powerpoint/2010/main" val="28172317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nd-Justice-For-All-General-Englis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EDEE8C-E645-E4E2-C74B-1B97A617B75C}"/>
              </a:ext>
            </a:extLst>
          </p:cNvPr>
          <p:cNvPicPr>
            <a:picLocks noChangeAspect="1"/>
          </p:cNvPicPr>
          <p:nvPr userDrawn="1"/>
        </p:nvPicPr>
        <p:blipFill rotWithShape="1">
          <a:blip r:embed="rId2"/>
          <a:srcRect t="186" b="4560"/>
          <a:stretch/>
        </p:blipFill>
        <p:spPr>
          <a:xfrm>
            <a:off x="0" y="0"/>
            <a:ext cx="12192000" cy="2164485"/>
          </a:xfrm>
          <a:prstGeom prst="rect">
            <a:avLst/>
          </a:prstGeom>
        </p:spPr>
      </p:pic>
      <p:sp>
        <p:nvSpPr>
          <p:cNvPr id="9" name="TextBox 8">
            <a:extLst>
              <a:ext uri="{FF2B5EF4-FFF2-40B4-BE49-F238E27FC236}">
                <a16:creationId xmlns:a16="http://schemas.microsoft.com/office/drawing/2014/main" id="{E6966D48-7ABC-9C07-4DF8-574B1205379E}"/>
              </a:ext>
            </a:extLst>
          </p:cNvPr>
          <p:cNvSpPr txBox="1"/>
          <p:nvPr userDrawn="1"/>
        </p:nvSpPr>
        <p:spPr>
          <a:xfrm>
            <a:off x="408432" y="2322246"/>
            <a:ext cx="11375136" cy="2317487"/>
          </a:xfrm>
          <a:prstGeom prst="rect">
            <a:avLst/>
          </a:prstGeom>
          <a:noFill/>
        </p:spPr>
        <p:txBody>
          <a:bodyPr wrap="square" lIns="0" tIns="0" rIns="0" bIns="0" numCol="1" spcCol="274320" rtlCol="0">
            <a:noAutofit/>
          </a:bodyPr>
          <a:lstStyle/>
          <a:p>
            <a:pPr>
              <a:spcBef>
                <a:spcPts val="901"/>
              </a:spcBef>
            </a:pPr>
            <a:r>
              <a:rPr lang="en-US" sz="1200" dirty="0">
                <a:latin typeface="Arial" panose="020B0604020202020204" pitchFamily="34" charset="0"/>
                <a:cs typeface="Arial" panose="020B0604020202020204" pitchFamily="34" charset="0"/>
              </a:rPr>
              <a:t>In accordance with Federal law and the U.S. Department of Agriculture (USDA) civil rights regulations and policies, this institution is prohibited from discriminating on the basis of race, color, national origin (including limited English proficiency), sex (including gender identity and sexual orientation), age, disability, and reprisal or retaliation for prior civil rights activity.</a:t>
            </a:r>
          </a:p>
          <a:p>
            <a:pPr>
              <a:spcBef>
                <a:spcPts val="901"/>
              </a:spcBef>
            </a:pPr>
            <a:r>
              <a:rPr lang="en-US" sz="1200" dirty="0">
                <a:latin typeface="Arial" panose="020B0604020202020204" pitchFamily="34" charset="0"/>
                <a:cs typeface="Arial" panose="020B0604020202020204" pitchFamily="34" charset="0"/>
              </a:rPr>
              <a:t>Program information may be made available in languages other than English. Persons with disabilities who require alternative means of communication for program information (e.g., braille, large print, audiotape, American Sign Language) should contact the responsible State or local Agency that administers the program or contact USDA through the Telecommunications Relay Service at 711 (voice and TTY).</a:t>
            </a:r>
          </a:p>
          <a:p>
            <a:pPr>
              <a:spcBef>
                <a:spcPts val="901"/>
              </a:spcBef>
            </a:pPr>
            <a:r>
              <a:rPr lang="en-US" sz="1200" dirty="0">
                <a:latin typeface="Arial" panose="020B0604020202020204" pitchFamily="34" charset="0"/>
                <a:cs typeface="Arial" panose="020B0604020202020204" pitchFamily="34" charset="0"/>
              </a:rPr>
              <a:t>To file a program discrimination complaint, a complainant should complete a Form AD-3027, USDA Program Discrimination Complaint Form, which can be obtained online at </a:t>
            </a:r>
            <a:r>
              <a:rPr lang="en-US" sz="1200" dirty="0">
                <a:latin typeface="Arial" panose="020B0604020202020204" pitchFamily="34" charset="0"/>
                <a:cs typeface="Arial" panose="020B0604020202020204" pitchFamily="34" charset="0"/>
                <a:hlinkClick r:id="rId3"/>
              </a:rPr>
              <a:t>https://</a:t>
            </a:r>
            <a:r>
              <a:rPr lang="en-US" sz="1200" dirty="0" err="1">
                <a:latin typeface="Arial" panose="020B0604020202020204" pitchFamily="34" charset="0"/>
                <a:cs typeface="Arial" panose="020B0604020202020204" pitchFamily="34" charset="0"/>
                <a:hlinkClick r:id="rId3"/>
              </a:rPr>
              <a:t>www.usda.gov</a:t>
            </a:r>
            <a:r>
              <a:rPr lang="en-US" sz="1200" dirty="0">
                <a:latin typeface="Arial" panose="020B0604020202020204" pitchFamily="34" charset="0"/>
                <a:cs typeface="Arial" panose="020B0604020202020204" pitchFamily="34" charset="0"/>
                <a:hlinkClick r:id="rId3"/>
              </a:rPr>
              <a:t>/sites/default/files/documents/ad-3027.pdf</a:t>
            </a:r>
            <a:r>
              <a:rPr lang="en-US" sz="1200" dirty="0">
                <a:latin typeface="Arial" panose="020B0604020202020204" pitchFamily="34" charset="0"/>
                <a:cs typeface="Arial" panose="020B0604020202020204" pitchFamily="34" charset="0"/>
              </a:rPr>
              <a:t>, from any USDA office, by calling (866) 632-9992, or by writing a letter addressed to USDA. The letter must contain the complainant’s name, address, telephone number, and a written description of the alleged discriminatory action in sufficient detail to inform the Office of the Assistant Secretary for Civil Rights (OASCR) about the nature and date of an alleged civil rights violation. The completed AD-3027 form or letter must be submitted to USDA by:</a:t>
            </a:r>
          </a:p>
        </p:txBody>
      </p:sp>
      <p:sp>
        <p:nvSpPr>
          <p:cNvPr id="13" name="TextBox 12">
            <a:extLst>
              <a:ext uri="{FF2B5EF4-FFF2-40B4-BE49-F238E27FC236}">
                <a16:creationId xmlns:a16="http://schemas.microsoft.com/office/drawing/2014/main" id="{ADBEBC99-00BC-2E59-D915-3DFFD3443160}"/>
              </a:ext>
            </a:extLst>
          </p:cNvPr>
          <p:cNvSpPr txBox="1"/>
          <p:nvPr userDrawn="1"/>
        </p:nvSpPr>
        <p:spPr>
          <a:xfrm>
            <a:off x="408432" y="6027420"/>
            <a:ext cx="11375136" cy="595068"/>
          </a:xfrm>
          <a:prstGeom prst="rect">
            <a:avLst/>
          </a:prstGeom>
          <a:noFill/>
        </p:spPr>
        <p:txBody>
          <a:bodyPr wrap="square" lIns="0" tIns="0" rIns="0" bIns="0" rtlCol="0">
            <a:noAutofit/>
          </a:bodyPr>
          <a:lstStyle/>
          <a:p>
            <a:r>
              <a:rPr lang="en-US" sz="1100" b="0" i="0" dirty="0">
                <a:solidFill>
                  <a:schemeClr val="tx1"/>
                </a:solidFill>
                <a:latin typeface="Arial" panose="020B0604020202020204" pitchFamily="34" charset="0"/>
                <a:ea typeface="Univers 45 Light" charset="0"/>
                <a:cs typeface="Arial" panose="020B0604020202020204" pitchFamily="34" charset="0"/>
              </a:rPr>
              <a:t>SDSU Extension</a:t>
            </a:r>
            <a:r>
              <a:rPr lang="en-US" sz="1100" b="0" i="0" baseline="0" dirty="0">
                <a:solidFill>
                  <a:schemeClr val="tx1"/>
                </a:solidFill>
                <a:latin typeface="Arial" panose="020B0604020202020204" pitchFamily="34" charset="0"/>
                <a:ea typeface="Univers 45 Light" charset="0"/>
                <a:cs typeface="Arial" panose="020B0604020202020204" pitchFamily="34" charset="0"/>
              </a:rPr>
              <a:t> is an equal opportunity provider and employer in accordance with the non-discrimination policies of South Dakota State University, the South Dakota Board of Regents and the United States Department of Agriculture.</a:t>
            </a:r>
          </a:p>
          <a:p>
            <a:pPr>
              <a:spcBef>
                <a:spcPts val="601"/>
              </a:spcBef>
            </a:pPr>
            <a:r>
              <a:rPr lang="en-US" sz="1100" b="0" i="0" baseline="0" dirty="0">
                <a:solidFill>
                  <a:schemeClr val="tx1"/>
                </a:solidFill>
                <a:latin typeface="Arial" panose="020B0604020202020204" pitchFamily="34" charset="0"/>
                <a:ea typeface="Univers 45 Light" charset="0"/>
                <a:cs typeface="Arial" panose="020B0604020202020204" pitchFamily="34" charset="0"/>
              </a:rPr>
              <a:t>Learn more at </a:t>
            </a:r>
            <a:r>
              <a:rPr lang="en-US" sz="1100" b="0" i="0" baseline="0" dirty="0">
                <a:solidFill>
                  <a:schemeClr val="tx1"/>
                </a:solidFill>
                <a:latin typeface="Arial" panose="020B0604020202020204" pitchFamily="34" charset="0"/>
                <a:ea typeface="Univers 45 Light" charset="0"/>
                <a:cs typeface="Arial" panose="020B0604020202020204" pitchFamily="34" charset="0"/>
                <a:hlinkClick r:id="rId4"/>
              </a:rPr>
              <a:t>extension.sdstate.edu</a:t>
            </a:r>
            <a:r>
              <a:rPr lang="en-US" sz="1100" b="0" i="0" baseline="0" dirty="0">
                <a:solidFill>
                  <a:schemeClr val="tx1"/>
                </a:solidFill>
                <a:latin typeface="Arial" panose="020B0604020202020204" pitchFamily="34" charset="0"/>
                <a:ea typeface="Univers 45 Light" charset="0"/>
                <a:cs typeface="Arial" panose="020B0604020202020204" pitchFamily="34" charset="0"/>
              </a:rPr>
              <a:t>.</a:t>
            </a:r>
            <a:endParaRPr lang="en-US" sz="1100" b="0" i="0" dirty="0">
              <a:solidFill>
                <a:schemeClr val="tx1"/>
              </a:solidFill>
              <a:latin typeface="Arial" panose="020B0604020202020204" pitchFamily="34" charset="0"/>
              <a:ea typeface="Univers 45 Light" charset="0"/>
              <a:cs typeface="Arial" panose="020B0604020202020204" pitchFamily="34" charset="0"/>
            </a:endParaRPr>
          </a:p>
        </p:txBody>
      </p:sp>
      <p:sp>
        <p:nvSpPr>
          <p:cNvPr id="2" name="TextBox 1">
            <a:extLst>
              <a:ext uri="{FF2B5EF4-FFF2-40B4-BE49-F238E27FC236}">
                <a16:creationId xmlns:a16="http://schemas.microsoft.com/office/drawing/2014/main" id="{0ED7E043-2501-A009-8FC0-6858D456DCC0}"/>
              </a:ext>
            </a:extLst>
          </p:cNvPr>
          <p:cNvSpPr txBox="1"/>
          <p:nvPr userDrawn="1"/>
        </p:nvSpPr>
        <p:spPr>
          <a:xfrm>
            <a:off x="2010439" y="4714525"/>
            <a:ext cx="8171123" cy="967344"/>
          </a:xfrm>
          <a:prstGeom prst="rect">
            <a:avLst/>
          </a:prstGeom>
          <a:noFill/>
        </p:spPr>
        <p:txBody>
          <a:bodyPr wrap="none" numCol="2" rtlCol="0">
            <a:noAutofit/>
          </a:bodyPr>
          <a:lstStyle/>
          <a:p>
            <a:pPr>
              <a:spcBef>
                <a:spcPts val="901"/>
              </a:spcBef>
            </a:pPr>
            <a:r>
              <a:rPr lang="en-US" sz="1200" b="1" dirty="0">
                <a:latin typeface="Arial" panose="020B0604020202020204" pitchFamily="34" charset="0"/>
                <a:cs typeface="Arial" panose="020B0604020202020204" pitchFamily="34" charset="0"/>
              </a:rPr>
              <a:t>mail:</a:t>
            </a:r>
          </a:p>
          <a:p>
            <a:pPr>
              <a:spcBef>
                <a:spcPts val="0"/>
              </a:spcBef>
            </a:pPr>
            <a:r>
              <a:rPr lang="en-US" sz="1200" dirty="0">
                <a:latin typeface="Arial" panose="020B0604020202020204" pitchFamily="34" charset="0"/>
                <a:cs typeface="Arial" panose="020B0604020202020204" pitchFamily="34" charset="0"/>
              </a:rPr>
              <a:t>U.S. Department of Agriculture</a:t>
            </a:r>
          </a:p>
          <a:p>
            <a:pPr>
              <a:spcBef>
                <a:spcPts val="0"/>
              </a:spcBef>
            </a:pPr>
            <a:r>
              <a:rPr lang="en-US" sz="1200" dirty="0">
                <a:latin typeface="Arial" panose="020B0604020202020204" pitchFamily="34" charset="0"/>
                <a:cs typeface="Arial" panose="020B0604020202020204" pitchFamily="34" charset="0"/>
              </a:rPr>
              <a:t>Office of the Assistant Secretary for Civil Rights</a:t>
            </a:r>
          </a:p>
          <a:p>
            <a:pPr>
              <a:spcBef>
                <a:spcPts val="0"/>
              </a:spcBef>
            </a:pPr>
            <a:r>
              <a:rPr lang="en-US" sz="1200" dirty="0">
                <a:latin typeface="Arial" panose="020B0604020202020204" pitchFamily="34" charset="0"/>
                <a:cs typeface="Arial" panose="020B0604020202020204" pitchFamily="34" charset="0"/>
              </a:rPr>
              <a:t>1400 Independence Avenue, SW</a:t>
            </a:r>
          </a:p>
          <a:p>
            <a:pPr>
              <a:spcBef>
                <a:spcPts val="0"/>
              </a:spcBef>
            </a:pPr>
            <a:r>
              <a:rPr lang="en-US" sz="1200" dirty="0">
                <a:latin typeface="Arial" panose="020B0604020202020204" pitchFamily="34" charset="0"/>
                <a:cs typeface="Arial" panose="020B0604020202020204" pitchFamily="34" charset="0"/>
              </a:rPr>
              <a:t>Washington, D.C. 20250-9410; or</a:t>
            </a:r>
          </a:p>
          <a:p>
            <a:pPr>
              <a:spcBef>
                <a:spcPts val="901"/>
              </a:spcBef>
            </a:pPr>
            <a:r>
              <a:rPr lang="en-US" sz="1200" b="1" dirty="0">
                <a:latin typeface="Arial" panose="020B0604020202020204" pitchFamily="34" charset="0"/>
                <a:cs typeface="Arial" panose="020B0604020202020204" pitchFamily="34" charset="0"/>
              </a:rPr>
              <a:t>email:</a:t>
            </a:r>
          </a:p>
          <a:p>
            <a:pPr>
              <a:spcBef>
                <a:spcPts val="0"/>
              </a:spcBef>
            </a:pPr>
            <a:r>
              <a:rPr lang="en-US" sz="1200" dirty="0">
                <a:latin typeface="Arial" panose="020B0604020202020204" pitchFamily="34" charset="0"/>
                <a:cs typeface="Arial" panose="020B0604020202020204" pitchFamily="34" charset="0"/>
                <a:hlinkClick r:id="rId5"/>
              </a:rPr>
              <a:t>program.intake@usda.gov</a:t>
            </a:r>
            <a:r>
              <a:rPr lang="en-US" sz="1200" dirty="0">
                <a:latin typeface="Arial" panose="020B0604020202020204" pitchFamily="34" charset="0"/>
                <a:cs typeface="Arial" panose="020B0604020202020204" pitchFamily="34" charset="0"/>
              </a:rPr>
              <a:t>.</a:t>
            </a:r>
          </a:p>
          <a:p>
            <a:pPr>
              <a:spcBef>
                <a:spcPts val="2700"/>
              </a:spcBef>
            </a:pPr>
            <a:r>
              <a:rPr lang="en-US" sz="1200" dirty="0">
                <a:latin typeface="Arial" panose="020B0604020202020204" pitchFamily="34" charset="0"/>
                <a:cs typeface="Arial" panose="020B0604020202020204" pitchFamily="34" charset="0"/>
              </a:rPr>
              <a:t>This institution is an equal opportunity provider.</a:t>
            </a:r>
          </a:p>
          <a:p>
            <a:pPr>
              <a:spcBef>
                <a:spcPts val="0"/>
              </a:spcBef>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429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nd-Justice-For-All-General-Spanis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36F5F8-B895-7B36-83F2-6CAAE45F2FD2}"/>
              </a:ext>
            </a:extLst>
          </p:cNvPr>
          <p:cNvPicPr>
            <a:picLocks noChangeAspect="1"/>
          </p:cNvPicPr>
          <p:nvPr userDrawn="1"/>
        </p:nvPicPr>
        <p:blipFill rotWithShape="1">
          <a:blip r:embed="rId2"/>
          <a:srcRect t="186" b="4560"/>
          <a:stretch/>
        </p:blipFill>
        <p:spPr>
          <a:xfrm>
            <a:off x="0" y="0"/>
            <a:ext cx="12192000" cy="2164485"/>
          </a:xfrm>
          <a:prstGeom prst="rect">
            <a:avLst/>
          </a:prstGeom>
        </p:spPr>
      </p:pic>
      <p:sp>
        <p:nvSpPr>
          <p:cNvPr id="9" name="TextBox 8">
            <a:extLst>
              <a:ext uri="{FF2B5EF4-FFF2-40B4-BE49-F238E27FC236}">
                <a16:creationId xmlns:a16="http://schemas.microsoft.com/office/drawing/2014/main" id="{8A264F52-68CA-D93F-70A1-834834D7EBC0}"/>
              </a:ext>
            </a:extLst>
          </p:cNvPr>
          <p:cNvSpPr txBox="1"/>
          <p:nvPr userDrawn="1"/>
        </p:nvSpPr>
        <p:spPr>
          <a:xfrm>
            <a:off x="408432" y="2410980"/>
            <a:ext cx="11375136" cy="2308504"/>
          </a:xfrm>
          <a:prstGeom prst="rect">
            <a:avLst/>
          </a:prstGeom>
          <a:noFill/>
        </p:spPr>
        <p:txBody>
          <a:bodyPr wrap="square" lIns="0" tIns="0" rIns="0" bIns="0" numCol="1" spcCol="274320" rtlCol="0">
            <a:noAutofit/>
          </a:bodyPr>
          <a:lstStyle/>
          <a:p>
            <a:pPr algn="l">
              <a:spcBef>
                <a:spcPts val="901"/>
              </a:spcBef>
            </a:pPr>
            <a:r>
              <a:rPr lang="en-US" sz="1100" dirty="0">
                <a:latin typeface="Arial" panose="020B0604020202020204" pitchFamily="34" charset="0"/>
                <a:cs typeface="Arial" panose="020B0604020202020204" pitchFamily="34" charset="0"/>
              </a:rPr>
              <a:t>De </a:t>
            </a:r>
            <a:r>
              <a:rPr lang="en-US" sz="1100" dirty="0" err="1">
                <a:latin typeface="Arial" panose="020B0604020202020204" pitchFamily="34" charset="0"/>
                <a:cs typeface="Arial" panose="020B0604020202020204" pitchFamily="34" charset="0"/>
              </a:rPr>
              <a:t>acuerdo</a:t>
            </a:r>
            <a:r>
              <a:rPr lang="en-US" sz="1100" dirty="0">
                <a:latin typeface="Arial" panose="020B0604020202020204" pitchFamily="34" charset="0"/>
                <a:cs typeface="Arial" panose="020B0604020202020204" pitchFamily="34" charset="0"/>
              </a:rPr>
              <a:t> con la ley federal y las </a:t>
            </a:r>
            <a:r>
              <a:rPr lang="en-US" sz="1100" dirty="0" err="1">
                <a:latin typeface="Arial" panose="020B0604020202020204" pitchFamily="34" charset="0"/>
                <a:cs typeface="Arial" panose="020B0604020202020204" pitchFamily="34" charset="0"/>
              </a:rPr>
              <a:t>reglamentaciones</a:t>
            </a:r>
            <a:r>
              <a:rPr lang="en-US" sz="1100" dirty="0">
                <a:latin typeface="Arial" panose="020B0604020202020204" pitchFamily="34" charset="0"/>
                <a:cs typeface="Arial" panose="020B0604020202020204" pitchFamily="34" charset="0"/>
              </a:rPr>
              <a:t> y </a:t>
            </a:r>
            <a:r>
              <a:rPr lang="en-US" sz="1100" dirty="0" err="1">
                <a:latin typeface="Arial" panose="020B0604020202020204" pitchFamily="34" charset="0"/>
                <a:cs typeface="Arial" panose="020B0604020202020204" pitchFamily="34" charset="0"/>
              </a:rPr>
              <a:t>políticas</a:t>
            </a:r>
            <a:r>
              <a:rPr lang="en-US" sz="1100" dirty="0">
                <a:latin typeface="Arial" panose="020B0604020202020204" pitchFamily="34" charset="0"/>
                <a:cs typeface="Arial" panose="020B0604020202020204" pitchFamily="34" charset="0"/>
              </a:rPr>
              <a:t> de derechos </a:t>
            </a:r>
            <a:r>
              <a:rPr lang="en-US" sz="1100" dirty="0" err="1">
                <a:latin typeface="Arial" panose="020B0604020202020204" pitchFamily="34" charset="0"/>
                <a:cs typeface="Arial" panose="020B0604020202020204" pitchFamily="34" charset="0"/>
              </a:rPr>
              <a:t>civiles</a:t>
            </a:r>
            <a:r>
              <a:rPr lang="en-US" sz="1100" dirty="0">
                <a:latin typeface="Arial" panose="020B0604020202020204" pitchFamily="34" charset="0"/>
                <a:cs typeface="Arial" panose="020B0604020202020204" pitchFamily="34" charset="0"/>
              </a:rPr>
              <a:t> del Departamento de Agricultura de </a:t>
            </a:r>
            <a:r>
              <a:rPr lang="en-US" sz="1100" dirty="0" err="1">
                <a:latin typeface="Arial" panose="020B0604020202020204" pitchFamily="34" charset="0"/>
                <a:cs typeface="Arial" panose="020B0604020202020204" pitchFamily="34" charset="0"/>
              </a:rPr>
              <a:t>los</a:t>
            </a:r>
            <a:r>
              <a:rPr lang="en-US" sz="1100" dirty="0">
                <a:latin typeface="Arial" panose="020B0604020202020204" pitchFamily="34" charset="0"/>
                <a:cs typeface="Arial" panose="020B0604020202020204" pitchFamily="34" charset="0"/>
              </a:rPr>
              <a:t> EE. UU. (U.S. Department of Agriculture, USDA), </a:t>
            </a:r>
            <a:r>
              <a:rPr lang="en-US" sz="1100" dirty="0" err="1">
                <a:latin typeface="Arial" panose="020B0604020202020204" pitchFamily="34" charset="0"/>
                <a:cs typeface="Arial" panose="020B0604020202020204" pitchFamily="34" charset="0"/>
              </a:rPr>
              <a:t>esta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institución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tiene</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prohibido</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discriminar</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por</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motivos</a:t>
            </a:r>
            <a:r>
              <a:rPr lang="en-US" sz="1100" dirty="0">
                <a:latin typeface="Arial" panose="020B0604020202020204" pitchFamily="34" charset="0"/>
                <a:cs typeface="Arial" panose="020B0604020202020204" pitchFamily="34" charset="0"/>
              </a:rPr>
              <a:t> de raza, color o </a:t>
            </a:r>
            <a:r>
              <a:rPr lang="en-US" sz="1100" dirty="0" err="1">
                <a:latin typeface="Arial" panose="020B0604020202020204" pitchFamily="34" charset="0"/>
                <a:cs typeface="Arial" panose="020B0604020202020204" pitchFamily="34" charset="0"/>
              </a:rPr>
              <a:t>país</a:t>
            </a:r>
            <a:r>
              <a:rPr lang="en-US" sz="1100" dirty="0">
                <a:latin typeface="Arial" panose="020B0604020202020204" pitchFamily="34" charset="0"/>
                <a:cs typeface="Arial" panose="020B0604020202020204" pitchFamily="34" charset="0"/>
              </a:rPr>
              <a:t> de </a:t>
            </a:r>
            <a:r>
              <a:rPr lang="en-US" sz="1100" dirty="0" err="1">
                <a:latin typeface="Arial" panose="020B0604020202020204" pitchFamily="34" charset="0"/>
                <a:cs typeface="Arial" panose="020B0604020202020204" pitchFamily="34" charset="0"/>
              </a:rPr>
              <a:t>origen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incluyendo</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dominio</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limitado</a:t>
            </a:r>
            <a:r>
              <a:rPr lang="en-US" sz="1100" dirty="0">
                <a:latin typeface="Arial" panose="020B0604020202020204" pitchFamily="34" charset="0"/>
                <a:cs typeface="Arial" panose="020B0604020202020204" pitchFamily="34" charset="0"/>
              </a:rPr>
              <a:t> del </a:t>
            </a:r>
            <a:r>
              <a:rPr lang="en-US" sz="1100" dirty="0" err="1">
                <a:latin typeface="Arial" panose="020B0604020202020204" pitchFamily="34" charset="0"/>
                <a:cs typeface="Arial" panose="020B0604020202020204" pitchFamily="34" charset="0"/>
              </a:rPr>
              <a:t>inglés</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sexo</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incluyendo</a:t>
            </a:r>
            <a:r>
              <a:rPr lang="en-US" sz="1100" dirty="0">
                <a:latin typeface="Arial" panose="020B0604020202020204" pitchFamily="34" charset="0"/>
                <a:cs typeface="Arial" panose="020B0604020202020204" pitchFamily="34" charset="0"/>
              </a:rPr>
              <a:t> la </a:t>
            </a:r>
            <a:r>
              <a:rPr lang="en-US" sz="1100" dirty="0" err="1">
                <a:latin typeface="Arial" panose="020B0604020202020204" pitchFamily="34" charset="0"/>
                <a:cs typeface="Arial" panose="020B0604020202020204" pitchFamily="34" charset="0"/>
              </a:rPr>
              <a:t>identidad</a:t>
            </a:r>
            <a:r>
              <a:rPr lang="en-US" sz="1100" dirty="0">
                <a:latin typeface="Arial" panose="020B0604020202020204" pitchFamily="34" charset="0"/>
                <a:cs typeface="Arial" panose="020B0604020202020204" pitchFamily="34" charset="0"/>
              </a:rPr>
              <a:t> de </a:t>
            </a:r>
            <a:r>
              <a:rPr lang="en-US" sz="1100" dirty="0" err="1">
                <a:latin typeface="Arial" panose="020B0604020202020204" pitchFamily="34" charset="0"/>
                <a:cs typeface="Arial" panose="020B0604020202020204" pitchFamily="34" charset="0"/>
              </a:rPr>
              <a:t>género</a:t>
            </a:r>
            <a:r>
              <a:rPr lang="en-US" sz="1100" dirty="0">
                <a:latin typeface="Arial" panose="020B0604020202020204" pitchFamily="34" charset="0"/>
                <a:cs typeface="Arial" panose="020B0604020202020204" pitchFamily="34" charset="0"/>
              </a:rPr>
              <a:t> y la </a:t>
            </a:r>
            <a:r>
              <a:rPr lang="en-US" sz="1100" dirty="0" err="1">
                <a:latin typeface="Arial" panose="020B0604020202020204" pitchFamily="34" charset="0"/>
                <a:cs typeface="Arial" panose="020B0604020202020204" pitchFamily="34" charset="0"/>
              </a:rPr>
              <a:t>orientación</a:t>
            </a:r>
            <a:r>
              <a:rPr lang="en-US" sz="1100" dirty="0">
                <a:latin typeface="Arial" panose="020B0604020202020204" pitchFamily="34" charset="0"/>
                <a:cs typeface="Arial" panose="020B0604020202020204" pitchFamily="34" charset="0"/>
              </a:rPr>
              <a:t> sexual), </a:t>
            </a:r>
            <a:r>
              <a:rPr lang="en-US" sz="1100" dirty="0" err="1">
                <a:latin typeface="Arial" panose="020B0604020202020204" pitchFamily="34" charset="0"/>
                <a:cs typeface="Arial" panose="020B0604020202020204" pitchFamily="34" charset="0"/>
              </a:rPr>
              <a:t>edad</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discapacidad</a:t>
            </a:r>
            <a:r>
              <a:rPr lang="en-US" sz="1100" dirty="0">
                <a:latin typeface="Arial" panose="020B0604020202020204" pitchFamily="34" charset="0"/>
                <a:cs typeface="Arial" panose="020B0604020202020204" pitchFamily="34" charset="0"/>
              </a:rPr>
              <a:t> y </a:t>
            </a:r>
            <a:r>
              <a:rPr lang="en-US" sz="1100" dirty="0" err="1">
                <a:latin typeface="Arial" panose="020B0604020202020204" pitchFamily="34" charset="0"/>
                <a:cs typeface="Arial" panose="020B0604020202020204" pitchFamily="34" charset="0"/>
              </a:rPr>
              <a:t>represalias</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por</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actividades</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anteriores</a:t>
            </a:r>
            <a:r>
              <a:rPr lang="en-US" sz="1100" dirty="0">
                <a:latin typeface="Arial" panose="020B0604020202020204" pitchFamily="34" charset="0"/>
                <a:cs typeface="Arial" panose="020B0604020202020204" pitchFamily="34" charset="0"/>
              </a:rPr>
              <a:t> de derechos </a:t>
            </a:r>
            <a:r>
              <a:rPr lang="en-US" sz="1100" dirty="0" err="1">
                <a:latin typeface="Arial" panose="020B0604020202020204" pitchFamily="34" charset="0"/>
                <a:cs typeface="Arial" panose="020B0604020202020204" pitchFamily="34" charset="0"/>
              </a:rPr>
              <a:t>civiles</a:t>
            </a:r>
            <a:r>
              <a:rPr lang="en-US" sz="1100" dirty="0">
                <a:latin typeface="Arial" panose="020B0604020202020204" pitchFamily="34" charset="0"/>
                <a:cs typeface="Arial" panose="020B0604020202020204" pitchFamily="34" charset="0"/>
              </a:rPr>
              <a:t>.</a:t>
            </a:r>
          </a:p>
          <a:p>
            <a:pPr algn="l">
              <a:spcBef>
                <a:spcPts val="901"/>
              </a:spcBef>
            </a:pPr>
            <a:r>
              <a:rPr lang="en-US" sz="1100" dirty="0">
                <a:latin typeface="Arial" panose="020B0604020202020204" pitchFamily="34" charset="0"/>
                <a:cs typeface="Arial" panose="020B0604020202020204" pitchFamily="34" charset="0"/>
              </a:rPr>
              <a:t>La </a:t>
            </a:r>
            <a:r>
              <a:rPr lang="en-US" sz="1100" dirty="0" err="1">
                <a:latin typeface="Arial" panose="020B0604020202020204" pitchFamily="34" charset="0"/>
                <a:cs typeface="Arial" panose="020B0604020202020204" pitchFamily="34" charset="0"/>
              </a:rPr>
              <a:t>información</a:t>
            </a:r>
            <a:r>
              <a:rPr lang="en-US" sz="1100" dirty="0">
                <a:latin typeface="Arial" panose="020B0604020202020204" pitchFamily="34" charset="0"/>
                <a:cs typeface="Arial" panose="020B0604020202020204" pitchFamily="34" charset="0"/>
              </a:rPr>
              <a:t> del </a:t>
            </a:r>
            <a:r>
              <a:rPr lang="en-US" sz="1100" dirty="0" err="1">
                <a:latin typeface="Arial" panose="020B0604020202020204" pitchFamily="34" charset="0"/>
                <a:cs typeface="Arial" panose="020B0604020202020204" pitchFamily="34" charset="0"/>
              </a:rPr>
              <a:t>programa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puede</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estar</a:t>
            </a:r>
            <a:r>
              <a:rPr lang="en-US" sz="1100" dirty="0">
                <a:latin typeface="Arial" panose="020B0604020202020204" pitchFamily="34" charset="0"/>
                <a:cs typeface="Arial" panose="020B0604020202020204" pitchFamily="34" charset="0"/>
              </a:rPr>
              <a:t> disponible </a:t>
            </a:r>
            <a:r>
              <a:rPr lang="en-US" sz="1100" dirty="0" err="1">
                <a:latin typeface="Arial" panose="020B0604020202020204" pitchFamily="34" charset="0"/>
                <a:cs typeface="Arial" panose="020B0604020202020204" pitchFamily="34" charset="0"/>
              </a:rPr>
              <a:t>en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idiomas</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distintos</a:t>
            </a:r>
            <a:r>
              <a:rPr lang="en-US" sz="1100" dirty="0">
                <a:latin typeface="Arial" panose="020B0604020202020204" pitchFamily="34" charset="0"/>
                <a:cs typeface="Arial" panose="020B0604020202020204" pitchFamily="34" charset="0"/>
              </a:rPr>
              <a:t> al </a:t>
            </a:r>
            <a:r>
              <a:rPr lang="en-US" sz="1100" dirty="0" err="1">
                <a:latin typeface="Arial" panose="020B0604020202020204" pitchFamily="34" charset="0"/>
                <a:cs typeface="Arial" panose="020B0604020202020204" pitchFamily="34" charset="0"/>
              </a:rPr>
              <a:t>inglés</a:t>
            </a:r>
            <a:r>
              <a:rPr lang="en-US" sz="1100" dirty="0">
                <a:latin typeface="Arial" panose="020B0604020202020204" pitchFamily="34" charset="0"/>
                <a:cs typeface="Arial" panose="020B0604020202020204" pitchFamily="34" charset="0"/>
              </a:rPr>
              <a:t>. Las personas con </a:t>
            </a:r>
            <a:r>
              <a:rPr lang="en-US" sz="1100" dirty="0" err="1">
                <a:latin typeface="Arial" panose="020B0604020202020204" pitchFamily="34" charset="0"/>
                <a:cs typeface="Arial" panose="020B0604020202020204" pitchFamily="34" charset="0"/>
              </a:rPr>
              <a:t>discapacidades</a:t>
            </a:r>
            <a:r>
              <a:rPr lang="en-US" sz="1100" dirty="0">
                <a:latin typeface="Arial" panose="020B0604020202020204" pitchFamily="34" charset="0"/>
                <a:cs typeface="Arial" panose="020B0604020202020204" pitchFamily="34" charset="0"/>
              </a:rPr>
              <a:t> que </a:t>
            </a:r>
            <a:r>
              <a:rPr lang="en-US" sz="1100" dirty="0" err="1">
                <a:latin typeface="Arial" panose="020B0604020202020204" pitchFamily="34" charset="0"/>
                <a:cs typeface="Arial" panose="020B0604020202020204" pitchFamily="34" charset="0"/>
              </a:rPr>
              <a:t>requieran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medios</a:t>
            </a:r>
            <a:r>
              <a:rPr lang="en-US" sz="1100" dirty="0">
                <a:latin typeface="Arial" panose="020B0604020202020204" pitchFamily="34" charset="0"/>
                <a:cs typeface="Arial" panose="020B0604020202020204" pitchFamily="34" charset="0"/>
              </a:rPr>
              <a:t> alternativos de </a:t>
            </a:r>
            <a:r>
              <a:rPr lang="en-US" sz="1100" dirty="0" err="1">
                <a:latin typeface="Arial" panose="020B0604020202020204" pitchFamily="34" charset="0"/>
                <a:cs typeface="Arial" panose="020B0604020202020204" pitchFamily="34" charset="0"/>
              </a:rPr>
              <a:t>comunicación</a:t>
            </a:r>
            <a:r>
              <a:rPr lang="en-US" sz="1100" dirty="0">
                <a:latin typeface="Arial" panose="020B0604020202020204" pitchFamily="34" charset="0"/>
                <a:cs typeface="Arial" panose="020B0604020202020204" pitchFamily="34" charset="0"/>
              </a:rPr>
              <a:t> para </a:t>
            </a:r>
            <a:r>
              <a:rPr lang="en-US" sz="1100" dirty="0" err="1">
                <a:latin typeface="Arial" panose="020B0604020202020204" pitchFamily="34" charset="0"/>
                <a:cs typeface="Arial" panose="020B0604020202020204" pitchFamily="34" charset="0"/>
              </a:rPr>
              <a:t>obtener</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información</a:t>
            </a:r>
            <a:r>
              <a:rPr lang="en-US" sz="1100" dirty="0">
                <a:latin typeface="Arial" panose="020B0604020202020204" pitchFamily="34" charset="0"/>
                <a:cs typeface="Arial" panose="020B0604020202020204" pitchFamily="34" charset="0"/>
              </a:rPr>
              <a:t> del </a:t>
            </a:r>
            <a:r>
              <a:rPr lang="en-US" sz="1100" dirty="0" err="1">
                <a:latin typeface="Arial" panose="020B0604020202020204" pitchFamily="34" charset="0"/>
                <a:cs typeface="Arial" panose="020B0604020202020204" pitchFamily="34" charset="0"/>
              </a:rPr>
              <a:t>programa</a:t>
            </a:r>
            <a:r>
              <a:rPr lang="en-US" sz="1100" dirty="0">
                <a:latin typeface="Arial" panose="020B0604020202020204" pitchFamily="34" charset="0"/>
                <a:cs typeface="Arial" panose="020B0604020202020204" pitchFamily="34" charset="0"/>
              </a:rPr>
              <a:t> (p. </a:t>
            </a:r>
            <a:r>
              <a:rPr lang="en-US" sz="1100" dirty="0" err="1">
                <a:latin typeface="Arial" panose="020B0604020202020204" pitchFamily="34" charset="0"/>
                <a:cs typeface="Arial" panose="020B0604020202020204" pitchFamily="34" charset="0"/>
              </a:rPr>
              <a:t>ej</a:t>
            </a:r>
            <a:r>
              <a:rPr lang="en-US" sz="1100" dirty="0">
                <a:latin typeface="Arial" panose="020B0604020202020204" pitchFamily="34" charset="0"/>
                <a:cs typeface="Arial" panose="020B0604020202020204" pitchFamily="34" charset="0"/>
              </a:rPr>
              <a:t>., braille, </a:t>
            </a:r>
            <a:r>
              <a:rPr lang="en-US" sz="1100" dirty="0" err="1">
                <a:latin typeface="Arial" panose="020B0604020202020204" pitchFamily="34" charset="0"/>
                <a:cs typeface="Arial" panose="020B0604020202020204" pitchFamily="34" charset="0"/>
              </a:rPr>
              <a:t>letra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grande</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cintas</a:t>
            </a:r>
            <a:r>
              <a:rPr lang="en-US" sz="1100" dirty="0">
                <a:latin typeface="Arial" panose="020B0604020202020204" pitchFamily="34" charset="0"/>
                <a:cs typeface="Arial" panose="020B0604020202020204" pitchFamily="34" charset="0"/>
              </a:rPr>
              <a:t> de audio y </a:t>
            </a:r>
            <a:r>
              <a:rPr lang="en-US" sz="1100" dirty="0" err="1">
                <a:latin typeface="Arial" panose="020B0604020202020204" pitchFamily="34" charset="0"/>
                <a:cs typeface="Arial" panose="020B0604020202020204" pitchFamily="34" charset="0"/>
              </a:rPr>
              <a:t>lenguaje</a:t>
            </a:r>
            <a:r>
              <a:rPr lang="en-US" sz="1100" dirty="0">
                <a:latin typeface="Arial" panose="020B0604020202020204" pitchFamily="34" charset="0"/>
                <a:cs typeface="Arial" panose="020B0604020202020204" pitchFamily="34" charset="0"/>
              </a:rPr>
              <a:t> de </a:t>
            </a:r>
            <a:r>
              <a:rPr lang="en-US" sz="1100" dirty="0" err="1">
                <a:latin typeface="Arial" panose="020B0604020202020204" pitchFamily="34" charset="0"/>
                <a:cs typeface="Arial" panose="020B0604020202020204" pitchFamily="34" charset="0"/>
              </a:rPr>
              <a:t>señas</a:t>
            </a:r>
            <a:r>
              <a:rPr lang="en-US" sz="1100" dirty="0">
                <a:latin typeface="Arial" panose="020B0604020202020204" pitchFamily="34" charset="0"/>
                <a:cs typeface="Arial" panose="020B0604020202020204" pitchFamily="34" charset="0"/>
              </a:rPr>
              <a:t> americano) </a:t>
            </a:r>
            <a:r>
              <a:rPr lang="en-US" sz="1100" dirty="0" err="1">
                <a:latin typeface="Arial" panose="020B0604020202020204" pitchFamily="34" charset="0"/>
                <a:cs typeface="Arial" panose="020B0604020202020204" pitchFamily="34" charset="0"/>
              </a:rPr>
              <a:t>deben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comunicarse</a:t>
            </a:r>
            <a:r>
              <a:rPr lang="en-US" sz="1100" dirty="0">
                <a:latin typeface="Arial" panose="020B0604020202020204" pitchFamily="34" charset="0"/>
                <a:cs typeface="Arial" panose="020B0604020202020204" pitchFamily="34" charset="0"/>
              </a:rPr>
              <a:t> con la </a:t>
            </a:r>
            <a:r>
              <a:rPr lang="en-US" sz="1100" dirty="0" err="1">
                <a:latin typeface="Arial" panose="020B0604020202020204" pitchFamily="34" charset="0"/>
                <a:cs typeface="Arial" panose="020B0604020202020204" pitchFamily="34" charset="0"/>
              </a:rPr>
              <a:t>agencia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estatal</a:t>
            </a:r>
            <a:r>
              <a:rPr lang="en-US" sz="1100" dirty="0">
                <a:latin typeface="Arial" panose="020B0604020202020204" pitchFamily="34" charset="0"/>
                <a:cs typeface="Arial" panose="020B0604020202020204" pitchFamily="34" charset="0"/>
              </a:rPr>
              <a:t> o local </a:t>
            </a:r>
            <a:r>
              <a:rPr lang="en-US" sz="1100" dirty="0" err="1">
                <a:latin typeface="Arial" panose="020B0604020202020204" pitchFamily="34" charset="0"/>
                <a:cs typeface="Arial" panose="020B0604020202020204" pitchFamily="34" charset="0"/>
              </a:rPr>
              <a:t>responsable</a:t>
            </a:r>
            <a:r>
              <a:rPr lang="en-US" sz="1100" dirty="0">
                <a:latin typeface="Arial" panose="020B0604020202020204" pitchFamily="34" charset="0"/>
                <a:cs typeface="Arial" panose="020B0604020202020204" pitchFamily="34" charset="0"/>
              </a:rPr>
              <a:t> que </a:t>
            </a:r>
            <a:r>
              <a:rPr lang="en-US" sz="1100" dirty="0" err="1">
                <a:latin typeface="Arial" panose="020B0604020202020204" pitchFamily="34" charset="0"/>
                <a:cs typeface="Arial" panose="020B0604020202020204" pitchFamily="34" charset="0"/>
              </a:rPr>
              <a:t>administra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el</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programa</a:t>
            </a:r>
            <a:r>
              <a:rPr lang="en-US" sz="1100" dirty="0">
                <a:latin typeface="Arial" panose="020B0604020202020204" pitchFamily="34" charset="0"/>
                <a:cs typeface="Arial" panose="020B0604020202020204" pitchFamily="34" charset="0"/>
              </a:rPr>
              <a:t> o </a:t>
            </a:r>
            <a:r>
              <a:rPr lang="en-US" sz="1100" dirty="0" err="1">
                <a:latin typeface="Arial" panose="020B0604020202020204" pitchFamily="34" charset="0"/>
                <a:cs typeface="Arial" panose="020B0604020202020204" pitchFamily="34" charset="0"/>
              </a:rPr>
              <a:t>comunicarse</a:t>
            </a:r>
            <a:r>
              <a:rPr lang="en-US" sz="1100" dirty="0">
                <a:latin typeface="Arial" panose="020B0604020202020204" pitchFamily="34" charset="0"/>
                <a:cs typeface="Arial" panose="020B0604020202020204" pitchFamily="34" charset="0"/>
              </a:rPr>
              <a:t> con </a:t>
            </a:r>
            <a:r>
              <a:rPr lang="en-US" sz="1100" dirty="0" err="1">
                <a:latin typeface="Arial" panose="020B0604020202020204" pitchFamily="34" charset="0"/>
                <a:cs typeface="Arial" panose="020B0604020202020204" pitchFamily="34" charset="0"/>
              </a:rPr>
              <a:t>el</a:t>
            </a:r>
            <a:r>
              <a:rPr lang="en-US" sz="1100" dirty="0">
                <a:latin typeface="Arial" panose="020B0604020202020204" pitchFamily="34" charset="0"/>
                <a:cs typeface="Arial" panose="020B0604020202020204" pitchFamily="34" charset="0"/>
              </a:rPr>
              <a:t> USDA a </a:t>
            </a:r>
            <a:r>
              <a:rPr lang="en-US" sz="1100" dirty="0" err="1">
                <a:latin typeface="Arial" panose="020B0604020202020204" pitchFamily="34" charset="0"/>
                <a:cs typeface="Arial" panose="020B0604020202020204" pitchFamily="34" charset="0"/>
              </a:rPr>
              <a:t>través</a:t>
            </a:r>
            <a:r>
              <a:rPr lang="en-US" sz="1100" dirty="0">
                <a:latin typeface="Arial" panose="020B0604020202020204" pitchFamily="34" charset="0"/>
                <a:cs typeface="Arial" panose="020B0604020202020204" pitchFamily="34" charset="0"/>
              </a:rPr>
              <a:t> del </a:t>
            </a:r>
            <a:r>
              <a:rPr lang="en-US" sz="1100" dirty="0" err="1">
                <a:latin typeface="Arial" panose="020B0604020202020204" pitchFamily="34" charset="0"/>
                <a:cs typeface="Arial" panose="020B0604020202020204" pitchFamily="34" charset="0"/>
              </a:rPr>
              <a:t>Servicio</a:t>
            </a:r>
            <a:r>
              <a:rPr lang="en-US" sz="1100" dirty="0">
                <a:latin typeface="Arial" panose="020B0604020202020204" pitchFamily="34" charset="0"/>
                <a:cs typeface="Arial" panose="020B0604020202020204" pitchFamily="34" charset="0"/>
              </a:rPr>
              <a:t> de </a:t>
            </a:r>
            <a:r>
              <a:rPr lang="en-US" sz="1100" dirty="0" err="1">
                <a:latin typeface="Arial" panose="020B0604020202020204" pitchFamily="34" charset="0"/>
                <a:cs typeface="Arial" panose="020B0604020202020204" pitchFamily="34" charset="0"/>
              </a:rPr>
              <a:t>Retransmisión</a:t>
            </a:r>
            <a:r>
              <a:rPr lang="en-US" sz="1100" dirty="0">
                <a:latin typeface="Arial" panose="020B0604020202020204" pitchFamily="34" charset="0"/>
                <a:cs typeface="Arial" panose="020B0604020202020204" pitchFamily="34" charset="0"/>
              </a:rPr>
              <a:t> de Telecomunicaciones al 711 (</a:t>
            </a:r>
            <a:r>
              <a:rPr lang="en-US" sz="1100" dirty="0" err="1">
                <a:latin typeface="Arial" panose="020B0604020202020204" pitchFamily="34" charset="0"/>
                <a:cs typeface="Arial" panose="020B0604020202020204" pitchFamily="34" charset="0"/>
              </a:rPr>
              <a:t>voz</a:t>
            </a:r>
            <a:r>
              <a:rPr lang="en-US" sz="1100" dirty="0">
                <a:latin typeface="Arial" panose="020B0604020202020204" pitchFamily="34" charset="0"/>
                <a:cs typeface="Arial" panose="020B0604020202020204" pitchFamily="34" charset="0"/>
              </a:rPr>
              <a:t> y TTY).</a:t>
            </a:r>
          </a:p>
          <a:p>
            <a:pPr algn="l">
              <a:spcBef>
                <a:spcPts val="901"/>
              </a:spcBef>
            </a:pPr>
            <a:r>
              <a:rPr lang="en-US" sz="1100" dirty="0">
                <a:latin typeface="Arial" panose="020B0604020202020204" pitchFamily="34" charset="0"/>
                <a:cs typeface="Arial" panose="020B0604020202020204" pitchFamily="34" charset="0"/>
              </a:rPr>
              <a:t>Para </a:t>
            </a:r>
            <a:r>
              <a:rPr lang="en-US" sz="1100" dirty="0" err="1">
                <a:latin typeface="Arial" panose="020B0604020202020204" pitchFamily="34" charset="0"/>
                <a:cs typeface="Arial" panose="020B0604020202020204" pitchFamily="34" charset="0"/>
              </a:rPr>
              <a:t>presentar</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una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queja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por</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discriminación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en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el</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programa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el</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reclamante</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debe</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completar</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el</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formulario</a:t>
            </a:r>
            <a:r>
              <a:rPr lang="en-US" sz="1100" dirty="0">
                <a:latin typeface="Arial" panose="020B0604020202020204" pitchFamily="34" charset="0"/>
                <a:cs typeface="Arial" panose="020B0604020202020204" pitchFamily="34" charset="0"/>
              </a:rPr>
              <a:t> AD-3027, </a:t>
            </a:r>
            <a:r>
              <a:rPr lang="en-US" sz="1100" dirty="0" err="1">
                <a:latin typeface="Arial" panose="020B0604020202020204" pitchFamily="34" charset="0"/>
                <a:cs typeface="Arial" panose="020B0604020202020204" pitchFamily="34" charset="0"/>
              </a:rPr>
              <a:t>el</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formulario</a:t>
            </a:r>
            <a:r>
              <a:rPr lang="en-US" sz="1100" dirty="0">
                <a:latin typeface="Arial" panose="020B0604020202020204" pitchFamily="34" charset="0"/>
                <a:cs typeface="Arial" panose="020B0604020202020204" pitchFamily="34" charset="0"/>
              </a:rPr>
              <a:t> de </a:t>
            </a:r>
            <a:r>
              <a:rPr lang="en-US" sz="1100" dirty="0" err="1">
                <a:latin typeface="Arial" panose="020B0604020202020204" pitchFamily="34" charset="0"/>
                <a:cs typeface="Arial" panose="020B0604020202020204" pitchFamily="34" charset="0"/>
              </a:rPr>
              <a:t>queja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por</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discriminación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en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el</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programa</a:t>
            </a:r>
            <a:r>
              <a:rPr lang="en-US" sz="1100" dirty="0">
                <a:latin typeface="Arial" panose="020B0604020202020204" pitchFamily="34" charset="0"/>
                <a:cs typeface="Arial" panose="020B0604020202020204" pitchFamily="34" charset="0"/>
              </a:rPr>
              <a:t> del USDA, que se </a:t>
            </a:r>
            <a:r>
              <a:rPr lang="en-US" sz="1100" dirty="0" err="1">
                <a:latin typeface="Arial" panose="020B0604020202020204" pitchFamily="34" charset="0"/>
                <a:cs typeface="Arial" panose="020B0604020202020204" pitchFamily="34" charset="0"/>
              </a:rPr>
              <a:t>puede</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obtener</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en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línea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en</a:t>
            </a:r>
            <a:r>
              <a:rPr lang="en-US" sz="11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hlinkClick r:id="rId3"/>
              </a:rPr>
              <a:t>https://</a:t>
            </a:r>
            <a:r>
              <a:rPr lang="en-US" sz="1100" dirty="0" err="1">
                <a:latin typeface="Arial" panose="020B0604020202020204" pitchFamily="34" charset="0"/>
                <a:cs typeface="Arial" panose="020B0604020202020204" pitchFamily="34" charset="0"/>
                <a:hlinkClick r:id="rId3"/>
              </a:rPr>
              <a:t>www.usda.gov</a:t>
            </a:r>
            <a:r>
              <a:rPr lang="en-US" sz="1100" dirty="0">
                <a:latin typeface="Arial" panose="020B0604020202020204" pitchFamily="34" charset="0"/>
                <a:cs typeface="Arial" panose="020B0604020202020204" pitchFamily="34" charset="0"/>
                <a:hlinkClick r:id="rId3"/>
              </a:rPr>
              <a:t>/sites/default/files/documents/ad-3027s.pdf</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desde</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cualquier</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oficina</a:t>
            </a:r>
            <a:r>
              <a:rPr lang="en-US" sz="1100" dirty="0">
                <a:latin typeface="Arial" panose="020B0604020202020204" pitchFamily="34" charset="0"/>
                <a:cs typeface="Arial" panose="020B0604020202020204" pitchFamily="34" charset="0"/>
              </a:rPr>
              <a:t> del USDA, </a:t>
            </a:r>
            <a:r>
              <a:rPr lang="en-US" sz="1100" dirty="0" err="1">
                <a:latin typeface="Arial" panose="020B0604020202020204" pitchFamily="34" charset="0"/>
                <a:cs typeface="Arial" panose="020B0604020202020204" pitchFamily="34" charset="0"/>
              </a:rPr>
              <a:t>llamando</a:t>
            </a:r>
            <a:r>
              <a:rPr lang="en-US" sz="1100" dirty="0">
                <a:latin typeface="Arial" panose="020B0604020202020204" pitchFamily="34" charset="0"/>
                <a:cs typeface="Arial" panose="020B0604020202020204" pitchFamily="34" charset="0"/>
              </a:rPr>
              <a:t> al (866) 632-9992 o </a:t>
            </a:r>
            <a:r>
              <a:rPr lang="en-US" sz="1100" dirty="0" err="1">
                <a:latin typeface="Arial" panose="020B0604020202020204" pitchFamily="34" charset="0"/>
                <a:cs typeface="Arial" panose="020B0604020202020204" pitchFamily="34" charset="0"/>
              </a:rPr>
              <a:t>escribiendo</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una</a:t>
            </a:r>
            <a:r>
              <a:rPr lang="en-US" sz="1100" dirty="0">
                <a:latin typeface="Arial" panose="020B0604020202020204" pitchFamily="34" charset="0"/>
                <a:cs typeface="Arial" panose="020B0604020202020204" pitchFamily="34" charset="0"/>
              </a:rPr>
              <a:t> carta </a:t>
            </a:r>
            <a:r>
              <a:rPr lang="en-US" sz="1100" dirty="0" err="1">
                <a:latin typeface="Arial" panose="020B0604020202020204" pitchFamily="34" charset="0"/>
                <a:cs typeface="Arial" panose="020B0604020202020204" pitchFamily="34" charset="0"/>
              </a:rPr>
              <a:t>dirigida</a:t>
            </a:r>
            <a:r>
              <a:rPr lang="en-US" sz="1100" dirty="0">
                <a:latin typeface="Arial" panose="020B0604020202020204" pitchFamily="34" charset="0"/>
                <a:cs typeface="Arial" panose="020B0604020202020204" pitchFamily="34" charset="0"/>
              </a:rPr>
              <a:t> al USDA. La carta </a:t>
            </a:r>
            <a:r>
              <a:rPr lang="en-US" sz="1100" dirty="0" err="1">
                <a:latin typeface="Arial" panose="020B0604020202020204" pitchFamily="34" charset="0"/>
                <a:cs typeface="Arial" panose="020B0604020202020204" pitchFamily="34" charset="0"/>
              </a:rPr>
              <a:t>debe</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tener</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el</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nombre</a:t>
            </a:r>
            <a:r>
              <a:rPr lang="en-US" sz="1100" dirty="0">
                <a:latin typeface="Arial" panose="020B0604020202020204" pitchFamily="34" charset="0"/>
                <a:cs typeface="Arial" panose="020B0604020202020204" pitchFamily="34" charset="0"/>
              </a:rPr>
              <a:t>, la </a:t>
            </a:r>
            <a:r>
              <a:rPr lang="en-US" sz="1100" dirty="0" err="1">
                <a:latin typeface="Arial" panose="020B0604020202020204" pitchFamily="34" charset="0"/>
                <a:cs typeface="Arial" panose="020B0604020202020204" pitchFamily="34" charset="0"/>
              </a:rPr>
              <a:t>dirección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el</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teléfono</a:t>
            </a:r>
            <a:r>
              <a:rPr lang="en-US" sz="1100" dirty="0">
                <a:latin typeface="Arial" panose="020B0604020202020204" pitchFamily="34" charset="0"/>
                <a:cs typeface="Arial" panose="020B0604020202020204" pitchFamily="34" charset="0"/>
              </a:rPr>
              <a:t> del </a:t>
            </a:r>
            <a:r>
              <a:rPr lang="en-US" sz="1100" dirty="0" err="1">
                <a:latin typeface="Arial" panose="020B0604020202020204" pitchFamily="34" charset="0"/>
                <a:cs typeface="Arial" panose="020B0604020202020204" pitchFamily="34" charset="0"/>
              </a:rPr>
              <a:t>reclamante</a:t>
            </a:r>
            <a:r>
              <a:rPr lang="en-US" sz="1100" dirty="0">
                <a:latin typeface="Arial" panose="020B0604020202020204" pitchFamily="34" charset="0"/>
                <a:cs typeface="Arial" panose="020B0604020202020204" pitchFamily="34" charset="0"/>
              </a:rPr>
              <a:t> y </a:t>
            </a:r>
            <a:r>
              <a:rPr lang="en-US" sz="1100" dirty="0" err="1">
                <a:latin typeface="Arial" panose="020B0604020202020204" pitchFamily="34" charset="0"/>
                <a:cs typeface="Arial" panose="020B0604020202020204" pitchFamily="34" charset="0"/>
              </a:rPr>
              <a:t>una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descripción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escrita</a:t>
            </a:r>
            <a:r>
              <a:rPr lang="en-US" sz="1100" dirty="0">
                <a:latin typeface="Arial" panose="020B0604020202020204" pitchFamily="34" charset="0"/>
                <a:cs typeface="Arial" panose="020B0604020202020204" pitchFamily="34" charset="0"/>
              </a:rPr>
              <a:t> de la </a:t>
            </a:r>
            <a:r>
              <a:rPr lang="en-US" sz="1100" dirty="0" err="1">
                <a:latin typeface="Arial" panose="020B0604020202020204" pitchFamily="34" charset="0"/>
                <a:cs typeface="Arial" panose="020B0604020202020204" pitchFamily="34" charset="0"/>
              </a:rPr>
              <a:t>supuesta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acción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discriminatoria</a:t>
            </a:r>
            <a:r>
              <a:rPr lang="en-US" sz="1100" dirty="0">
                <a:latin typeface="Arial" panose="020B0604020202020204" pitchFamily="34" charset="0"/>
                <a:cs typeface="Arial" panose="020B0604020202020204" pitchFamily="34" charset="0"/>
              </a:rPr>
              <a:t> con </a:t>
            </a:r>
            <a:r>
              <a:rPr lang="en-US" sz="1100" dirty="0" err="1">
                <a:latin typeface="Arial" panose="020B0604020202020204" pitchFamily="34" charset="0"/>
                <a:cs typeface="Arial" panose="020B0604020202020204" pitchFamily="34" charset="0"/>
              </a:rPr>
              <a:t>suficiente</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detalle</a:t>
            </a:r>
            <a:r>
              <a:rPr lang="en-US" sz="1100" dirty="0">
                <a:latin typeface="Arial" panose="020B0604020202020204" pitchFamily="34" charset="0"/>
                <a:cs typeface="Arial" panose="020B0604020202020204" pitchFamily="34" charset="0"/>
              </a:rPr>
              <a:t> para </a:t>
            </a:r>
            <a:r>
              <a:rPr lang="en-US" sz="1100" dirty="0" err="1">
                <a:latin typeface="Arial" panose="020B0604020202020204" pitchFamily="34" charset="0"/>
                <a:cs typeface="Arial" panose="020B0604020202020204" pitchFamily="34" charset="0"/>
              </a:rPr>
              <a:t>informar</a:t>
            </a:r>
            <a:r>
              <a:rPr lang="en-US" sz="1100" dirty="0">
                <a:latin typeface="Arial" panose="020B0604020202020204" pitchFamily="34" charset="0"/>
                <a:cs typeface="Arial" panose="020B0604020202020204" pitchFamily="34" charset="0"/>
              </a:rPr>
              <a:t> al </a:t>
            </a:r>
            <a:r>
              <a:rPr lang="en-US" sz="1100" dirty="0" err="1">
                <a:latin typeface="Arial" panose="020B0604020202020204" pitchFamily="34" charset="0"/>
                <a:cs typeface="Arial" panose="020B0604020202020204" pitchFamily="34" charset="0"/>
              </a:rPr>
              <a:t>subsecretario</a:t>
            </a:r>
            <a:r>
              <a:rPr lang="en-US" sz="1100" dirty="0">
                <a:latin typeface="Arial" panose="020B0604020202020204" pitchFamily="34" charset="0"/>
                <a:cs typeface="Arial" panose="020B0604020202020204" pitchFamily="34" charset="0"/>
              </a:rPr>
              <a:t> de derechos </a:t>
            </a:r>
            <a:r>
              <a:rPr lang="en-US" sz="1100" dirty="0" err="1">
                <a:latin typeface="Arial" panose="020B0604020202020204" pitchFamily="34" charset="0"/>
                <a:cs typeface="Arial" panose="020B0604020202020204" pitchFamily="34" charset="0"/>
              </a:rPr>
              <a:t>civiles</a:t>
            </a:r>
            <a:r>
              <a:rPr lang="en-US" sz="1100" dirty="0">
                <a:latin typeface="Arial" panose="020B0604020202020204" pitchFamily="34" charset="0"/>
                <a:cs typeface="Arial" panose="020B0604020202020204" pitchFamily="34" charset="0"/>
              </a:rPr>
              <a:t> (ASCR) </a:t>
            </a:r>
            <a:r>
              <a:rPr lang="en-US" sz="1100" dirty="0" err="1">
                <a:latin typeface="Arial" panose="020B0604020202020204" pitchFamily="34" charset="0"/>
                <a:cs typeface="Arial" panose="020B0604020202020204" pitchFamily="34" charset="0"/>
              </a:rPr>
              <a:t>sobre</a:t>
            </a:r>
            <a:r>
              <a:rPr lang="en-US" sz="1100" dirty="0">
                <a:latin typeface="Arial" panose="020B0604020202020204" pitchFamily="34" charset="0"/>
                <a:cs typeface="Arial" panose="020B0604020202020204" pitchFamily="34" charset="0"/>
              </a:rPr>
              <a:t> la </a:t>
            </a:r>
            <a:r>
              <a:rPr lang="en-US" sz="1100" dirty="0" err="1">
                <a:latin typeface="Arial" panose="020B0604020202020204" pitchFamily="34" charset="0"/>
                <a:cs typeface="Arial" panose="020B0604020202020204" pitchFamily="34" charset="0"/>
              </a:rPr>
              <a:t>naturaleza</a:t>
            </a:r>
            <a:r>
              <a:rPr lang="en-US" sz="1100" dirty="0">
                <a:latin typeface="Arial" panose="020B0604020202020204" pitchFamily="34" charset="0"/>
                <a:cs typeface="Arial" panose="020B0604020202020204" pitchFamily="34" charset="0"/>
              </a:rPr>
              <a:t> y la </a:t>
            </a:r>
            <a:r>
              <a:rPr lang="en-US" sz="1100" dirty="0" err="1">
                <a:latin typeface="Arial" panose="020B0604020202020204" pitchFamily="34" charset="0"/>
                <a:cs typeface="Arial" panose="020B0604020202020204" pitchFamily="34" charset="0"/>
              </a:rPr>
              <a:t>fecha</a:t>
            </a:r>
            <a:r>
              <a:rPr lang="en-US" sz="1100" dirty="0">
                <a:latin typeface="Arial" panose="020B0604020202020204" pitchFamily="34" charset="0"/>
                <a:cs typeface="Arial" panose="020B0604020202020204" pitchFamily="34" charset="0"/>
              </a:rPr>
              <a:t> de </a:t>
            </a:r>
            <a:r>
              <a:rPr lang="en-US" sz="1100" dirty="0" err="1">
                <a:latin typeface="Arial" panose="020B0604020202020204" pitchFamily="34" charset="0"/>
                <a:cs typeface="Arial" panose="020B0604020202020204" pitchFamily="34" charset="0"/>
              </a:rPr>
              <a:t>una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supuesta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violación</a:t>
            </a:r>
            <a:r>
              <a:rPr lang="en-US" sz="1100" dirty="0">
                <a:latin typeface="Arial" panose="020B0604020202020204" pitchFamily="34" charset="0"/>
                <a:cs typeface="Arial" panose="020B0604020202020204" pitchFamily="34" charset="0"/>
              </a:rPr>
              <a:t> de </a:t>
            </a:r>
            <a:r>
              <a:rPr lang="en-US" sz="1100" dirty="0" err="1">
                <a:latin typeface="Arial" panose="020B0604020202020204" pitchFamily="34" charset="0"/>
                <a:cs typeface="Arial" panose="020B0604020202020204" pitchFamily="34" charset="0"/>
              </a:rPr>
              <a:t>los</a:t>
            </a:r>
            <a:r>
              <a:rPr lang="en-US" sz="1100" dirty="0">
                <a:latin typeface="Arial" panose="020B0604020202020204" pitchFamily="34" charset="0"/>
                <a:cs typeface="Arial" panose="020B0604020202020204" pitchFamily="34" charset="0"/>
              </a:rPr>
              <a:t> derechos </a:t>
            </a:r>
            <a:r>
              <a:rPr lang="en-US" sz="1100" dirty="0" err="1">
                <a:latin typeface="Arial" panose="020B0604020202020204" pitchFamily="34" charset="0"/>
                <a:cs typeface="Arial" panose="020B0604020202020204" pitchFamily="34" charset="0"/>
              </a:rPr>
              <a:t>civiles</a:t>
            </a:r>
            <a:r>
              <a:rPr lang="en-US" sz="1100" dirty="0">
                <a:latin typeface="Arial" panose="020B0604020202020204" pitchFamily="34" charset="0"/>
                <a:cs typeface="Arial" panose="020B0604020202020204" pitchFamily="34" charset="0"/>
              </a:rPr>
              <a:t>. El </a:t>
            </a:r>
            <a:r>
              <a:rPr lang="en-US" sz="1100" dirty="0" err="1">
                <a:latin typeface="Arial" panose="020B0604020202020204" pitchFamily="34" charset="0"/>
                <a:cs typeface="Arial" panose="020B0604020202020204" pitchFamily="34" charset="0"/>
              </a:rPr>
              <a:t>formulario</a:t>
            </a:r>
            <a:r>
              <a:rPr lang="en-US" sz="1100" dirty="0">
                <a:latin typeface="Arial" panose="020B0604020202020204" pitchFamily="34" charset="0"/>
                <a:cs typeface="Arial" panose="020B0604020202020204" pitchFamily="34" charset="0"/>
              </a:rPr>
              <a:t> AD-3027 o la carta </a:t>
            </a:r>
            <a:r>
              <a:rPr lang="en-US" sz="1100" dirty="0" err="1">
                <a:latin typeface="Arial" panose="020B0604020202020204" pitchFamily="34" charset="0"/>
                <a:cs typeface="Arial" panose="020B0604020202020204" pitchFamily="34" charset="0"/>
              </a:rPr>
              <a:t>completos</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deben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enviarse</a:t>
            </a:r>
            <a:r>
              <a:rPr lang="en-US" sz="1100" dirty="0">
                <a:latin typeface="Arial" panose="020B0604020202020204" pitchFamily="34" charset="0"/>
                <a:cs typeface="Arial" panose="020B0604020202020204" pitchFamily="34" charset="0"/>
              </a:rPr>
              <a:t> al USDA </a:t>
            </a:r>
            <a:r>
              <a:rPr lang="en-US" sz="1100" dirty="0" err="1">
                <a:latin typeface="Arial" panose="020B0604020202020204" pitchFamily="34" charset="0"/>
                <a:cs typeface="Arial" panose="020B0604020202020204" pitchFamily="34" charset="0"/>
              </a:rPr>
              <a:t>por</a:t>
            </a:r>
            <a:r>
              <a:rPr lang="en-US" sz="1100"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4916CBA7-932A-B50A-9A61-15FFF4CE6ABD}"/>
              </a:ext>
            </a:extLst>
          </p:cNvPr>
          <p:cNvSpPr txBox="1"/>
          <p:nvPr userDrawn="1"/>
        </p:nvSpPr>
        <p:spPr>
          <a:xfrm>
            <a:off x="2570932" y="4724740"/>
            <a:ext cx="7050136" cy="967344"/>
          </a:xfrm>
          <a:prstGeom prst="rect">
            <a:avLst/>
          </a:prstGeom>
          <a:noFill/>
        </p:spPr>
        <p:txBody>
          <a:bodyPr wrap="none" numCol="2" rtlCol="0">
            <a:noAutofit/>
          </a:bodyPr>
          <a:lstStyle/>
          <a:p>
            <a:pPr algn="l">
              <a:spcBef>
                <a:spcPts val="901"/>
              </a:spcBef>
            </a:pPr>
            <a:r>
              <a:rPr lang="en-US" sz="1100" b="1" dirty="0" err="1">
                <a:latin typeface="Arial" panose="020B0604020202020204" pitchFamily="34" charset="0"/>
                <a:cs typeface="Arial" panose="020B0604020202020204" pitchFamily="34" charset="0"/>
              </a:rPr>
              <a:t>correo</a:t>
            </a:r>
            <a:r>
              <a:rPr lang="en-US" sz="1100" b="1" dirty="0">
                <a:latin typeface="Arial" panose="020B0604020202020204" pitchFamily="34" charset="0"/>
                <a:cs typeface="Arial" panose="020B0604020202020204" pitchFamily="34" charset="0"/>
              </a:rPr>
              <a:t> postal:</a:t>
            </a:r>
          </a:p>
          <a:p>
            <a:pPr algn="l">
              <a:spcBef>
                <a:spcPts val="0"/>
              </a:spcBef>
            </a:pPr>
            <a:r>
              <a:rPr lang="en-US" sz="1100" dirty="0">
                <a:latin typeface="Arial" panose="020B0604020202020204" pitchFamily="34" charset="0"/>
                <a:cs typeface="Arial" panose="020B0604020202020204" pitchFamily="34" charset="0"/>
              </a:rPr>
              <a:t>U.S. Department of Agriculture</a:t>
            </a:r>
          </a:p>
          <a:p>
            <a:pPr algn="l">
              <a:spcBef>
                <a:spcPts val="0"/>
              </a:spcBef>
            </a:pPr>
            <a:r>
              <a:rPr lang="en-US" sz="1100" dirty="0">
                <a:latin typeface="Arial" panose="020B0604020202020204" pitchFamily="34" charset="0"/>
                <a:cs typeface="Arial" panose="020B0604020202020204" pitchFamily="34" charset="0"/>
              </a:rPr>
              <a:t>Office of the Assistant Secretary for Civil Rights</a:t>
            </a:r>
          </a:p>
          <a:p>
            <a:pPr algn="l">
              <a:spcBef>
                <a:spcPts val="0"/>
              </a:spcBef>
            </a:pPr>
            <a:r>
              <a:rPr lang="en-US" sz="1100" dirty="0">
                <a:latin typeface="Arial" panose="020B0604020202020204" pitchFamily="34" charset="0"/>
                <a:cs typeface="Arial" panose="020B0604020202020204" pitchFamily="34" charset="0"/>
              </a:rPr>
              <a:t>1400 Independence Avenue, SW</a:t>
            </a:r>
          </a:p>
          <a:p>
            <a:pPr algn="l">
              <a:spcBef>
                <a:spcPts val="0"/>
              </a:spcBef>
            </a:pPr>
            <a:r>
              <a:rPr lang="en-US" sz="1100" dirty="0">
                <a:latin typeface="Arial" panose="020B0604020202020204" pitchFamily="34" charset="0"/>
                <a:cs typeface="Arial" panose="020B0604020202020204" pitchFamily="34" charset="0"/>
              </a:rPr>
              <a:t>Washington, D.C. 20250-9410; o´</a:t>
            </a:r>
          </a:p>
          <a:p>
            <a:pPr algn="l">
              <a:spcBef>
                <a:spcPts val="901"/>
              </a:spcBef>
            </a:pPr>
            <a:r>
              <a:rPr lang="en-US" sz="1100" b="1" dirty="0" err="1">
                <a:latin typeface="Arial" panose="020B0604020202020204" pitchFamily="34" charset="0"/>
                <a:cs typeface="Arial" panose="020B0604020202020204" pitchFamily="34" charset="0"/>
              </a:rPr>
              <a:t>correo</a:t>
            </a:r>
            <a:r>
              <a:rPr lang="en-US" sz="1100" b="1" dirty="0">
                <a:latin typeface="Arial" panose="020B0604020202020204" pitchFamily="34" charset="0"/>
                <a:cs typeface="Arial" panose="020B0604020202020204" pitchFamily="34" charset="0"/>
              </a:rPr>
              <a:t> </a:t>
            </a:r>
            <a:r>
              <a:rPr lang="en-US" sz="1100" b="1" dirty="0" err="1">
                <a:latin typeface="Arial" panose="020B0604020202020204" pitchFamily="34" charset="0"/>
                <a:cs typeface="Arial" panose="020B0604020202020204" pitchFamily="34" charset="0"/>
              </a:rPr>
              <a:t>electrónico</a:t>
            </a:r>
            <a:r>
              <a:rPr lang="en-US" sz="1100" b="1" dirty="0">
                <a:latin typeface="Arial" panose="020B0604020202020204" pitchFamily="34" charset="0"/>
                <a:cs typeface="Arial" panose="020B0604020202020204" pitchFamily="34" charset="0"/>
              </a:rPr>
              <a:t>:</a:t>
            </a:r>
          </a:p>
          <a:p>
            <a:pPr algn="l">
              <a:spcBef>
                <a:spcPts val="0"/>
              </a:spcBef>
            </a:pPr>
            <a:r>
              <a:rPr lang="en-US" sz="1100" dirty="0">
                <a:latin typeface="Arial" panose="020B0604020202020204" pitchFamily="34" charset="0"/>
                <a:cs typeface="Arial" panose="020B0604020202020204" pitchFamily="34" charset="0"/>
                <a:hlinkClick r:id="rId4"/>
              </a:rPr>
              <a:t>program.intake@usda.gov</a:t>
            </a:r>
            <a:r>
              <a:rPr lang="en-US" sz="1100" dirty="0">
                <a:latin typeface="Arial" panose="020B0604020202020204" pitchFamily="34" charset="0"/>
                <a:cs typeface="Arial" panose="020B0604020202020204" pitchFamily="34" charset="0"/>
              </a:rPr>
              <a:t>.</a:t>
            </a:r>
          </a:p>
          <a:p>
            <a:pPr algn="l">
              <a:spcBef>
                <a:spcPts val="2700"/>
              </a:spcBef>
            </a:pPr>
            <a:r>
              <a:rPr lang="en-US" sz="1100" dirty="0">
                <a:latin typeface="Arial" panose="020B0604020202020204" pitchFamily="34" charset="0"/>
                <a:cs typeface="Arial" panose="020B0604020202020204" pitchFamily="34" charset="0"/>
              </a:rPr>
              <a:t>Esta </a:t>
            </a:r>
            <a:r>
              <a:rPr lang="en-US" sz="1100" dirty="0" err="1">
                <a:latin typeface="Arial" panose="020B0604020202020204" pitchFamily="34" charset="0"/>
                <a:cs typeface="Arial" panose="020B0604020202020204" pitchFamily="34" charset="0"/>
              </a:rPr>
              <a:t>institución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ofrece</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igualdad</a:t>
            </a:r>
            <a:r>
              <a:rPr lang="en-US" sz="1100" dirty="0">
                <a:latin typeface="Arial" panose="020B0604020202020204" pitchFamily="34" charset="0"/>
                <a:cs typeface="Arial" panose="020B0604020202020204" pitchFamily="34" charset="0"/>
              </a:rPr>
              <a:t> de </a:t>
            </a:r>
            <a:r>
              <a:rPr lang="en-US" sz="1100" dirty="0" err="1">
                <a:latin typeface="Arial" panose="020B0604020202020204" pitchFamily="34" charset="0"/>
                <a:cs typeface="Arial" panose="020B0604020202020204" pitchFamily="34" charset="0"/>
              </a:rPr>
              <a:t>oportunidades</a:t>
            </a:r>
            <a:r>
              <a:rPr lang="en-US" sz="1100" dirty="0">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8B974806-35CA-26A0-EC83-5289D1A35CE3}"/>
              </a:ext>
            </a:extLst>
          </p:cNvPr>
          <p:cNvSpPr txBox="1"/>
          <p:nvPr userDrawn="1"/>
        </p:nvSpPr>
        <p:spPr>
          <a:xfrm>
            <a:off x="408432" y="6027420"/>
            <a:ext cx="11375136" cy="595068"/>
          </a:xfrm>
          <a:prstGeom prst="rect">
            <a:avLst/>
          </a:prstGeom>
          <a:noFill/>
        </p:spPr>
        <p:txBody>
          <a:bodyPr wrap="square" lIns="0" tIns="0" rIns="0" bIns="0" rtlCol="0">
            <a:noAutofit/>
          </a:bodyPr>
          <a:lstStyle/>
          <a:p>
            <a:r>
              <a:rPr lang="en-US" sz="1050" b="0" i="0" dirty="0">
                <a:solidFill>
                  <a:schemeClr val="tx1"/>
                </a:solidFill>
                <a:latin typeface="Arial" panose="020B0604020202020204" pitchFamily="34" charset="0"/>
                <a:ea typeface="Univers 45 Light" charset="0"/>
                <a:cs typeface="Arial" panose="020B0604020202020204" pitchFamily="34" charset="0"/>
              </a:rPr>
              <a:t>SDSU Extension</a:t>
            </a:r>
            <a:r>
              <a:rPr lang="en-US" sz="1050" b="0" i="0" baseline="0" dirty="0">
                <a:solidFill>
                  <a:schemeClr val="tx1"/>
                </a:solidFill>
                <a:latin typeface="Arial" panose="020B0604020202020204" pitchFamily="34" charset="0"/>
                <a:ea typeface="Univers 45 Light" charset="0"/>
                <a:cs typeface="Arial" panose="020B0604020202020204" pitchFamily="34" charset="0"/>
              </a:rPr>
              <a:t> is an equal opportunity provider and employer in accordance with the non-discrimination policies of South Dakota State University, the South Dakota Board of Regents and the United States Department of Agriculture.</a:t>
            </a:r>
          </a:p>
          <a:p>
            <a:pPr>
              <a:spcBef>
                <a:spcPts val="601"/>
              </a:spcBef>
            </a:pPr>
            <a:r>
              <a:rPr lang="en-US" sz="1050" b="0" i="0" baseline="0" dirty="0">
                <a:solidFill>
                  <a:schemeClr val="tx1"/>
                </a:solidFill>
                <a:latin typeface="Arial" panose="020B0604020202020204" pitchFamily="34" charset="0"/>
                <a:ea typeface="Univers 45 Light" charset="0"/>
                <a:cs typeface="Arial" panose="020B0604020202020204" pitchFamily="34" charset="0"/>
              </a:rPr>
              <a:t>Learn more at </a:t>
            </a:r>
            <a:r>
              <a:rPr lang="en-US" sz="1050" b="0" i="0" baseline="0" dirty="0">
                <a:solidFill>
                  <a:schemeClr val="tx1"/>
                </a:solidFill>
                <a:latin typeface="Arial" panose="020B0604020202020204" pitchFamily="34" charset="0"/>
                <a:ea typeface="Univers 45 Light" charset="0"/>
                <a:cs typeface="Arial" panose="020B0604020202020204" pitchFamily="34" charset="0"/>
                <a:hlinkClick r:id="rId5"/>
              </a:rPr>
              <a:t>extension.sdstate.edu</a:t>
            </a:r>
            <a:r>
              <a:rPr lang="en-US" sz="1050" b="0" i="0" baseline="0" dirty="0">
                <a:solidFill>
                  <a:schemeClr val="tx1"/>
                </a:solidFill>
                <a:latin typeface="Arial" panose="020B0604020202020204" pitchFamily="34" charset="0"/>
                <a:ea typeface="Univers 45 Light" charset="0"/>
                <a:cs typeface="Arial" panose="020B0604020202020204" pitchFamily="34" charset="0"/>
              </a:rPr>
              <a:t>.</a:t>
            </a:r>
            <a:endParaRPr lang="en-US" sz="1050" b="0" i="0" dirty="0">
              <a:solidFill>
                <a:schemeClr val="tx1"/>
              </a:solidFill>
              <a:latin typeface="Arial" panose="020B0604020202020204" pitchFamily="34" charset="0"/>
              <a:ea typeface="Univers 45 Light" charset="0"/>
              <a:cs typeface="Arial" panose="020B0604020202020204" pitchFamily="34" charset="0"/>
            </a:endParaRPr>
          </a:p>
        </p:txBody>
      </p:sp>
    </p:spTree>
    <p:extLst>
      <p:ext uri="{BB962C8B-B14F-4D97-AF65-F5344CB8AC3E}">
        <p14:creationId xmlns:p14="http://schemas.microsoft.com/office/powerpoint/2010/main" val="1501062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nd-Justice-For-All-SNAP-Ed-English">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3660F1-723B-7B0D-FD96-A34263CFC33A}"/>
              </a:ext>
            </a:extLst>
          </p:cNvPr>
          <p:cNvPicPr>
            <a:picLocks noChangeAspect="1"/>
          </p:cNvPicPr>
          <p:nvPr userDrawn="1"/>
        </p:nvPicPr>
        <p:blipFill rotWithShape="1">
          <a:blip r:embed="rId2"/>
          <a:srcRect l="227" b="5777"/>
          <a:stretch/>
        </p:blipFill>
        <p:spPr>
          <a:xfrm>
            <a:off x="0" y="1"/>
            <a:ext cx="12192000" cy="2147986"/>
          </a:xfrm>
          <a:prstGeom prst="rect">
            <a:avLst/>
          </a:prstGeom>
        </p:spPr>
      </p:pic>
      <p:sp>
        <p:nvSpPr>
          <p:cNvPr id="13" name="TextBox 12">
            <a:extLst>
              <a:ext uri="{FF2B5EF4-FFF2-40B4-BE49-F238E27FC236}">
                <a16:creationId xmlns:a16="http://schemas.microsoft.com/office/drawing/2014/main" id="{6411DAF8-747C-E386-F7A0-AF6C133BCBC3}"/>
              </a:ext>
            </a:extLst>
          </p:cNvPr>
          <p:cNvSpPr txBox="1"/>
          <p:nvPr userDrawn="1"/>
        </p:nvSpPr>
        <p:spPr>
          <a:xfrm>
            <a:off x="414206" y="2372351"/>
            <a:ext cx="11375136" cy="1903315"/>
          </a:xfrm>
          <a:prstGeom prst="rect">
            <a:avLst/>
          </a:prstGeom>
          <a:noFill/>
        </p:spPr>
        <p:txBody>
          <a:bodyPr wrap="square" lIns="0" tIns="0" rIns="0" bIns="0" numCol="1" spcCol="182880" rtlCol="0">
            <a:noAutofit/>
          </a:bodyPr>
          <a:lstStyle/>
          <a:p>
            <a:pPr>
              <a:spcBef>
                <a:spcPts val="1200"/>
              </a:spcBef>
            </a:pPr>
            <a:r>
              <a:rPr lang="en-US" sz="1300" dirty="0">
                <a:latin typeface="Arial" panose="020B0604020202020204" pitchFamily="34" charset="0"/>
                <a:cs typeface="Arial" panose="020B0604020202020204" pitchFamily="34" charset="0"/>
              </a:rPr>
              <a:t>In accordance with Federal law and U.S. Department of Agriculture (USDA) civil rights regulations and policies, this institution is prohibited from discriminating on the basis of race, color, national origin, sex, religious creed, disability, age, political beliefs, or reprisal or retaliation for prior civil rights activity. </a:t>
            </a:r>
          </a:p>
          <a:p>
            <a:pPr>
              <a:spcBef>
                <a:spcPts val="1200"/>
              </a:spcBef>
            </a:pPr>
            <a:r>
              <a:rPr lang="en-US" sz="1300" dirty="0">
                <a:latin typeface="Arial" panose="020B0604020202020204" pitchFamily="34" charset="0"/>
                <a:cs typeface="Arial" panose="020B0604020202020204" pitchFamily="34" charset="0"/>
              </a:rPr>
              <a:t>To file a program discrimination complaint, a complainant should complete a Form AD-3027, USDA Program Discrimination Complaint Form, which can be obtained online at </a:t>
            </a:r>
            <a:r>
              <a:rPr lang="en-US" sz="1300" dirty="0">
                <a:latin typeface="Arial" panose="020B0604020202020204" pitchFamily="34" charset="0"/>
                <a:cs typeface="Arial" panose="020B0604020202020204" pitchFamily="34" charset="0"/>
                <a:hlinkClick r:id="rId3"/>
              </a:rPr>
              <a:t>https://</a:t>
            </a:r>
            <a:r>
              <a:rPr lang="en-US" sz="1300" dirty="0" err="1">
                <a:latin typeface="Arial" panose="020B0604020202020204" pitchFamily="34" charset="0"/>
                <a:cs typeface="Arial" panose="020B0604020202020204" pitchFamily="34" charset="0"/>
                <a:hlinkClick r:id="rId3"/>
              </a:rPr>
              <a:t>www.usda.gov</a:t>
            </a:r>
            <a:r>
              <a:rPr lang="en-US" sz="1300" dirty="0">
                <a:latin typeface="Arial" panose="020B0604020202020204" pitchFamily="34" charset="0"/>
                <a:cs typeface="Arial" panose="020B0604020202020204" pitchFamily="34" charset="0"/>
                <a:hlinkClick r:id="rId3"/>
              </a:rPr>
              <a:t>/sites/default/files/documents/ad-3027.pdf</a:t>
            </a:r>
            <a:r>
              <a:rPr lang="en-US" sz="1300" dirty="0">
                <a:latin typeface="Arial" panose="020B0604020202020204" pitchFamily="34" charset="0"/>
                <a:cs typeface="Arial" panose="020B0604020202020204" pitchFamily="34" charset="0"/>
              </a:rPr>
              <a:t>, from any USDA office, by calling </a:t>
            </a:r>
            <a:r>
              <a:rPr lang="en-US" sz="1300" b="1" dirty="0">
                <a:latin typeface="Arial" panose="020B0604020202020204" pitchFamily="34" charset="0"/>
                <a:cs typeface="Arial" panose="020B0604020202020204" pitchFamily="34" charset="0"/>
              </a:rPr>
              <a:t>(866) 632-9992</a:t>
            </a:r>
            <a:r>
              <a:rPr lang="en-US" sz="1300" dirty="0">
                <a:latin typeface="Arial" panose="020B0604020202020204" pitchFamily="34" charset="0"/>
                <a:cs typeface="Arial" panose="020B0604020202020204" pitchFamily="34" charset="0"/>
              </a:rPr>
              <a:t>,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p:txBody>
      </p:sp>
      <p:sp>
        <p:nvSpPr>
          <p:cNvPr id="17" name="TextBox 16">
            <a:extLst>
              <a:ext uri="{FF2B5EF4-FFF2-40B4-BE49-F238E27FC236}">
                <a16:creationId xmlns:a16="http://schemas.microsoft.com/office/drawing/2014/main" id="{FED8710F-0D84-A9A1-CE47-BB7EE404AB63}"/>
              </a:ext>
            </a:extLst>
          </p:cNvPr>
          <p:cNvSpPr txBox="1"/>
          <p:nvPr userDrawn="1"/>
        </p:nvSpPr>
        <p:spPr>
          <a:xfrm>
            <a:off x="408432" y="4534143"/>
            <a:ext cx="11375136" cy="1067343"/>
          </a:xfrm>
          <a:prstGeom prst="rect">
            <a:avLst/>
          </a:prstGeom>
          <a:noFill/>
        </p:spPr>
        <p:txBody>
          <a:bodyPr wrap="none" lIns="0" tIns="0" rIns="0" bIns="0" numCol="3" spcCol="182880" rtlCol="0">
            <a:noAutofit/>
          </a:bodyPr>
          <a:lstStyle/>
          <a:p>
            <a:pPr>
              <a:spcBef>
                <a:spcPts val="900"/>
              </a:spcBef>
            </a:pPr>
            <a:r>
              <a:rPr lang="en-US" sz="1300" b="1" dirty="0">
                <a:latin typeface="Arial" panose="020B0604020202020204" pitchFamily="34" charset="0"/>
                <a:cs typeface="Arial" panose="020B0604020202020204" pitchFamily="34" charset="0"/>
              </a:rPr>
              <a:t>mail:</a:t>
            </a:r>
          </a:p>
          <a:p>
            <a:pPr>
              <a:spcBef>
                <a:spcPts val="0"/>
              </a:spcBef>
            </a:pPr>
            <a:r>
              <a:rPr lang="en-US" sz="1300" dirty="0">
                <a:latin typeface="Arial" panose="020B0604020202020204" pitchFamily="34" charset="0"/>
                <a:cs typeface="Arial" panose="020B0604020202020204" pitchFamily="34" charset="0"/>
              </a:rPr>
              <a:t>U.S. Department of Agriculture </a:t>
            </a:r>
          </a:p>
          <a:p>
            <a:pPr>
              <a:spcBef>
                <a:spcPts val="0"/>
              </a:spcBef>
            </a:pPr>
            <a:r>
              <a:rPr lang="en-US" sz="1300" dirty="0">
                <a:latin typeface="Arial" panose="020B0604020202020204" pitchFamily="34" charset="0"/>
                <a:cs typeface="Arial" panose="020B0604020202020204" pitchFamily="34" charset="0"/>
              </a:rPr>
              <a:t>Office of the Assistant Secretary for Civil Rights </a:t>
            </a:r>
          </a:p>
          <a:p>
            <a:pPr>
              <a:spcBef>
                <a:spcPts val="0"/>
              </a:spcBef>
            </a:pPr>
            <a:r>
              <a:rPr lang="en-US" sz="1300" dirty="0">
                <a:latin typeface="Arial" panose="020B0604020202020204" pitchFamily="34" charset="0"/>
                <a:cs typeface="Arial" panose="020B0604020202020204" pitchFamily="34" charset="0"/>
              </a:rPr>
              <a:t>1400 Independence Avenue, SW </a:t>
            </a:r>
          </a:p>
          <a:p>
            <a:pPr>
              <a:spcBef>
                <a:spcPts val="0"/>
              </a:spcBef>
            </a:pPr>
            <a:r>
              <a:rPr lang="en-US" sz="1300" dirty="0">
                <a:latin typeface="Arial" panose="020B0604020202020204" pitchFamily="34" charset="0"/>
                <a:cs typeface="Arial" panose="020B0604020202020204" pitchFamily="34" charset="0"/>
              </a:rPr>
              <a:t>Washington, D.C. 20250-9410; or</a:t>
            </a:r>
          </a:p>
          <a:p>
            <a:pPr>
              <a:spcBef>
                <a:spcPts val="0"/>
              </a:spcBef>
            </a:pPr>
            <a:endParaRPr lang="en-US" sz="1300" dirty="0">
              <a:latin typeface="Arial" panose="020B0604020202020204" pitchFamily="34" charset="0"/>
              <a:cs typeface="Arial" panose="020B0604020202020204" pitchFamily="34" charset="0"/>
            </a:endParaRPr>
          </a:p>
          <a:p>
            <a:pPr>
              <a:spcBef>
                <a:spcPts val="0"/>
              </a:spcBef>
            </a:pPr>
            <a:r>
              <a:rPr lang="en-US" sz="1300" b="1" dirty="0">
                <a:latin typeface="Arial" panose="020B0604020202020204" pitchFamily="34" charset="0"/>
                <a:cs typeface="Arial" panose="020B0604020202020204" pitchFamily="34" charset="0"/>
              </a:rPr>
              <a:t>fax:</a:t>
            </a:r>
          </a:p>
          <a:p>
            <a:pPr>
              <a:spcBef>
                <a:spcPts val="0"/>
              </a:spcBef>
            </a:pPr>
            <a:r>
              <a:rPr lang="en-US" sz="1300" dirty="0">
                <a:latin typeface="Arial" panose="020B0604020202020204" pitchFamily="34" charset="0"/>
                <a:cs typeface="Arial" panose="020B0604020202020204" pitchFamily="34" charset="0"/>
              </a:rPr>
              <a:t>(833) 256-1665 or (202) 690-7442;</a:t>
            </a:r>
          </a:p>
          <a:p>
            <a:pPr>
              <a:spcBef>
                <a:spcPts val="0"/>
              </a:spcBef>
            </a:pPr>
            <a:endParaRPr lang="en-US" sz="1300" dirty="0">
              <a:latin typeface="Arial" panose="020B0604020202020204" pitchFamily="34" charset="0"/>
              <a:cs typeface="Arial" panose="020B0604020202020204" pitchFamily="34" charset="0"/>
            </a:endParaRPr>
          </a:p>
          <a:p>
            <a:pPr>
              <a:spcBef>
                <a:spcPts val="0"/>
              </a:spcBef>
            </a:pPr>
            <a:endParaRPr lang="en-US" sz="1300" dirty="0">
              <a:latin typeface="Arial" panose="020B0604020202020204" pitchFamily="34" charset="0"/>
              <a:cs typeface="Arial" panose="020B0604020202020204" pitchFamily="34" charset="0"/>
            </a:endParaRPr>
          </a:p>
          <a:p>
            <a:pPr>
              <a:spcBef>
                <a:spcPts val="0"/>
              </a:spcBef>
            </a:pPr>
            <a:endParaRPr lang="en-US" sz="1300" dirty="0">
              <a:latin typeface="Arial" panose="020B0604020202020204" pitchFamily="34" charset="0"/>
              <a:cs typeface="Arial" panose="020B0604020202020204" pitchFamily="34" charset="0"/>
            </a:endParaRPr>
          </a:p>
          <a:p>
            <a:pPr>
              <a:spcBef>
                <a:spcPts val="0"/>
              </a:spcBef>
            </a:pPr>
            <a:endParaRPr lang="en-US" sz="1300" dirty="0">
              <a:latin typeface="Arial" panose="020B0604020202020204" pitchFamily="34" charset="0"/>
              <a:cs typeface="Arial" panose="020B0604020202020204" pitchFamily="34" charset="0"/>
            </a:endParaRPr>
          </a:p>
          <a:p>
            <a:pPr>
              <a:spcBef>
                <a:spcPts val="0"/>
              </a:spcBef>
            </a:pPr>
            <a:r>
              <a:rPr lang="en-US" sz="1300" b="1" dirty="0">
                <a:latin typeface="Arial" panose="020B0604020202020204" pitchFamily="34" charset="0"/>
                <a:cs typeface="Arial" panose="020B0604020202020204" pitchFamily="34" charset="0"/>
              </a:rPr>
              <a:t>email:</a:t>
            </a:r>
          </a:p>
          <a:p>
            <a:pPr>
              <a:spcBef>
                <a:spcPts val="0"/>
              </a:spcBef>
            </a:pPr>
            <a:r>
              <a:rPr lang="en-US" sz="1300" dirty="0" err="1">
                <a:latin typeface="Arial" panose="020B0604020202020204" pitchFamily="34" charset="0"/>
                <a:cs typeface="Arial" panose="020B0604020202020204" pitchFamily="34" charset="0"/>
                <a:hlinkClick r:id="rId4"/>
              </a:rPr>
              <a:t>program.intake@usda.gov</a:t>
            </a:r>
            <a:endParaRPr lang="en-US" sz="1300" dirty="0">
              <a:latin typeface="Arial" panose="020B0604020202020204" pitchFamily="34" charset="0"/>
              <a:cs typeface="Arial" panose="020B0604020202020204" pitchFamily="34" charset="0"/>
            </a:endParaRPr>
          </a:p>
          <a:p>
            <a:pPr>
              <a:spcBef>
                <a:spcPts val="0"/>
              </a:spcBef>
            </a:pPr>
            <a:endParaRPr lang="en-US" sz="1300" dirty="0">
              <a:latin typeface="Arial" panose="020B0604020202020204" pitchFamily="34" charset="0"/>
              <a:cs typeface="Arial" panose="020B0604020202020204" pitchFamily="34" charset="0"/>
            </a:endParaRPr>
          </a:p>
          <a:p>
            <a:pPr>
              <a:spcBef>
                <a:spcPts val="0"/>
              </a:spcBef>
            </a:pPr>
            <a:r>
              <a:rPr lang="en-US" sz="1300" dirty="0">
                <a:latin typeface="Arial" panose="020B0604020202020204" pitchFamily="34" charset="0"/>
                <a:cs typeface="Arial" panose="020B0604020202020204" pitchFamily="34" charset="0"/>
              </a:rPr>
              <a:t>This institution is an equal opportunity provider.</a:t>
            </a:r>
          </a:p>
        </p:txBody>
      </p:sp>
      <p:sp>
        <p:nvSpPr>
          <p:cNvPr id="18" name="TextBox 17">
            <a:extLst>
              <a:ext uri="{FF2B5EF4-FFF2-40B4-BE49-F238E27FC236}">
                <a16:creationId xmlns:a16="http://schemas.microsoft.com/office/drawing/2014/main" id="{BA002AEB-392E-380D-E802-595DF3B13E17}"/>
              </a:ext>
            </a:extLst>
          </p:cNvPr>
          <p:cNvSpPr txBox="1"/>
          <p:nvPr userDrawn="1"/>
        </p:nvSpPr>
        <p:spPr>
          <a:xfrm>
            <a:off x="408432" y="6026309"/>
            <a:ext cx="11375136" cy="575017"/>
          </a:xfrm>
          <a:prstGeom prst="rect">
            <a:avLst/>
          </a:prstGeom>
          <a:noFill/>
        </p:spPr>
        <p:txBody>
          <a:bodyPr wrap="square" lIns="0" tIns="0" rIns="0" bIns="0" rtlCol="0">
            <a:noAutofit/>
          </a:bodyPr>
          <a:lstStyle/>
          <a:p>
            <a:r>
              <a:rPr lang="en-US" sz="1000" b="0" i="0" dirty="0">
                <a:solidFill>
                  <a:schemeClr val="tx1"/>
                </a:solidFill>
                <a:latin typeface="Arial" panose="020B0604020202020204" pitchFamily="34" charset="0"/>
                <a:ea typeface="Univers 45 Light" charset="0"/>
                <a:cs typeface="Arial" panose="020B0604020202020204" pitchFamily="34" charset="0"/>
              </a:rPr>
              <a:t>SDSU Extension</a:t>
            </a:r>
            <a:r>
              <a:rPr lang="en-US" sz="1000" b="0" i="0" baseline="0" dirty="0">
                <a:solidFill>
                  <a:schemeClr val="tx1"/>
                </a:solidFill>
                <a:latin typeface="Arial" panose="020B0604020202020204" pitchFamily="34" charset="0"/>
                <a:ea typeface="Univers 45 Light" charset="0"/>
                <a:cs typeface="Arial" panose="020B0604020202020204" pitchFamily="34" charset="0"/>
              </a:rPr>
              <a:t> is an equal opportunity provider and employer in accordance with the non-discrimination policies of South Dakota State University, the South Dakota Board of Regents and the United States Department of Agriculture.</a:t>
            </a:r>
          </a:p>
          <a:p>
            <a:pPr>
              <a:spcBef>
                <a:spcPts val="600"/>
              </a:spcBef>
            </a:pPr>
            <a:r>
              <a:rPr lang="en-US" sz="1000" b="0" i="0" baseline="0" dirty="0">
                <a:solidFill>
                  <a:schemeClr val="tx1"/>
                </a:solidFill>
                <a:latin typeface="Arial" panose="020B0604020202020204" pitchFamily="34" charset="0"/>
                <a:ea typeface="Univers 45 Light" charset="0"/>
                <a:cs typeface="Arial" panose="020B0604020202020204" pitchFamily="34" charset="0"/>
              </a:rPr>
              <a:t>Learn more at </a:t>
            </a:r>
            <a:r>
              <a:rPr lang="en-US" sz="1000" b="0" i="0" baseline="0" dirty="0">
                <a:solidFill>
                  <a:schemeClr val="tx1"/>
                </a:solidFill>
                <a:latin typeface="Arial" panose="020B0604020202020204" pitchFamily="34" charset="0"/>
                <a:ea typeface="Univers 45 Light" charset="0"/>
                <a:cs typeface="Arial" panose="020B0604020202020204" pitchFamily="34" charset="0"/>
                <a:hlinkClick r:id="rId5"/>
              </a:rPr>
              <a:t>extension.sdstate.edu</a:t>
            </a:r>
            <a:r>
              <a:rPr lang="en-US" sz="1000" b="0" i="0" baseline="0" dirty="0">
                <a:solidFill>
                  <a:schemeClr val="tx1"/>
                </a:solidFill>
                <a:latin typeface="Arial" panose="020B0604020202020204" pitchFamily="34" charset="0"/>
                <a:ea typeface="Univers 45 Light" charset="0"/>
                <a:cs typeface="Arial" panose="020B0604020202020204" pitchFamily="34" charset="0"/>
              </a:rPr>
              <a:t>.</a:t>
            </a:r>
            <a:endParaRPr lang="en-US" sz="1000" b="0" i="0" dirty="0">
              <a:solidFill>
                <a:schemeClr val="tx1"/>
              </a:solidFill>
              <a:latin typeface="Arial" panose="020B0604020202020204" pitchFamily="34" charset="0"/>
              <a:ea typeface="Univers 45 Light" charset="0"/>
              <a:cs typeface="Arial" panose="020B0604020202020204" pitchFamily="34" charset="0"/>
            </a:endParaRPr>
          </a:p>
        </p:txBody>
      </p:sp>
    </p:spTree>
    <p:extLst>
      <p:ext uri="{BB962C8B-B14F-4D97-AF65-F5344CB8AC3E}">
        <p14:creationId xmlns:p14="http://schemas.microsoft.com/office/powerpoint/2010/main" val="3240670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nd-Justice-For-All-SNAP-Ed-Spanis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D4405D-99A8-DB35-847B-6C8433D18867}"/>
              </a:ext>
            </a:extLst>
          </p:cNvPr>
          <p:cNvPicPr>
            <a:picLocks noChangeAspect="1"/>
          </p:cNvPicPr>
          <p:nvPr userDrawn="1"/>
        </p:nvPicPr>
        <p:blipFill rotWithShape="1">
          <a:blip r:embed="rId2"/>
          <a:srcRect l="227" b="5777"/>
          <a:stretch/>
        </p:blipFill>
        <p:spPr>
          <a:xfrm>
            <a:off x="0" y="1"/>
            <a:ext cx="12192000" cy="2147986"/>
          </a:xfrm>
          <a:prstGeom prst="rect">
            <a:avLst/>
          </a:prstGeom>
        </p:spPr>
      </p:pic>
      <p:sp>
        <p:nvSpPr>
          <p:cNvPr id="7" name="TextBox 6">
            <a:extLst>
              <a:ext uri="{FF2B5EF4-FFF2-40B4-BE49-F238E27FC236}">
                <a16:creationId xmlns:a16="http://schemas.microsoft.com/office/drawing/2014/main" id="{6FAA4E54-9470-2D11-6B5D-E2952E49FDB2}"/>
              </a:ext>
            </a:extLst>
          </p:cNvPr>
          <p:cNvSpPr txBox="1"/>
          <p:nvPr userDrawn="1"/>
        </p:nvSpPr>
        <p:spPr>
          <a:xfrm>
            <a:off x="414206" y="2380818"/>
            <a:ext cx="11375136" cy="1954115"/>
          </a:xfrm>
          <a:prstGeom prst="rect">
            <a:avLst/>
          </a:prstGeom>
          <a:noFill/>
        </p:spPr>
        <p:txBody>
          <a:bodyPr wrap="square" lIns="0" tIns="0" rIns="0" bIns="0" numCol="1" spcCol="182880" rtlCol="0">
            <a:noAutofit/>
          </a:bodyPr>
          <a:lstStyle/>
          <a:p>
            <a:pPr>
              <a:spcBef>
                <a:spcPts val="900"/>
              </a:spcBef>
            </a:pPr>
            <a:r>
              <a:rPr lang="en-US" sz="1300" dirty="0" err="1">
                <a:latin typeface="Arial" panose="020B0604020202020204" pitchFamily="34" charset="0"/>
                <a:cs typeface="Arial" panose="020B0604020202020204" pitchFamily="34" charset="0"/>
              </a:rPr>
              <a:t>Conforme</a:t>
            </a:r>
            <a:r>
              <a:rPr lang="en-US" sz="1300" dirty="0">
                <a:latin typeface="Arial" panose="020B0604020202020204" pitchFamily="34" charset="0"/>
                <a:cs typeface="Arial" panose="020B0604020202020204" pitchFamily="34" charset="0"/>
              </a:rPr>
              <a:t> a la ley federal y las </a:t>
            </a:r>
            <a:r>
              <a:rPr lang="en-US" sz="1300" dirty="0" err="1">
                <a:latin typeface="Arial" panose="020B0604020202020204" pitchFamily="34" charset="0"/>
                <a:cs typeface="Arial" panose="020B0604020202020204" pitchFamily="34" charset="0"/>
              </a:rPr>
              <a:t>políticas</a:t>
            </a:r>
            <a:r>
              <a:rPr lang="en-US" sz="1300" dirty="0">
                <a:latin typeface="Arial" panose="020B0604020202020204" pitchFamily="34" charset="0"/>
                <a:cs typeface="Arial" panose="020B0604020202020204" pitchFamily="34" charset="0"/>
              </a:rPr>
              <a:t> y </a:t>
            </a:r>
            <a:r>
              <a:rPr lang="en-US" sz="1300" dirty="0" err="1">
                <a:latin typeface="Arial" panose="020B0604020202020204" pitchFamily="34" charset="0"/>
                <a:cs typeface="Arial" panose="020B0604020202020204" pitchFamily="34" charset="0"/>
              </a:rPr>
              <a:t>regulaciones</a:t>
            </a:r>
            <a:r>
              <a:rPr lang="en-US" sz="1300" dirty="0">
                <a:latin typeface="Arial" panose="020B0604020202020204" pitchFamily="34" charset="0"/>
                <a:cs typeface="Arial" panose="020B0604020202020204" pitchFamily="34" charset="0"/>
              </a:rPr>
              <a:t> de derechos </a:t>
            </a:r>
            <a:r>
              <a:rPr lang="en-US" sz="1300" dirty="0" err="1">
                <a:latin typeface="Arial" panose="020B0604020202020204" pitchFamily="34" charset="0"/>
                <a:cs typeface="Arial" panose="020B0604020202020204" pitchFamily="34" charset="0"/>
              </a:rPr>
              <a:t>civiles</a:t>
            </a:r>
            <a:r>
              <a:rPr lang="en-US" sz="1300" dirty="0">
                <a:latin typeface="Arial" panose="020B0604020202020204" pitchFamily="34" charset="0"/>
                <a:cs typeface="Arial" panose="020B0604020202020204" pitchFamily="34" charset="0"/>
              </a:rPr>
              <a:t> del Departamento de Agricultura de </a:t>
            </a:r>
            <a:r>
              <a:rPr lang="en-US" sz="1300" dirty="0" err="1">
                <a:latin typeface="Arial" panose="020B0604020202020204" pitchFamily="34" charset="0"/>
                <a:cs typeface="Arial" panose="020B0604020202020204" pitchFamily="34" charset="0"/>
              </a:rPr>
              <a:t>los</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Estados</a:t>
            </a:r>
            <a:r>
              <a:rPr lang="en-US" sz="1300" dirty="0">
                <a:latin typeface="Arial" panose="020B0604020202020204" pitchFamily="34" charset="0"/>
                <a:cs typeface="Arial" panose="020B0604020202020204" pitchFamily="34" charset="0"/>
              </a:rPr>
              <a:t> Unidos (USDA), </a:t>
            </a:r>
            <a:r>
              <a:rPr lang="en-US" sz="1300" dirty="0" err="1">
                <a:latin typeface="Arial" panose="020B0604020202020204" pitchFamily="34" charset="0"/>
                <a:cs typeface="Arial" panose="020B0604020202020204" pitchFamily="34" charset="0"/>
              </a:rPr>
              <a:t>esta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institución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tiene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prohibido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discriminar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por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motivos</a:t>
            </a:r>
            <a:r>
              <a:rPr lang="en-US" sz="1300" dirty="0">
                <a:latin typeface="Arial" panose="020B0604020202020204" pitchFamily="34" charset="0"/>
                <a:cs typeface="Arial" panose="020B0604020202020204" pitchFamily="34" charset="0"/>
              </a:rPr>
              <a:t> de raza, color, </a:t>
            </a:r>
            <a:r>
              <a:rPr lang="en-US" sz="1300" dirty="0" err="1">
                <a:latin typeface="Arial" panose="020B0604020202020204" pitchFamily="34" charset="0"/>
                <a:cs typeface="Arial" panose="020B0604020202020204" pitchFamily="34" charset="0"/>
              </a:rPr>
              <a:t>origen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nacional</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sexo</a:t>
            </a:r>
            <a:r>
              <a:rPr lang="en-US" sz="1300" dirty="0">
                <a:latin typeface="Arial" panose="020B0604020202020204" pitchFamily="34" charset="0"/>
                <a:cs typeface="Arial" panose="020B0604020202020204" pitchFamily="34" charset="0"/>
              </a:rPr>
              <a:t>, credo religioso, </a:t>
            </a:r>
            <a:r>
              <a:rPr lang="en-US" sz="1300" dirty="0" err="1">
                <a:latin typeface="Arial" panose="020B0604020202020204" pitchFamily="34" charset="0"/>
                <a:cs typeface="Arial" panose="020B0604020202020204" pitchFamily="34" charset="0"/>
              </a:rPr>
              <a:t>discapacidad</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edad</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creencias</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políticas</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venganza</a:t>
            </a:r>
            <a:r>
              <a:rPr lang="en-US" sz="1300" dirty="0">
                <a:latin typeface="Arial" panose="020B0604020202020204" pitchFamily="34" charset="0"/>
                <a:cs typeface="Arial" panose="020B0604020202020204" pitchFamily="34" charset="0"/>
              </a:rPr>
              <a:t> o </a:t>
            </a:r>
            <a:r>
              <a:rPr lang="en-US" sz="1300" dirty="0" err="1">
                <a:latin typeface="Arial" panose="020B0604020202020204" pitchFamily="34" charset="0"/>
                <a:cs typeface="Arial" panose="020B0604020202020204" pitchFamily="34" charset="0"/>
              </a:rPr>
              <a:t>represalia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por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actividades</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realizadas</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el</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pasado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relacionadas</a:t>
            </a:r>
            <a:r>
              <a:rPr lang="en-US" sz="1300" dirty="0">
                <a:latin typeface="Arial" panose="020B0604020202020204" pitchFamily="34" charset="0"/>
                <a:cs typeface="Arial" panose="020B0604020202020204" pitchFamily="34" charset="0"/>
              </a:rPr>
              <a:t> con </a:t>
            </a:r>
            <a:r>
              <a:rPr lang="en-US" sz="1300" dirty="0" err="1">
                <a:latin typeface="Arial" panose="020B0604020202020204" pitchFamily="34" charset="0"/>
                <a:cs typeface="Arial" panose="020B0604020202020204" pitchFamily="34" charset="0"/>
              </a:rPr>
              <a:t>los</a:t>
            </a:r>
            <a:r>
              <a:rPr lang="en-US" sz="1300" dirty="0">
                <a:latin typeface="Arial" panose="020B0604020202020204" pitchFamily="34" charset="0"/>
                <a:cs typeface="Arial" panose="020B0604020202020204" pitchFamily="34" charset="0"/>
              </a:rPr>
              <a:t> derechos </a:t>
            </a:r>
            <a:r>
              <a:rPr lang="en-US" sz="1300" dirty="0" err="1">
                <a:latin typeface="Arial" panose="020B0604020202020204" pitchFamily="34" charset="0"/>
                <a:cs typeface="Arial" panose="020B0604020202020204" pitchFamily="34" charset="0"/>
              </a:rPr>
              <a:t>civiles</a:t>
            </a:r>
            <a:r>
              <a:rPr lang="en-US" sz="1300" dirty="0">
                <a:latin typeface="Arial" panose="020B0604020202020204" pitchFamily="34" charset="0"/>
                <a:cs typeface="Arial" panose="020B0604020202020204" pitchFamily="34" charset="0"/>
              </a:rPr>
              <a:t>. </a:t>
            </a:r>
          </a:p>
          <a:p>
            <a:pPr>
              <a:spcBef>
                <a:spcPts val="900"/>
              </a:spcBef>
            </a:pPr>
            <a:r>
              <a:rPr lang="en-US" sz="1300" dirty="0">
                <a:latin typeface="Arial" panose="020B0604020202020204" pitchFamily="34" charset="0"/>
                <a:cs typeface="Arial" panose="020B0604020202020204" pitchFamily="34" charset="0"/>
              </a:rPr>
              <a:t>Para </a:t>
            </a:r>
            <a:r>
              <a:rPr lang="en-US" sz="1300" dirty="0" err="1">
                <a:latin typeface="Arial" panose="020B0604020202020204" pitchFamily="34" charset="0"/>
                <a:cs typeface="Arial" panose="020B0604020202020204" pitchFamily="34" charset="0"/>
              </a:rPr>
              <a:t>presentar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una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queja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por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discriminación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el</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programa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el</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reclamante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debe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completar</a:t>
            </a:r>
            <a:r>
              <a:rPr lang="en-US" sz="1300" dirty="0">
                <a:latin typeface="Arial" panose="020B0604020202020204" pitchFamily="34" charset="0"/>
                <a:cs typeface="Arial" panose="020B0604020202020204" pitchFamily="34" charset="0"/>
              </a:rPr>
              <a:t> un </a:t>
            </a:r>
            <a:r>
              <a:rPr lang="en-US" sz="1300" dirty="0" err="1">
                <a:latin typeface="Arial" panose="020B0604020202020204" pitchFamily="34" charset="0"/>
                <a:cs typeface="Arial" panose="020B0604020202020204" pitchFamily="34" charset="0"/>
              </a:rPr>
              <a:t>formulario</a:t>
            </a:r>
            <a:r>
              <a:rPr lang="en-US" sz="1300" dirty="0">
                <a:latin typeface="Arial" panose="020B0604020202020204" pitchFamily="34" charset="0"/>
                <a:cs typeface="Arial" panose="020B0604020202020204" pitchFamily="34" charset="0"/>
              </a:rPr>
              <a:t> AD-3027, </a:t>
            </a:r>
            <a:r>
              <a:rPr lang="en-US" sz="1300" dirty="0" err="1">
                <a:latin typeface="Arial" panose="020B0604020202020204" pitchFamily="34" charset="0"/>
                <a:cs typeface="Arial" panose="020B0604020202020204" pitchFamily="34" charset="0"/>
              </a:rPr>
              <a:t>Formulario</a:t>
            </a:r>
            <a:r>
              <a:rPr lang="en-US" sz="1300" dirty="0">
                <a:latin typeface="Arial" panose="020B0604020202020204" pitchFamily="34" charset="0"/>
                <a:cs typeface="Arial" panose="020B0604020202020204" pitchFamily="34" charset="0"/>
              </a:rPr>
              <a:t> de </a:t>
            </a:r>
            <a:r>
              <a:rPr lang="en-US" sz="1300" dirty="0" err="1">
                <a:latin typeface="Arial" panose="020B0604020202020204" pitchFamily="34" charset="0"/>
                <a:cs typeface="Arial" panose="020B0604020202020204" pitchFamily="34" charset="0"/>
              </a:rPr>
              <a:t>queja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por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discriminación</a:t>
            </a:r>
            <a:r>
              <a:rPr lang="en-US" sz="1300" dirty="0">
                <a:latin typeface="Arial" panose="020B0604020202020204" pitchFamily="34" charset="0"/>
                <a:cs typeface="Arial" panose="020B0604020202020204" pitchFamily="34" charset="0"/>
              </a:rPr>
              <a:t> del </a:t>
            </a:r>
            <a:r>
              <a:rPr lang="en-US" sz="1300" dirty="0" err="1">
                <a:latin typeface="Arial" panose="020B0604020202020204" pitchFamily="34" charset="0"/>
                <a:cs typeface="Arial" panose="020B0604020202020204" pitchFamily="34" charset="0"/>
              </a:rPr>
              <a:t>programa</a:t>
            </a:r>
            <a:r>
              <a:rPr lang="en-US" sz="1300" dirty="0">
                <a:latin typeface="Arial" panose="020B0604020202020204" pitchFamily="34" charset="0"/>
                <a:cs typeface="Arial" panose="020B0604020202020204" pitchFamily="34" charset="0"/>
              </a:rPr>
              <a:t> del USDA, que se </a:t>
            </a:r>
            <a:r>
              <a:rPr lang="en-US" sz="1300" dirty="0" err="1">
                <a:latin typeface="Arial" panose="020B0604020202020204" pitchFamily="34" charset="0"/>
                <a:cs typeface="Arial" panose="020B0604020202020204" pitchFamily="34" charset="0"/>
              </a:rPr>
              <a:t>puede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obtener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línea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en</a:t>
            </a:r>
            <a:r>
              <a:rPr lang="en-US" sz="1300"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hlinkClick r:id="rId3"/>
              </a:rPr>
              <a:t>https://</a:t>
            </a:r>
            <a:r>
              <a:rPr lang="en-US" sz="1300" dirty="0" err="1">
                <a:latin typeface="Arial" panose="020B0604020202020204" pitchFamily="34" charset="0"/>
                <a:cs typeface="Arial" panose="020B0604020202020204" pitchFamily="34" charset="0"/>
                <a:hlinkClick r:id="rId3"/>
              </a:rPr>
              <a:t>www.usda.gov</a:t>
            </a:r>
            <a:r>
              <a:rPr lang="en-US" sz="1300" dirty="0">
                <a:latin typeface="Arial" panose="020B0604020202020204" pitchFamily="34" charset="0"/>
                <a:cs typeface="Arial" panose="020B0604020202020204" pitchFamily="34" charset="0"/>
                <a:hlinkClick r:id="rId3"/>
              </a:rPr>
              <a:t>/sites/default/files/documents/ad-3027s.pdf</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cualquier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oficina</a:t>
            </a:r>
            <a:r>
              <a:rPr lang="en-US" sz="1300" dirty="0">
                <a:latin typeface="Arial" panose="020B0604020202020204" pitchFamily="34" charset="0"/>
                <a:cs typeface="Arial" panose="020B0604020202020204" pitchFamily="34" charset="0"/>
              </a:rPr>
              <a:t> del USDA, </a:t>
            </a:r>
            <a:r>
              <a:rPr lang="en-US" sz="1300" dirty="0" err="1">
                <a:latin typeface="Arial" panose="020B0604020202020204" pitchFamily="34" charset="0"/>
                <a:cs typeface="Arial" panose="020B0604020202020204" pitchFamily="34" charset="0"/>
              </a:rPr>
              <a:t>llamando</a:t>
            </a:r>
            <a:r>
              <a:rPr lang="en-US" sz="1300" dirty="0">
                <a:latin typeface="Arial" panose="020B0604020202020204" pitchFamily="34" charset="0"/>
                <a:cs typeface="Arial" panose="020B0604020202020204" pitchFamily="34" charset="0"/>
              </a:rPr>
              <a:t> al </a:t>
            </a:r>
            <a:r>
              <a:rPr lang="en-US" sz="1300" b="1" dirty="0">
                <a:latin typeface="Arial" panose="020B0604020202020204" pitchFamily="34" charset="0"/>
                <a:cs typeface="Arial" panose="020B0604020202020204" pitchFamily="34" charset="0"/>
              </a:rPr>
              <a:t>(866) 632-9992</a:t>
            </a:r>
            <a:r>
              <a:rPr lang="en-US" sz="1300" dirty="0">
                <a:latin typeface="Arial" panose="020B0604020202020204" pitchFamily="34" charset="0"/>
                <a:cs typeface="Arial" panose="020B0604020202020204" pitchFamily="34" charset="0"/>
              </a:rPr>
              <a:t>, o </a:t>
            </a:r>
            <a:r>
              <a:rPr lang="en-US" sz="1300" dirty="0" err="1">
                <a:latin typeface="Arial" panose="020B0604020202020204" pitchFamily="34" charset="0"/>
                <a:cs typeface="Arial" panose="020B0604020202020204" pitchFamily="34" charset="0"/>
              </a:rPr>
              <a:t>escribiendo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una</a:t>
            </a:r>
            <a:r>
              <a:rPr lang="en-US" sz="1300" dirty="0">
                <a:latin typeface="Arial" panose="020B0604020202020204" pitchFamily="34" charset="0"/>
                <a:cs typeface="Arial" panose="020B0604020202020204" pitchFamily="34" charset="0"/>
              </a:rPr>
              <a:t> carta </a:t>
            </a:r>
            <a:r>
              <a:rPr lang="en-US" sz="1300" dirty="0" err="1">
                <a:latin typeface="Arial" panose="020B0604020202020204" pitchFamily="34" charset="0"/>
                <a:cs typeface="Arial" panose="020B0604020202020204" pitchFamily="34" charset="0"/>
              </a:rPr>
              <a:t>dirigida</a:t>
            </a:r>
            <a:r>
              <a:rPr lang="en-US" sz="1300" dirty="0">
                <a:latin typeface="Arial" panose="020B0604020202020204" pitchFamily="34" charset="0"/>
                <a:cs typeface="Arial" panose="020B0604020202020204" pitchFamily="34" charset="0"/>
              </a:rPr>
              <a:t> al USDA. La carta </a:t>
            </a:r>
            <a:r>
              <a:rPr lang="en-US" sz="1300" dirty="0" err="1">
                <a:latin typeface="Arial" panose="020B0604020202020204" pitchFamily="34" charset="0"/>
                <a:cs typeface="Arial" panose="020B0604020202020204" pitchFamily="34" charset="0"/>
              </a:rPr>
              <a:t>debe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contener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el</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nombre</a:t>
            </a:r>
            <a:r>
              <a:rPr lang="en-US" sz="1300" dirty="0">
                <a:latin typeface="Arial" panose="020B0604020202020204" pitchFamily="34" charset="0"/>
                <a:cs typeface="Arial" panose="020B0604020202020204" pitchFamily="34" charset="0"/>
              </a:rPr>
              <a:t>, la </a:t>
            </a:r>
            <a:r>
              <a:rPr lang="en-US" sz="1300" dirty="0" err="1">
                <a:latin typeface="Arial" panose="020B0604020202020204" pitchFamily="34" charset="0"/>
                <a:cs typeface="Arial" panose="020B0604020202020204" pitchFamily="34" charset="0"/>
              </a:rPr>
              <a:t>dirección</a:t>
            </a:r>
            <a:r>
              <a:rPr lang="en-US" sz="1300" dirty="0">
                <a:latin typeface="Arial" panose="020B0604020202020204" pitchFamily="34" charset="0"/>
                <a:cs typeface="Arial" panose="020B0604020202020204" pitchFamily="34" charset="0"/>
              </a:rPr>
              <a:t> y </a:t>
            </a:r>
            <a:r>
              <a:rPr lang="en-US" sz="1300" dirty="0" err="1">
                <a:latin typeface="Arial" panose="020B0604020202020204" pitchFamily="34" charset="0"/>
                <a:cs typeface="Arial" panose="020B0604020202020204" pitchFamily="34" charset="0"/>
              </a:rPr>
              <a:t>el</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número</a:t>
            </a:r>
            <a:r>
              <a:rPr lang="en-US" sz="1300" dirty="0">
                <a:latin typeface="Arial" panose="020B0604020202020204" pitchFamily="34" charset="0"/>
                <a:cs typeface="Arial" panose="020B0604020202020204" pitchFamily="34" charset="0"/>
              </a:rPr>
              <a:t> de </a:t>
            </a:r>
            <a:r>
              <a:rPr lang="en-US" sz="1300" dirty="0" err="1">
                <a:latin typeface="Arial" panose="020B0604020202020204" pitchFamily="34" charset="0"/>
                <a:cs typeface="Arial" panose="020B0604020202020204" pitchFamily="34" charset="0"/>
              </a:rPr>
              <a:t>teléfono</a:t>
            </a:r>
            <a:r>
              <a:rPr lang="en-US" sz="1300" dirty="0">
                <a:latin typeface="Arial" panose="020B0604020202020204" pitchFamily="34" charset="0"/>
                <a:cs typeface="Arial" panose="020B0604020202020204" pitchFamily="34" charset="0"/>
              </a:rPr>
              <a:t> del </a:t>
            </a:r>
            <a:r>
              <a:rPr lang="en-US" sz="1300" dirty="0" err="1">
                <a:latin typeface="Arial" panose="020B0604020202020204" pitchFamily="34" charset="0"/>
                <a:cs typeface="Arial" panose="020B0604020202020204" pitchFamily="34" charset="0"/>
              </a:rPr>
              <a:t>reclamante</a:t>
            </a:r>
            <a:r>
              <a:rPr lang="en-US" sz="1300" dirty="0">
                <a:latin typeface="Arial" panose="020B0604020202020204" pitchFamily="34" charset="0"/>
                <a:cs typeface="Arial" panose="020B0604020202020204" pitchFamily="34" charset="0"/>
              </a:rPr>
              <a:t>, y </a:t>
            </a:r>
            <a:r>
              <a:rPr lang="en-US" sz="1300" dirty="0" err="1">
                <a:latin typeface="Arial" panose="020B0604020202020204" pitchFamily="34" charset="0"/>
                <a:cs typeface="Arial" panose="020B0604020202020204" pitchFamily="34" charset="0"/>
              </a:rPr>
              <a:t>una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descripción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escrita</a:t>
            </a:r>
            <a:r>
              <a:rPr lang="en-US" sz="1300" dirty="0">
                <a:latin typeface="Arial" panose="020B0604020202020204" pitchFamily="34" charset="0"/>
                <a:cs typeface="Arial" panose="020B0604020202020204" pitchFamily="34" charset="0"/>
              </a:rPr>
              <a:t> de la </a:t>
            </a:r>
            <a:r>
              <a:rPr lang="en-US" sz="1300" dirty="0" err="1">
                <a:latin typeface="Arial" panose="020B0604020202020204" pitchFamily="34" charset="0"/>
                <a:cs typeface="Arial" panose="020B0604020202020204" pitchFamily="34" charset="0"/>
              </a:rPr>
              <a:t>supuesta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acción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discriminatoria</a:t>
            </a:r>
            <a:r>
              <a:rPr lang="en-US" sz="1300" dirty="0">
                <a:latin typeface="Arial" panose="020B0604020202020204" pitchFamily="34" charset="0"/>
                <a:cs typeface="Arial" panose="020B0604020202020204" pitchFamily="34" charset="0"/>
              </a:rPr>
              <a:t> con </a:t>
            </a:r>
            <a:r>
              <a:rPr lang="en-US" sz="1300" dirty="0" err="1">
                <a:latin typeface="Arial" panose="020B0604020202020204" pitchFamily="34" charset="0"/>
                <a:cs typeface="Arial" panose="020B0604020202020204" pitchFamily="34" charset="0"/>
              </a:rPr>
              <a:t>suficiente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detalle</a:t>
            </a:r>
            <a:r>
              <a:rPr lang="en-US" sz="1300" dirty="0">
                <a:latin typeface="Arial" panose="020B0604020202020204" pitchFamily="34" charset="0"/>
                <a:cs typeface="Arial" panose="020B0604020202020204" pitchFamily="34" charset="0"/>
              </a:rPr>
              <a:t> para </a:t>
            </a:r>
            <a:r>
              <a:rPr lang="en-US" sz="1300" dirty="0" err="1">
                <a:latin typeface="Arial" panose="020B0604020202020204" pitchFamily="34" charset="0"/>
                <a:cs typeface="Arial" panose="020B0604020202020204" pitchFamily="34" charset="0"/>
              </a:rPr>
              <a:t>informar</a:t>
            </a:r>
            <a:r>
              <a:rPr lang="en-US" sz="1300" dirty="0">
                <a:latin typeface="Arial" panose="020B0604020202020204" pitchFamily="34" charset="0"/>
                <a:cs typeface="Arial" panose="020B0604020202020204" pitchFamily="34" charset="0"/>
              </a:rPr>
              <a:t> al </a:t>
            </a:r>
            <a:r>
              <a:rPr lang="en-US" sz="1300" dirty="0" err="1">
                <a:latin typeface="Arial" panose="020B0604020202020204" pitchFamily="34" charset="0"/>
                <a:cs typeface="Arial" panose="020B0604020202020204" pitchFamily="34" charset="0"/>
              </a:rPr>
              <a:t>Subsecretario</a:t>
            </a:r>
            <a:r>
              <a:rPr lang="en-US" sz="1300" dirty="0">
                <a:latin typeface="Arial" panose="020B0604020202020204" pitchFamily="34" charset="0"/>
                <a:cs typeface="Arial" panose="020B0604020202020204" pitchFamily="34" charset="0"/>
              </a:rPr>
              <a:t> de Derechos </a:t>
            </a:r>
            <a:r>
              <a:rPr lang="en-US" sz="1300" dirty="0" err="1">
                <a:latin typeface="Arial" panose="020B0604020202020204" pitchFamily="34" charset="0"/>
                <a:cs typeface="Arial" panose="020B0604020202020204" pitchFamily="34" charset="0"/>
              </a:rPr>
              <a:t>Civiles</a:t>
            </a:r>
            <a:r>
              <a:rPr lang="en-US" sz="1300" dirty="0">
                <a:latin typeface="Arial" panose="020B0604020202020204" pitchFamily="34" charset="0"/>
                <a:cs typeface="Arial" panose="020B0604020202020204" pitchFamily="34" charset="0"/>
              </a:rPr>
              <a:t> (ASCR, </a:t>
            </a:r>
            <a:r>
              <a:rPr lang="en-US" sz="1300" dirty="0" err="1">
                <a:latin typeface="Arial" panose="020B0604020202020204" pitchFamily="34" charset="0"/>
                <a:cs typeface="Arial" panose="020B0604020202020204" pitchFamily="34" charset="0"/>
              </a:rPr>
              <a:t>por</a:t>
            </a:r>
            <a:r>
              <a:rPr lang="en-US" sz="1300" dirty="0">
                <a:latin typeface="Arial" panose="020B0604020202020204" pitchFamily="34" charset="0"/>
                <a:cs typeface="Arial" panose="020B0604020202020204" pitchFamily="34" charset="0"/>
              </a:rPr>
              <a:t> sus </a:t>
            </a:r>
            <a:r>
              <a:rPr lang="en-US" sz="1300" dirty="0" err="1">
                <a:latin typeface="Arial" panose="020B0604020202020204" pitchFamily="34" charset="0"/>
                <a:cs typeface="Arial" panose="020B0604020202020204" pitchFamily="34" charset="0"/>
              </a:rPr>
              <a:t>siglas</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inglés</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sobre</a:t>
            </a:r>
            <a:r>
              <a:rPr lang="en-US" sz="1300" dirty="0">
                <a:latin typeface="Arial" panose="020B0604020202020204" pitchFamily="34" charset="0"/>
                <a:cs typeface="Arial" panose="020B0604020202020204" pitchFamily="34" charset="0"/>
              </a:rPr>
              <a:t> la </a:t>
            </a:r>
            <a:r>
              <a:rPr lang="en-US" sz="1300" dirty="0" err="1">
                <a:latin typeface="Arial" panose="020B0604020202020204" pitchFamily="34" charset="0"/>
                <a:cs typeface="Arial" panose="020B0604020202020204" pitchFamily="34" charset="0"/>
              </a:rPr>
              <a:t>naturaleza</a:t>
            </a:r>
            <a:r>
              <a:rPr lang="en-US" sz="1300" dirty="0">
                <a:latin typeface="Arial" panose="020B0604020202020204" pitchFamily="34" charset="0"/>
                <a:cs typeface="Arial" panose="020B0604020202020204" pitchFamily="34" charset="0"/>
              </a:rPr>
              <a:t> y la </a:t>
            </a:r>
            <a:r>
              <a:rPr lang="en-US" sz="1300" dirty="0" err="1">
                <a:latin typeface="Arial" panose="020B0604020202020204" pitchFamily="34" charset="0"/>
                <a:cs typeface="Arial" panose="020B0604020202020204" pitchFamily="34" charset="0"/>
              </a:rPr>
              <a:t>fecha</a:t>
            </a:r>
            <a:r>
              <a:rPr lang="en-US" sz="1300" dirty="0">
                <a:latin typeface="Arial" panose="020B0604020202020204" pitchFamily="34" charset="0"/>
                <a:cs typeface="Arial" panose="020B0604020202020204" pitchFamily="34" charset="0"/>
              </a:rPr>
              <a:t> de la </a:t>
            </a:r>
            <a:r>
              <a:rPr lang="en-US" sz="1300" dirty="0" err="1">
                <a:latin typeface="Arial" panose="020B0604020202020204" pitchFamily="34" charset="0"/>
                <a:cs typeface="Arial" panose="020B0604020202020204" pitchFamily="34" charset="0"/>
              </a:rPr>
              <a:t>presunta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violación</a:t>
            </a:r>
            <a:r>
              <a:rPr lang="en-US" sz="1300" dirty="0">
                <a:latin typeface="Arial" panose="020B0604020202020204" pitchFamily="34" charset="0"/>
                <a:cs typeface="Arial" panose="020B0604020202020204" pitchFamily="34" charset="0"/>
              </a:rPr>
              <a:t> de </a:t>
            </a:r>
            <a:r>
              <a:rPr lang="en-US" sz="1300" dirty="0" err="1">
                <a:latin typeface="Arial" panose="020B0604020202020204" pitchFamily="34" charset="0"/>
                <a:cs typeface="Arial" panose="020B0604020202020204" pitchFamily="34" charset="0"/>
              </a:rPr>
              <a:t>los</a:t>
            </a:r>
            <a:r>
              <a:rPr lang="en-US" sz="1300" dirty="0">
                <a:latin typeface="Arial" panose="020B0604020202020204" pitchFamily="34" charset="0"/>
                <a:cs typeface="Arial" panose="020B0604020202020204" pitchFamily="34" charset="0"/>
              </a:rPr>
              <a:t> derechos </a:t>
            </a:r>
            <a:r>
              <a:rPr lang="en-US" sz="1300" dirty="0" err="1">
                <a:latin typeface="Arial" panose="020B0604020202020204" pitchFamily="34" charset="0"/>
                <a:cs typeface="Arial" panose="020B0604020202020204" pitchFamily="34" charset="0"/>
              </a:rPr>
              <a:t>civiles</a:t>
            </a:r>
            <a:r>
              <a:rPr lang="en-US" sz="1300" dirty="0">
                <a:latin typeface="Arial" panose="020B0604020202020204" pitchFamily="34" charset="0"/>
                <a:cs typeface="Arial" panose="020B0604020202020204" pitchFamily="34" charset="0"/>
              </a:rPr>
              <a:t>. La carta o </a:t>
            </a:r>
            <a:r>
              <a:rPr lang="en-US" sz="1300" dirty="0" err="1">
                <a:latin typeface="Arial" panose="020B0604020202020204" pitchFamily="34" charset="0"/>
                <a:cs typeface="Arial" panose="020B0604020202020204" pitchFamily="34" charset="0"/>
              </a:rPr>
              <a:t>el</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formulario</a:t>
            </a:r>
            <a:r>
              <a:rPr lang="en-US" sz="1300" dirty="0">
                <a:latin typeface="Arial" panose="020B0604020202020204" pitchFamily="34" charset="0"/>
                <a:cs typeface="Arial" panose="020B0604020202020204" pitchFamily="34" charset="0"/>
              </a:rPr>
              <a:t> AD-3027 </a:t>
            </a:r>
            <a:r>
              <a:rPr lang="en-US" sz="1300" dirty="0" err="1">
                <a:latin typeface="Arial" panose="020B0604020202020204" pitchFamily="34" charset="0"/>
                <a:cs typeface="Arial" panose="020B0604020202020204" pitchFamily="34" charset="0"/>
              </a:rPr>
              <a:t>completado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debe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enviarse</a:t>
            </a:r>
            <a:r>
              <a:rPr lang="en-US" sz="1300" dirty="0">
                <a:latin typeface="Arial" panose="020B0604020202020204" pitchFamily="34" charset="0"/>
                <a:cs typeface="Arial" panose="020B0604020202020204" pitchFamily="34" charset="0"/>
              </a:rPr>
              <a:t> al USDA </a:t>
            </a:r>
            <a:r>
              <a:rPr lang="en-US" sz="1300" dirty="0" err="1">
                <a:latin typeface="Arial" panose="020B0604020202020204" pitchFamily="34" charset="0"/>
                <a:cs typeface="Arial" panose="020B0604020202020204" pitchFamily="34" charset="0"/>
              </a:rPr>
              <a:t>por</a:t>
            </a:r>
            <a:r>
              <a:rPr lang="en-US" sz="1300" dirty="0">
                <a:latin typeface="Arial" panose="020B0604020202020204" pitchFamily="34" charset="0"/>
                <a:cs typeface="Arial" panose="020B0604020202020204" pitchFamily="34" charset="0"/>
              </a:rPr>
              <a:t> medio de:</a:t>
            </a:r>
          </a:p>
        </p:txBody>
      </p:sp>
      <p:sp>
        <p:nvSpPr>
          <p:cNvPr id="8" name="TextBox 7">
            <a:extLst>
              <a:ext uri="{FF2B5EF4-FFF2-40B4-BE49-F238E27FC236}">
                <a16:creationId xmlns:a16="http://schemas.microsoft.com/office/drawing/2014/main" id="{8FE54011-90B3-7601-EF7D-CECB98FF71EE}"/>
              </a:ext>
            </a:extLst>
          </p:cNvPr>
          <p:cNvSpPr txBox="1"/>
          <p:nvPr userDrawn="1"/>
        </p:nvSpPr>
        <p:spPr>
          <a:xfrm>
            <a:off x="408432" y="4563451"/>
            <a:ext cx="11375136" cy="1067343"/>
          </a:xfrm>
          <a:prstGeom prst="rect">
            <a:avLst/>
          </a:prstGeom>
          <a:noFill/>
        </p:spPr>
        <p:txBody>
          <a:bodyPr wrap="none" lIns="0" tIns="0" rIns="0" bIns="0" numCol="3" spcCol="182880" rtlCol="0">
            <a:noAutofit/>
          </a:bodyPr>
          <a:lstStyle/>
          <a:p>
            <a:pPr algn="l">
              <a:spcBef>
                <a:spcPts val="900"/>
              </a:spcBef>
            </a:pPr>
            <a:r>
              <a:rPr lang="en-US" sz="1300" b="1" dirty="0" err="1">
                <a:latin typeface="Arial" panose="020B0604020202020204" pitchFamily="34" charset="0"/>
                <a:cs typeface="Arial" panose="020B0604020202020204" pitchFamily="34" charset="0"/>
              </a:rPr>
              <a:t>correo</a:t>
            </a:r>
            <a:r>
              <a:rPr lang="en-US" sz="1300" b="1" dirty="0">
                <a:latin typeface="Arial" panose="020B0604020202020204" pitchFamily="34" charset="0"/>
                <a:cs typeface="Arial" panose="020B0604020202020204" pitchFamily="34" charset="0"/>
              </a:rPr>
              <a:t> postal:</a:t>
            </a:r>
          </a:p>
          <a:p>
            <a:pPr algn="l">
              <a:spcBef>
                <a:spcPts val="0"/>
              </a:spcBef>
            </a:pPr>
            <a:r>
              <a:rPr lang="en-US" sz="1300" dirty="0">
                <a:latin typeface="Arial" panose="020B0604020202020204" pitchFamily="34" charset="0"/>
                <a:cs typeface="Arial" panose="020B0604020202020204" pitchFamily="34" charset="0"/>
              </a:rPr>
              <a:t>U.S. Department of Agriculture</a:t>
            </a:r>
          </a:p>
          <a:p>
            <a:pPr algn="l">
              <a:spcBef>
                <a:spcPts val="0"/>
              </a:spcBef>
            </a:pPr>
            <a:r>
              <a:rPr lang="en-US" sz="1300" dirty="0">
                <a:latin typeface="Arial" panose="020B0604020202020204" pitchFamily="34" charset="0"/>
                <a:cs typeface="Arial" panose="020B0604020202020204" pitchFamily="34" charset="0"/>
              </a:rPr>
              <a:t>Office of the Assistant Secretary for Civil Rights</a:t>
            </a:r>
          </a:p>
          <a:p>
            <a:pPr algn="l">
              <a:spcBef>
                <a:spcPts val="0"/>
              </a:spcBef>
            </a:pPr>
            <a:r>
              <a:rPr lang="en-US" sz="1300" dirty="0">
                <a:latin typeface="Arial" panose="020B0604020202020204" pitchFamily="34" charset="0"/>
                <a:cs typeface="Arial" panose="020B0604020202020204" pitchFamily="34" charset="0"/>
              </a:rPr>
              <a:t>1400 Independence Avenue, SW</a:t>
            </a:r>
          </a:p>
          <a:p>
            <a:pPr algn="l">
              <a:spcBef>
                <a:spcPts val="0"/>
              </a:spcBef>
            </a:pPr>
            <a:r>
              <a:rPr lang="en-US" sz="1300" dirty="0">
                <a:latin typeface="Arial" panose="020B0604020202020204" pitchFamily="34" charset="0"/>
                <a:cs typeface="Arial" panose="020B0604020202020204" pitchFamily="34" charset="0"/>
              </a:rPr>
              <a:t>Washington, D.C. 20250-9410; o´</a:t>
            </a:r>
          </a:p>
          <a:p>
            <a:pPr algn="l">
              <a:spcBef>
                <a:spcPts val="900"/>
              </a:spcBef>
            </a:pPr>
            <a:r>
              <a:rPr lang="en-US" sz="1300" b="1" dirty="0">
                <a:latin typeface="Arial" panose="020B0604020202020204" pitchFamily="34" charset="0"/>
                <a:cs typeface="Arial" panose="020B0604020202020204" pitchFamily="34" charset="0"/>
              </a:rPr>
              <a:t>fax:</a:t>
            </a:r>
          </a:p>
          <a:p>
            <a:pPr algn="l">
              <a:spcBef>
                <a:spcPts val="0"/>
              </a:spcBef>
            </a:pPr>
            <a:r>
              <a:rPr lang="en-US" sz="1300" dirty="0">
                <a:latin typeface="Arial" panose="020B0604020202020204" pitchFamily="34" charset="0"/>
                <a:cs typeface="Arial" panose="020B0604020202020204" pitchFamily="34" charset="0"/>
              </a:rPr>
              <a:t>(833) 256-1665 o´ (202) 690-7442;</a:t>
            </a:r>
          </a:p>
          <a:p>
            <a:pPr algn="l">
              <a:spcBef>
                <a:spcPts val="0"/>
              </a:spcBef>
            </a:pPr>
            <a:endParaRPr lang="en-US" sz="1300" dirty="0">
              <a:latin typeface="Arial" panose="020B0604020202020204" pitchFamily="34" charset="0"/>
              <a:cs typeface="Arial" panose="020B0604020202020204" pitchFamily="34" charset="0"/>
            </a:endParaRPr>
          </a:p>
          <a:p>
            <a:pPr algn="l">
              <a:spcBef>
                <a:spcPts val="0"/>
              </a:spcBef>
            </a:pPr>
            <a:endParaRPr lang="en-US" sz="1300" dirty="0">
              <a:latin typeface="Arial" panose="020B0604020202020204" pitchFamily="34" charset="0"/>
              <a:cs typeface="Arial" panose="020B0604020202020204" pitchFamily="34" charset="0"/>
            </a:endParaRPr>
          </a:p>
          <a:p>
            <a:pPr algn="l">
              <a:spcBef>
                <a:spcPts val="0"/>
              </a:spcBef>
            </a:pPr>
            <a:endParaRPr lang="en-US" sz="1300" dirty="0">
              <a:latin typeface="Arial" panose="020B0604020202020204" pitchFamily="34" charset="0"/>
              <a:cs typeface="Arial" panose="020B0604020202020204" pitchFamily="34" charset="0"/>
            </a:endParaRPr>
          </a:p>
          <a:p>
            <a:pPr algn="l">
              <a:spcBef>
                <a:spcPts val="900"/>
              </a:spcBef>
            </a:pPr>
            <a:r>
              <a:rPr lang="en-US" sz="1300" b="1" dirty="0" err="1">
                <a:latin typeface="Arial" panose="020B0604020202020204" pitchFamily="34" charset="0"/>
                <a:cs typeface="Arial" panose="020B0604020202020204" pitchFamily="34" charset="0"/>
              </a:rPr>
              <a:t>correo</a:t>
            </a:r>
            <a:r>
              <a:rPr lang="en-US" sz="1300" b="1" dirty="0">
                <a:latin typeface="Arial" panose="020B0604020202020204" pitchFamily="34" charset="0"/>
                <a:cs typeface="Arial" panose="020B0604020202020204" pitchFamily="34" charset="0"/>
              </a:rPr>
              <a:t> </a:t>
            </a:r>
            <a:r>
              <a:rPr lang="en-US" sz="1300" b="1" dirty="0" err="1">
                <a:latin typeface="Arial" panose="020B0604020202020204" pitchFamily="34" charset="0"/>
                <a:cs typeface="Arial" panose="020B0604020202020204" pitchFamily="34" charset="0"/>
              </a:rPr>
              <a:t>electrónico</a:t>
            </a:r>
            <a:r>
              <a:rPr lang="en-US" sz="1300" b="1" dirty="0">
                <a:latin typeface="Arial" panose="020B0604020202020204" pitchFamily="34" charset="0"/>
                <a:cs typeface="Arial" panose="020B0604020202020204" pitchFamily="34" charset="0"/>
              </a:rPr>
              <a:t>:</a:t>
            </a:r>
          </a:p>
          <a:p>
            <a:pPr algn="l">
              <a:spcBef>
                <a:spcPts val="0"/>
              </a:spcBef>
            </a:pPr>
            <a:r>
              <a:rPr lang="en-US" sz="1300" dirty="0">
                <a:latin typeface="Arial" panose="020B0604020202020204" pitchFamily="34" charset="0"/>
                <a:cs typeface="Arial" panose="020B0604020202020204" pitchFamily="34" charset="0"/>
                <a:hlinkClick r:id="rId4"/>
              </a:rPr>
              <a:t>program.intake@usda.gov</a:t>
            </a:r>
            <a:r>
              <a:rPr lang="en-US" sz="1300" dirty="0">
                <a:latin typeface="Arial" panose="020B0604020202020204" pitchFamily="34" charset="0"/>
                <a:cs typeface="Arial" panose="020B0604020202020204" pitchFamily="34" charset="0"/>
              </a:rPr>
              <a:t>.</a:t>
            </a:r>
          </a:p>
          <a:p>
            <a:pPr algn="l">
              <a:spcBef>
                <a:spcPts val="2700"/>
              </a:spcBef>
            </a:pPr>
            <a:r>
              <a:rPr lang="en-US" sz="1300" dirty="0">
                <a:latin typeface="Arial" panose="020B0604020202020204" pitchFamily="34" charset="0"/>
                <a:cs typeface="Arial" panose="020B0604020202020204" pitchFamily="34" charset="0"/>
              </a:rPr>
              <a:t>Esta </a:t>
            </a:r>
            <a:r>
              <a:rPr lang="en-US" sz="1300" dirty="0" err="1">
                <a:latin typeface="Arial" panose="020B0604020202020204" pitchFamily="34" charset="0"/>
                <a:cs typeface="Arial" panose="020B0604020202020204" pitchFamily="34" charset="0"/>
              </a:rPr>
              <a:t>institución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ofrece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igualdad</a:t>
            </a:r>
            <a:r>
              <a:rPr lang="en-US" sz="1300" dirty="0">
                <a:latin typeface="Arial" panose="020B0604020202020204" pitchFamily="34" charset="0"/>
                <a:cs typeface="Arial" panose="020B0604020202020204" pitchFamily="34" charset="0"/>
              </a:rPr>
              <a:t> de </a:t>
            </a:r>
            <a:r>
              <a:rPr lang="en-US" sz="1300" dirty="0" err="1">
                <a:latin typeface="Arial" panose="020B0604020202020204" pitchFamily="34" charset="0"/>
                <a:cs typeface="Arial" panose="020B0604020202020204" pitchFamily="34" charset="0"/>
              </a:rPr>
              <a:t>oportunidades</a:t>
            </a:r>
            <a:r>
              <a:rPr lang="en-US" sz="1300" dirty="0">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C1CAE907-8A42-B4D9-F1BD-CCD3ACB3BD61}"/>
              </a:ext>
            </a:extLst>
          </p:cNvPr>
          <p:cNvSpPr txBox="1"/>
          <p:nvPr userDrawn="1"/>
        </p:nvSpPr>
        <p:spPr>
          <a:xfrm>
            <a:off x="408432" y="6026309"/>
            <a:ext cx="11375136" cy="575017"/>
          </a:xfrm>
          <a:prstGeom prst="rect">
            <a:avLst/>
          </a:prstGeom>
          <a:noFill/>
        </p:spPr>
        <p:txBody>
          <a:bodyPr wrap="square" lIns="0" tIns="0" rIns="0" bIns="0" rtlCol="0">
            <a:noAutofit/>
          </a:bodyPr>
          <a:lstStyle/>
          <a:p>
            <a:r>
              <a:rPr lang="en-US" sz="1000" b="0" i="0" dirty="0">
                <a:solidFill>
                  <a:schemeClr val="tx1"/>
                </a:solidFill>
                <a:latin typeface="Arial" panose="020B0604020202020204" pitchFamily="34" charset="0"/>
                <a:ea typeface="Univers 45 Light" charset="0"/>
                <a:cs typeface="Arial" panose="020B0604020202020204" pitchFamily="34" charset="0"/>
              </a:rPr>
              <a:t>SDSU Extension</a:t>
            </a:r>
            <a:r>
              <a:rPr lang="en-US" sz="1000" b="0" i="0" baseline="0" dirty="0">
                <a:solidFill>
                  <a:schemeClr val="tx1"/>
                </a:solidFill>
                <a:latin typeface="Arial" panose="020B0604020202020204" pitchFamily="34" charset="0"/>
                <a:ea typeface="Univers 45 Light" charset="0"/>
                <a:cs typeface="Arial" panose="020B0604020202020204" pitchFamily="34" charset="0"/>
              </a:rPr>
              <a:t> is an equal opportunity provider and employer in accordance with the non-discrimination policies of South Dakota State University, the South Dakota Board of Regents and the United States Department of Agriculture.</a:t>
            </a:r>
          </a:p>
          <a:p>
            <a:pPr>
              <a:spcBef>
                <a:spcPts val="600"/>
              </a:spcBef>
            </a:pPr>
            <a:r>
              <a:rPr lang="en-US" sz="1000" b="0" i="0" baseline="0" dirty="0">
                <a:solidFill>
                  <a:schemeClr val="tx1"/>
                </a:solidFill>
                <a:latin typeface="Arial" panose="020B0604020202020204" pitchFamily="34" charset="0"/>
                <a:ea typeface="Univers 45 Light" charset="0"/>
                <a:cs typeface="Arial" panose="020B0604020202020204" pitchFamily="34" charset="0"/>
              </a:rPr>
              <a:t>Learn more at </a:t>
            </a:r>
            <a:r>
              <a:rPr lang="en-US" sz="1000" b="0" i="0" baseline="0" dirty="0">
                <a:solidFill>
                  <a:schemeClr val="tx1"/>
                </a:solidFill>
                <a:latin typeface="Arial" panose="020B0604020202020204" pitchFamily="34" charset="0"/>
                <a:ea typeface="Univers 45 Light" charset="0"/>
                <a:cs typeface="Arial" panose="020B0604020202020204" pitchFamily="34" charset="0"/>
                <a:hlinkClick r:id="rId5"/>
              </a:rPr>
              <a:t>extension.sdstate.edu</a:t>
            </a:r>
            <a:r>
              <a:rPr lang="en-US" sz="1000" b="0" i="0" baseline="0" dirty="0">
                <a:solidFill>
                  <a:schemeClr val="tx1"/>
                </a:solidFill>
                <a:latin typeface="Arial" panose="020B0604020202020204" pitchFamily="34" charset="0"/>
                <a:ea typeface="Univers 45 Light" charset="0"/>
                <a:cs typeface="Arial" panose="020B0604020202020204" pitchFamily="34" charset="0"/>
              </a:rPr>
              <a:t>.</a:t>
            </a:r>
            <a:endParaRPr lang="en-US" sz="1000" b="0" i="0" dirty="0">
              <a:solidFill>
                <a:schemeClr val="tx1"/>
              </a:solidFill>
              <a:latin typeface="Arial" panose="020B0604020202020204" pitchFamily="34" charset="0"/>
              <a:ea typeface="Univers 45 Light" charset="0"/>
              <a:cs typeface="Arial" panose="020B0604020202020204" pitchFamily="34" charset="0"/>
            </a:endParaRPr>
          </a:p>
        </p:txBody>
      </p:sp>
    </p:spTree>
    <p:extLst>
      <p:ext uri="{BB962C8B-B14F-4D97-AF65-F5344CB8AC3E}">
        <p14:creationId xmlns:p14="http://schemas.microsoft.com/office/powerpoint/2010/main" val="2129907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ogo Right Side Bottom">
  <p:cSld name="Logo Right Side Bottom">
    <p:spTree>
      <p:nvGrpSpPr>
        <p:cNvPr id="1" name="Shape 14"/>
        <p:cNvGrpSpPr/>
        <p:nvPr/>
      </p:nvGrpSpPr>
      <p:grpSpPr>
        <a:xfrm>
          <a:off x="0" y="0"/>
          <a:ext cx="0" cy="0"/>
          <a:chOff x="0" y="0"/>
          <a:chExt cx="0" cy="0"/>
        </a:xfrm>
      </p:grpSpPr>
      <p:sp>
        <p:nvSpPr>
          <p:cNvPr id="15" name="Google Shape;15;p48"/>
          <p:cNvSpPr txBox="1">
            <a:spLocks noGrp="1"/>
          </p:cNvSpPr>
          <p:nvPr>
            <p:ph type="ftr" idx="11"/>
          </p:nvPr>
        </p:nvSpPr>
        <p:spPr>
          <a:xfrm>
            <a:off x="497840" y="6492875"/>
            <a:ext cx="765556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0033A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48"/>
          <p:cNvSpPr txBox="1">
            <a:spLocks noGrp="1"/>
          </p:cNvSpPr>
          <p:nvPr>
            <p:ph type="sldNum" idx="12"/>
          </p:nvPr>
        </p:nvSpPr>
        <p:spPr>
          <a:xfrm>
            <a:off x="9144000" y="6492875"/>
            <a:ext cx="2743200" cy="22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pic>
        <p:nvPicPr>
          <p:cNvPr id="17" name="Google Shape;17;p48"/>
          <p:cNvPicPr preferRelativeResize="0"/>
          <p:nvPr/>
        </p:nvPicPr>
        <p:blipFill rotWithShape="1">
          <a:blip r:embed="rId2">
            <a:alphaModFix/>
          </a:blip>
          <a:srcRect/>
          <a:stretch/>
        </p:blipFill>
        <p:spPr>
          <a:xfrm>
            <a:off x="9586688" y="5100399"/>
            <a:ext cx="1857824" cy="1199356"/>
          </a:xfrm>
          <a:prstGeom prst="rect">
            <a:avLst/>
          </a:prstGeom>
          <a:noFill/>
          <a:ln>
            <a:noFill/>
          </a:ln>
        </p:spPr>
      </p:pic>
      <p:sp>
        <p:nvSpPr>
          <p:cNvPr id="18" name="Google Shape;18;p48"/>
          <p:cNvSpPr txBox="1">
            <a:spLocks noGrp="1"/>
          </p:cNvSpPr>
          <p:nvPr>
            <p:ph type="body" idx="1"/>
          </p:nvPr>
        </p:nvSpPr>
        <p:spPr>
          <a:xfrm>
            <a:off x="498475" y="1176338"/>
            <a:ext cx="8913813" cy="51228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48"/>
          <p:cNvSpPr txBox="1">
            <a:spLocks noGrp="1"/>
          </p:cNvSpPr>
          <p:nvPr>
            <p:ph type="title"/>
          </p:nvPr>
        </p:nvSpPr>
        <p:spPr>
          <a:xfrm>
            <a:off x="497841" y="448753"/>
            <a:ext cx="8913814" cy="53391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3A0"/>
              </a:buClr>
              <a:buSzPts val="3200"/>
              <a:buFont typeface="Trebuchet MS"/>
              <a:buNone/>
              <a:defRPr sz="3200" b="1" i="0">
                <a:solidFill>
                  <a:srgbClr val="0033A0"/>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5906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Bar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1FE012-518A-1225-9175-74B12CA238B9}"/>
              </a:ext>
            </a:extLst>
          </p:cNvPr>
          <p:cNvSpPr/>
          <p:nvPr userDrawn="1"/>
        </p:nvSpPr>
        <p:spPr>
          <a:xfrm>
            <a:off x="-106393" y="-90418"/>
            <a:ext cx="12404785" cy="1803422"/>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A0"/>
              </a:solidFill>
            </a:endParaRPr>
          </a:p>
        </p:txBody>
      </p:sp>
      <p:sp>
        <p:nvSpPr>
          <p:cNvPr id="2" name="Title 1">
            <a:extLst>
              <a:ext uri="{FF2B5EF4-FFF2-40B4-BE49-F238E27FC236}">
                <a16:creationId xmlns:a16="http://schemas.microsoft.com/office/drawing/2014/main" id="{F5AC63D9-69EB-1F30-3CF8-677E45F5A595}"/>
              </a:ext>
            </a:extLst>
          </p:cNvPr>
          <p:cNvSpPr>
            <a:spLocks noGrp="1"/>
          </p:cNvSpPr>
          <p:nvPr>
            <p:ph type="title"/>
          </p:nvPr>
        </p:nvSpPr>
        <p:spPr>
          <a:xfrm>
            <a:off x="838200" y="126195"/>
            <a:ext cx="10515600" cy="1325563"/>
          </a:xfrm>
        </p:spPr>
        <p:txBody>
          <a:bodyPr/>
          <a:lstStyle>
            <a:lvl1pPr>
              <a:defRPr b="1">
                <a:solidFill>
                  <a:schemeClr val="bg1"/>
                </a:solidFill>
                <a:latin typeface="Palatino" pitchFamily="2" charset="77"/>
                <a:ea typeface="Palatino" pitchFamily="2" charset="77"/>
                <a:cs typeface="Noto Serif SemBd" panose="02020702060505020204"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4569BC-411B-7664-8294-3F814B94BA90}"/>
              </a:ext>
            </a:extLst>
          </p:cNvPr>
          <p:cNvSpPr>
            <a:spLocks noGrp="1"/>
          </p:cNvSpPr>
          <p:nvPr>
            <p:ph sz="half" idx="1"/>
          </p:nvPr>
        </p:nvSpPr>
        <p:spPr>
          <a:xfrm>
            <a:off x="838200" y="1966585"/>
            <a:ext cx="10515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a:extLst>
              <a:ext uri="{FF2B5EF4-FFF2-40B4-BE49-F238E27FC236}">
                <a16:creationId xmlns:a16="http://schemas.microsoft.com/office/drawing/2014/main" id="{FD4A8752-9B4E-51B6-A941-AF71A6B2CC29}"/>
              </a:ext>
            </a:extLst>
          </p:cNvPr>
          <p:cNvPicPr>
            <a:picLocks noChangeAspect="1"/>
          </p:cNvPicPr>
          <p:nvPr userDrawn="1"/>
        </p:nvPicPr>
        <p:blipFill>
          <a:blip r:embed="rId2"/>
          <a:srcRect/>
          <a:stretch/>
        </p:blipFill>
        <p:spPr>
          <a:xfrm>
            <a:off x="340659" y="6210898"/>
            <a:ext cx="3813048" cy="520907"/>
          </a:xfrm>
          <a:prstGeom prst="rect">
            <a:avLst/>
          </a:prstGeom>
        </p:spPr>
      </p:pic>
      <p:sp>
        <p:nvSpPr>
          <p:cNvPr id="6" name="TextBox 5">
            <a:extLst>
              <a:ext uri="{FF2B5EF4-FFF2-40B4-BE49-F238E27FC236}">
                <a16:creationId xmlns:a16="http://schemas.microsoft.com/office/drawing/2014/main" id="{A05B2524-F0F1-8B74-88AA-1697C08EB15D}"/>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dirty="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Tree>
    <p:extLst>
      <p:ext uri="{BB962C8B-B14F-4D97-AF65-F5344CB8AC3E}">
        <p14:creationId xmlns:p14="http://schemas.microsoft.com/office/powerpoint/2010/main" val="22936365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ogo Right Side Top">
  <p:cSld name="Logo Right Side Top">
    <p:spTree>
      <p:nvGrpSpPr>
        <p:cNvPr id="1" name="Shape 81"/>
        <p:cNvGrpSpPr/>
        <p:nvPr/>
      </p:nvGrpSpPr>
      <p:grpSpPr>
        <a:xfrm>
          <a:off x="0" y="0"/>
          <a:ext cx="0" cy="0"/>
          <a:chOff x="0" y="0"/>
          <a:chExt cx="0" cy="0"/>
        </a:xfrm>
      </p:grpSpPr>
      <p:sp>
        <p:nvSpPr>
          <p:cNvPr id="82" name="Google Shape;82;p50"/>
          <p:cNvSpPr txBox="1">
            <a:spLocks noGrp="1"/>
          </p:cNvSpPr>
          <p:nvPr>
            <p:ph type="body" idx="1"/>
          </p:nvPr>
        </p:nvSpPr>
        <p:spPr>
          <a:xfrm>
            <a:off x="497840" y="1116110"/>
            <a:ext cx="11305276" cy="53787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33A0"/>
              </a:buClr>
              <a:buSzPts val="3200"/>
              <a:buNone/>
              <a:defRPr sz="3200" b="1" i="0">
                <a:solidFill>
                  <a:srgbClr val="0033A0"/>
                </a:solidFill>
                <a:latin typeface="Trebuchet MS"/>
                <a:ea typeface="Trebuchet MS"/>
                <a:cs typeface="Trebuchet MS"/>
                <a:sym typeface="Trebuchet M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50"/>
          <p:cNvSpPr txBox="1">
            <a:spLocks noGrp="1"/>
          </p:cNvSpPr>
          <p:nvPr>
            <p:ph type="body" idx="2"/>
          </p:nvPr>
        </p:nvSpPr>
        <p:spPr>
          <a:xfrm>
            <a:off x="497840" y="1795182"/>
            <a:ext cx="5486400" cy="45205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b="0" i="0">
                <a:latin typeface="Trebuchet MS"/>
                <a:ea typeface="Trebuchet MS"/>
                <a:cs typeface="Trebuchet MS"/>
                <a:sym typeface="Trebuchet MS"/>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50"/>
          <p:cNvSpPr txBox="1">
            <a:spLocks noGrp="1"/>
          </p:cNvSpPr>
          <p:nvPr>
            <p:ph type="sldNum" idx="12"/>
          </p:nvPr>
        </p:nvSpPr>
        <p:spPr>
          <a:xfrm>
            <a:off x="8903368" y="6492875"/>
            <a:ext cx="2899748" cy="22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50"/>
          <p:cNvSpPr txBox="1">
            <a:spLocks noGrp="1"/>
          </p:cNvSpPr>
          <p:nvPr>
            <p:ph type="ftr" idx="11"/>
          </p:nvPr>
        </p:nvSpPr>
        <p:spPr>
          <a:xfrm>
            <a:off x="497840" y="6492875"/>
            <a:ext cx="765556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0033A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 name="Google Shape;86;p50"/>
          <p:cNvPicPr preferRelativeResize="0"/>
          <p:nvPr/>
        </p:nvPicPr>
        <p:blipFill rotWithShape="1">
          <a:blip r:embed="rId2">
            <a:alphaModFix/>
          </a:blip>
          <a:srcRect/>
          <a:stretch/>
        </p:blipFill>
        <p:spPr>
          <a:xfrm>
            <a:off x="10546188" y="136525"/>
            <a:ext cx="1256928" cy="811435"/>
          </a:xfrm>
          <a:prstGeom prst="rect">
            <a:avLst/>
          </a:prstGeom>
          <a:noFill/>
          <a:ln>
            <a:noFill/>
          </a:ln>
        </p:spPr>
      </p:pic>
      <p:cxnSp>
        <p:nvCxnSpPr>
          <p:cNvPr id="87" name="Google Shape;87;p50"/>
          <p:cNvCxnSpPr/>
          <p:nvPr/>
        </p:nvCxnSpPr>
        <p:spPr>
          <a:xfrm rot="10800000">
            <a:off x="-233680" y="542242"/>
            <a:ext cx="10612307" cy="0"/>
          </a:xfrm>
          <a:prstGeom prst="straightConnector1">
            <a:avLst/>
          </a:prstGeom>
          <a:noFill/>
          <a:ln w="57150" cap="flat" cmpd="sng">
            <a:solidFill>
              <a:srgbClr val="0033A0"/>
            </a:solidFill>
            <a:prstDash val="solid"/>
            <a:miter lim="800000"/>
            <a:headEnd type="none" w="sm" len="sm"/>
            <a:tailEnd type="none" w="sm" len="sm"/>
          </a:ln>
        </p:spPr>
      </p:cxnSp>
      <p:sp>
        <p:nvSpPr>
          <p:cNvPr id="88" name="Google Shape;88;p50"/>
          <p:cNvSpPr txBox="1">
            <a:spLocks noGrp="1"/>
          </p:cNvSpPr>
          <p:nvPr>
            <p:ph type="body" idx="3"/>
          </p:nvPr>
        </p:nvSpPr>
        <p:spPr>
          <a:xfrm>
            <a:off x="6316716" y="1795182"/>
            <a:ext cx="5486400" cy="45205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b="0" i="0">
                <a:latin typeface="Trebuchet MS"/>
                <a:ea typeface="Trebuchet MS"/>
                <a:cs typeface="Trebuchet MS"/>
                <a:sym typeface="Trebuchet MS"/>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99738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ogo Left Side Top">
  <p:cSld name="Logo Left Side Top">
    <p:spTree>
      <p:nvGrpSpPr>
        <p:cNvPr id="1" name="Shape 20"/>
        <p:cNvGrpSpPr/>
        <p:nvPr/>
      </p:nvGrpSpPr>
      <p:grpSpPr>
        <a:xfrm>
          <a:off x="0" y="0"/>
          <a:ext cx="0" cy="0"/>
          <a:chOff x="0" y="0"/>
          <a:chExt cx="0" cy="0"/>
        </a:xfrm>
      </p:grpSpPr>
      <p:sp>
        <p:nvSpPr>
          <p:cNvPr id="21" name="Google Shape;21;p51"/>
          <p:cNvSpPr txBox="1">
            <a:spLocks noGrp="1"/>
          </p:cNvSpPr>
          <p:nvPr>
            <p:ph type="title"/>
          </p:nvPr>
        </p:nvSpPr>
        <p:spPr>
          <a:xfrm>
            <a:off x="497840" y="1398654"/>
            <a:ext cx="11148727" cy="53391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3A0"/>
              </a:buClr>
              <a:buSzPts val="2400"/>
              <a:buFont typeface="Trebuchet MS"/>
              <a:buNone/>
              <a:defRPr sz="2400" b="1" i="0">
                <a:solidFill>
                  <a:srgbClr val="0033A0"/>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1"/>
          <p:cNvSpPr txBox="1">
            <a:spLocks noGrp="1"/>
          </p:cNvSpPr>
          <p:nvPr>
            <p:ph type="sldNum" idx="12"/>
          </p:nvPr>
        </p:nvSpPr>
        <p:spPr>
          <a:xfrm>
            <a:off x="8903368" y="6492875"/>
            <a:ext cx="2743200" cy="22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0033A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51"/>
          <p:cNvSpPr txBox="1">
            <a:spLocks noGrp="1"/>
          </p:cNvSpPr>
          <p:nvPr>
            <p:ph type="ftr" idx="11"/>
          </p:nvPr>
        </p:nvSpPr>
        <p:spPr>
          <a:xfrm>
            <a:off x="497840" y="6492875"/>
            <a:ext cx="765556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0033A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 name="Google Shape;24;p51"/>
          <p:cNvPicPr preferRelativeResize="0"/>
          <p:nvPr/>
        </p:nvPicPr>
        <p:blipFill rotWithShape="1">
          <a:blip r:embed="rId2">
            <a:alphaModFix/>
          </a:blip>
          <a:srcRect/>
          <a:stretch/>
        </p:blipFill>
        <p:spPr>
          <a:xfrm>
            <a:off x="497840" y="301748"/>
            <a:ext cx="1532489" cy="989329"/>
          </a:xfrm>
          <a:prstGeom prst="rect">
            <a:avLst/>
          </a:prstGeom>
          <a:noFill/>
          <a:ln>
            <a:noFill/>
          </a:ln>
        </p:spPr>
      </p:pic>
      <p:sp>
        <p:nvSpPr>
          <p:cNvPr id="25" name="Google Shape;25;p51"/>
          <p:cNvSpPr txBox="1">
            <a:spLocks noGrp="1"/>
          </p:cNvSpPr>
          <p:nvPr>
            <p:ph type="body" idx="1"/>
          </p:nvPr>
        </p:nvSpPr>
        <p:spPr>
          <a:xfrm>
            <a:off x="498475" y="2044700"/>
            <a:ext cx="11147425" cy="43021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52067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ogo Right Side Bottom">
  <p:cSld name="Logo Right Side Bottom">
    <p:spTree>
      <p:nvGrpSpPr>
        <p:cNvPr id="1" name="Shape 174"/>
        <p:cNvGrpSpPr/>
        <p:nvPr/>
      </p:nvGrpSpPr>
      <p:grpSpPr>
        <a:xfrm>
          <a:off x="0" y="0"/>
          <a:ext cx="0" cy="0"/>
          <a:chOff x="0" y="0"/>
          <a:chExt cx="0" cy="0"/>
        </a:xfrm>
      </p:grpSpPr>
      <p:sp>
        <p:nvSpPr>
          <p:cNvPr id="175" name="Google Shape;175;p54"/>
          <p:cNvSpPr txBox="1">
            <a:spLocks noGrp="1"/>
          </p:cNvSpPr>
          <p:nvPr>
            <p:ph type="ftr" idx="11"/>
          </p:nvPr>
        </p:nvSpPr>
        <p:spPr>
          <a:xfrm>
            <a:off x="0" y="6596996"/>
            <a:ext cx="3079376" cy="24895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6" name="Google Shape;176;p54"/>
          <p:cNvSpPr txBox="1">
            <a:spLocks noGrp="1"/>
          </p:cNvSpPr>
          <p:nvPr>
            <p:ph type="sldNum" idx="12"/>
          </p:nvPr>
        </p:nvSpPr>
        <p:spPr>
          <a:xfrm>
            <a:off x="9144000" y="6492875"/>
            <a:ext cx="2743200" cy="22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77" name="Google Shape;177;p54"/>
          <p:cNvSpPr txBox="1">
            <a:spLocks noGrp="1"/>
          </p:cNvSpPr>
          <p:nvPr>
            <p:ph type="body" idx="1"/>
          </p:nvPr>
        </p:nvSpPr>
        <p:spPr>
          <a:xfrm>
            <a:off x="498475" y="1176338"/>
            <a:ext cx="8913813" cy="51228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6"/>
              </a:buClr>
              <a:buSzPts val="1800"/>
              <a:buChar char="•"/>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54"/>
          <p:cNvSpPr txBox="1">
            <a:spLocks noGrp="1"/>
          </p:cNvSpPr>
          <p:nvPr>
            <p:ph type="title"/>
          </p:nvPr>
        </p:nvSpPr>
        <p:spPr>
          <a:xfrm>
            <a:off x="497841" y="448753"/>
            <a:ext cx="8913814" cy="53391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6"/>
              </a:buClr>
              <a:buSzPts val="3200"/>
              <a:buFont typeface="Trebuchet MS"/>
              <a:buNone/>
              <a:defRPr sz="3200" b="1" i="0">
                <a:solidFill>
                  <a:schemeClr val="accent6"/>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8000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Logo Right Side Top">
  <p:cSld name="Logo Right Side Top">
    <p:spTree>
      <p:nvGrpSpPr>
        <p:cNvPr id="1" name="Shape 179"/>
        <p:cNvGrpSpPr/>
        <p:nvPr/>
      </p:nvGrpSpPr>
      <p:grpSpPr>
        <a:xfrm>
          <a:off x="0" y="0"/>
          <a:ext cx="0" cy="0"/>
          <a:chOff x="0" y="0"/>
          <a:chExt cx="0" cy="0"/>
        </a:xfrm>
      </p:grpSpPr>
      <p:sp>
        <p:nvSpPr>
          <p:cNvPr id="180" name="Google Shape;180;p55"/>
          <p:cNvSpPr txBox="1">
            <a:spLocks noGrp="1"/>
          </p:cNvSpPr>
          <p:nvPr>
            <p:ph type="body" idx="1"/>
          </p:nvPr>
        </p:nvSpPr>
        <p:spPr>
          <a:xfrm>
            <a:off x="497840" y="1116110"/>
            <a:ext cx="11305276" cy="53787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6"/>
              </a:buClr>
              <a:buSzPts val="3200"/>
              <a:buNone/>
              <a:defRPr sz="3200" b="1" i="0">
                <a:solidFill>
                  <a:schemeClr val="accent6"/>
                </a:solidFill>
                <a:latin typeface="Trebuchet MS"/>
                <a:ea typeface="Trebuchet MS"/>
                <a:cs typeface="Trebuchet MS"/>
                <a:sym typeface="Trebuchet MS"/>
              </a:defRPr>
            </a:lvl1pPr>
            <a:lvl2pPr marL="914400" lvl="1" indent="-228600" algn="l">
              <a:lnSpc>
                <a:spcPct val="90000"/>
              </a:lnSpc>
              <a:spcBef>
                <a:spcPts val="500"/>
              </a:spcBef>
              <a:spcAft>
                <a:spcPts val="0"/>
              </a:spcAft>
              <a:buClr>
                <a:schemeClr val="accent6"/>
              </a:buClr>
              <a:buSzPts val="2000"/>
              <a:buNone/>
              <a:defRPr sz="2000" b="1"/>
            </a:lvl2pPr>
            <a:lvl3pPr marL="1371600" lvl="2" indent="-228600" algn="l">
              <a:lnSpc>
                <a:spcPct val="90000"/>
              </a:lnSpc>
              <a:spcBef>
                <a:spcPts val="500"/>
              </a:spcBef>
              <a:spcAft>
                <a:spcPts val="0"/>
              </a:spcAft>
              <a:buClr>
                <a:schemeClr val="accent6"/>
              </a:buClr>
              <a:buSzPts val="1800"/>
              <a:buNone/>
              <a:defRPr sz="1800" b="1"/>
            </a:lvl3pPr>
            <a:lvl4pPr marL="1828800" lvl="3" indent="-228600" algn="l">
              <a:lnSpc>
                <a:spcPct val="90000"/>
              </a:lnSpc>
              <a:spcBef>
                <a:spcPts val="500"/>
              </a:spcBef>
              <a:spcAft>
                <a:spcPts val="0"/>
              </a:spcAft>
              <a:buClr>
                <a:schemeClr val="accent6"/>
              </a:buClr>
              <a:buSzPts val="1600"/>
              <a:buNone/>
              <a:defRPr sz="1600" b="1"/>
            </a:lvl4pPr>
            <a:lvl5pPr marL="2286000" lvl="4" indent="-228600" algn="l">
              <a:lnSpc>
                <a:spcPct val="90000"/>
              </a:lnSpc>
              <a:spcBef>
                <a:spcPts val="500"/>
              </a:spcBef>
              <a:spcAft>
                <a:spcPts val="0"/>
              </a:spcAft>
              <a:buClr>
                <a:schemeClr val="accent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1" name="Google Shape;181;p55"/>
          <p:cNvSpPr txBox="1">
            <a:spLocks noGrp="1"/>
          </p:cNvSpPr>
          <p:nvPr>
            <p:ph type="body" idx="2"/>
          </p:nvPr>
        </p:nvSpPr>
        <p:spPr>
          <a:xfrm>
            <a:off x="497840" y="1795182"/>
            <a:ext cx="5486400" cy="45205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0" i="0">
                <a:solidFill>
                  <a:schemeClr val="accent6"/>
                </a:solidFill>
                <a:latin typeface="Trebuchet MS"/>
                <a:ea typeface="Trebuchet MS"/>
                <a:cs typeface="Trebuchet MS"/>
                <a:sym typeface="Trebuchet MS"/>
              </a:defRPr>
            </a:lvl1pPr>
            <a:lvl2pPr marL="914400" lvl="1" indent="-228600" algn="l">
              <a:lnSpc>
                <a:spcPct val="90000"/>
              </a:lnSpc>
              <a:spcBef>
                <a:spcPts val="500"/>
              </a:spcBef>
              <a:spcAft>
                <a:spcPts val="0"/>
              </a:spcAft>
              <a:buClr>
                <a:schemeClr val="accent6"/>
              </a:buClr>
              <a:buSzPts val="2400"/>
              <a:buNone/>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55"/>
          <p:cNvSpPr txBox="1">
            <a:spLocks noGrp="1"/>
          </p:cNvSpPr>
          <p:nvPr>
            <p:ph type="sldNum" idx="12"/>
          </p:nvPr>
        </p:nvSpPr>
        <p:spPr>
          <a:xfrm>
            <a:off x="8903368" y="6492875"/>
            <a:ext cx="2899748" cy="22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pic>
        <p:nvPicPr>
          <p:cNvPr id="183" name="Google Shape;183;p55"/>
          <p:cNvPicPr preferRelativeResize="0"/>
          <p:nvPr/>
        </p:nvPicPr>
        <p:blipFill rotWithShape="1">
          <a:blip r:embed="rId2">
            <a:alphaModFix/>
          </a:blip>
          <a:srcRect/>
          <a:stretch/>
        </p:blipFill>
        <p:spPr>
          <a:xfrm>
            <a:off x="10546188" y="136525"/>
            <a:ext cx="1256928" cy="811435"/>
          </a:xfrm>
          <a:prstGeom prst="rect">
            <a:avLst/>
          </a:prstGeom>
          <a:noFill/>
          <a:ln>
            <a:noFill/>
          </a:ln>
        </p:spPr>
      </p:pic>
      <p:cxnSp>
        <p:nvCxnSpPr>
          <p:cNvPr id="184" name="Google Shape;184;p55"/>
          <p:cNvCxnSpPr/>
          <p:nvPr/>
        </p:nvCxnSpPr>
        <p:spPr>
          <a:xfrm rot="10800000">
            <a:off x="-233680" y="542242"/>
            <a:ext cx="8686800" cy="0"/>
          </a:xfrm>
          <a:prstGeom prst="straightConnector1">
            <a:avLst/>
          </a:prstGeom>
          <a:noFill/>
          <a:ln w="57150" cap="flat" cmpd="sng">
            <a:solidFill>
              <a:schemeClr val="accent6"/>
            </a:solidFill>
            <a:prstDash val="solid"/>
            <a:miter lim="800000"/>
            <a:headEnd type="none" w="sm" len="sm"/>
            <a:tailEnd type="none" w="sm" len="sm"/>
          </a:ln>
        </p:spPr>
      </p:cxnSp>
      <p:sp>
        <p:nvSpPr>
          <p:cNvPr id="185" name="Google Shape;185;p55"/>
          <p:cNvSpPr txBox="1">
            <a:spLocks noGrp="1"/>
          </p:cNvSpPr>
          <p:nvPr>
            <p:ph type="body" idx="3"/>
          </p:nvPr>
        </p:nvSpPr>
        <p:spPr>
          <a:xfrm>
            <a:off x="6316716" y="1795182"/>
            <a:ext cx="5486400" cy="45205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0" i="0">
                <a:solidFill>
                  <a:schemeClr val="accent6"/>
                </a:solidFill>
                <a:latin typeface="Trebuchet MS"/>
                <a:ea typeface="Trebuchet MS"/>
                <a:cs typeface="Trebuchet MS"/>
                <a:sym typeface="Trebuchet MS"/>
              </a:defRPr>
            </a:lvl1pPr>
            <a:lvl2pPr marL="914400" lvl="1" indent="-228600" algn="l">
              <a:lnSpc>
                <a:spcPct val="90000"/>
              </a:lnSpc>
              <a:spcBef>
                <a:spcPts val="500"/>
              </a:spcBef>
              <a:spcAft>
                <a:spcPts val="0"/>
              </a:spcAft>
              <a:buClr>
                <a:schemeClr val="accent6"/>
              </a:buClr>
              <a:buSzPts val="2400"/>
              <a:buNone/>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6" name="Google Shape;186;p55"/>
          <p:cNvPicPr preferRelativeResize="0"/>
          <p:nvPr/>
        </p:nvPicPr>
        <p:blipFill rotWithShape="1">
          <a:blip r:embed="rId3">
            <a:alphaModFix/>
          </a:blip>
          <a:srcRect/>
          <a:stretch/>
        </p:blipFill>
        <p:spPr>
          <a:xfrm>
            <a:off x="9432573" y="159855"/>
            <a:ext cx="723809" cy="813816"/>
          </a:xfrm>
          <a:prstGeom prst="rect">
            <a:avLst/>
          </a:prstGeom>
          <a:noFill/>
          <a:ln>
            <a:noFill/>
          </a:ln>
        </p:spPr>
      </p:pic>
      <p:sp>
        <p:nvSpPr>
          <p:cNvPr id="187" name="Google Shape;187;p55"/>
          <p:cNvSpPr txBox="1">
            <a:spLocks noGrp="1"/>
          </p:cNvSpPr>
          <p:nvPr>
            <p:ph type="ftr" idx="11"/>
          </p:nvPr>
        </p:nvSpPr>
        <p:spPr>
          <a:xfrm>
            <a:off x="0" y="6596996"/>
            <a:ext cx="3079376" cy="24895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70837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8"/>
        <p:cNvGrpSpPr/>
        <p:nvPr/>
      </p:nvGrpSpPr>
      <p:grpSpPr>
        <a:xfrm>
          <a:off x="0" y="0"/>
          <a:ext cx="0" cy="0"/>
          <a:chOff x="0" y="0"/>
          <a:chExt cx="0" cy="0"/>
        </a:xfrm>
      </p:grpSpPr>
      <p:sp>
        <p:nvSpPr>
          <p:cNvPr id="189" name="Google Shape;189;p73"/>
          <p:cNvSpPr/>
          <p:nvPr/>
        </p:nvSpPr>
        <p:spPr>
          <a:xfrm>
            <a:off x="0" y="1304758"/>
            <a:ext cx="9240253" cy="5553242"/>
          </a:xfrm>
          <a:prstGeom prst="rect">
            <a:avLst/>
          </a:prstGeom>
          <a:solidFill>
            <a:srgbClr val="FFD100">
              <a:alpha val="6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73"/>
          <p:cNvSpPr txBox="1">
            <a:spLocks noGrp="1"/>
          </p:cNvSpPr>
          <p:nvPr>
            <p:ph type="ctrTitle"/>
          </p:nvPr>
        </p:nvSpPr>
        <p:spPr>
          <a:xfrm>
            <a:off x="792480" y="2700906"/>
            <a:ext cx="7562248"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3A0"/>
              </a:buClr>
              <a:buSzPts val="6000"/>
              <a:buFont typeface="Trebuchet MS"/>
              <a:buNone/>
              <a:defRPr sz="6000" b="1" i="0">
                <a:solidFill>
                  <a:srgbClr val="0033A0"/>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73"/>
          <p:cNvSpPr txBox="1">
            <a:spLocks noGrp="1"/>
          </p:cNvSpPr>
          <p:nvPr>
            <p:ph type="subTitle" idx="1"/>
          </p:nvPr>
        </p:nvSpPr>
        <p:spPr>
          <a:xfrm>
            <a:off x="792479" y="5180581"/>
            <a:ext cx="7562247" cy="63307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6"/>
              </a:buClr>
              <a:buSzPts val="2400"/>
              <a:buNone/>
              <a:defRPr sz="2400" b="0" i="1">
                <a:latin typeface="Trebuchet MS"/>
                <a:ea typeface="Trebuchet MS"/>
                <a:cs typeface="Trebuchet MS"/>
                <a:sym typeface="Trebuchet MS"/>
              </a:defRPr>
            </a:lvl1pPr>
            <a:lvl2pPr lvl="1" algn="ctr">
              <a:lnSpc>
                <a:spcPct val="90000"/>
              </a:lnSpc>
              <a:spcBef>
                <a:spcPts val="500"/>
              </a:spcBef>
              <a:spcAft>
                <a:spcPts val="0"/>
              </a:spcAft>
              <a:buClr>
                <a:schemeClr val="accent6"/>
              </a:buClr>
              <a:buSzPts val="2000"/>
              <a:buNone/>
              <a:defRPr sz="2000"/>
            </a:lvl2pPr>
            <a:lvl3pPr lvl="2" algn="ctr">
              <a:lnSpc>
                <a:spcPct val="90000"/>
              </a:lnSpc>
              <a:spcBef>
                <a:spcPts val="500"/>
              </a:spcBef>
              <a:spcAft>
                <a:spcPts val="0"/>
              </a:spcAft>
              <a:buClr>
                <a:schemeClr val="accent6"/>
              </a:buClr>
              <a:buSzPts val="1800"/>
              <a:buNone/>
              <a:defRPr sz="1800"/>
            </a:lvl3pPr>
            <a:lvl4pPr lvl="3" algn="ctr">
              <a:lnSpc>
                <a:spcPct val="90000"/>
              </a:lnSpc>
              <a:spcBef>
                <a:spcPts val="500"/>
              </a:spcBef>
              <a:spcAft>
                <a:spcPts val="0"/>
              </a:spcAft>
              <a:buClr>
                <a:schemeClr val="accent6"/>
              </a:buClr>
              <a:buSzPts val="1600"/>
              <a:buNone/>
              <a:defRPr sz="1600"/>
            </a:lvl4pPr>
            <a:lvl5pPr lvl="4" algn="ctr">
              <a:lnSpc>
                <a:spcPct val="90000"/>
              </a:lnSpc>
              <a:spcBef>
                <a:spcPts val="500"/>
              </a:spcBef>
              <a:spcAft>
                <a:spcPts val="0"/>
              </a:spcAft>
              <a:buClr>
                <a:schemeClr val="accent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2" name="Google Shape;192;p73"/>
          <p:cNvSpPr/>
          <p:nvPr/>
        </p:nvSpPr>
        <p:spPr>
          <a:xfrm>
            <a:off x="0" y="0"/>
            <a:ext cx="9240253" cy="1337912"/>
          </a:xfrm>
          <a:prstGeom prst="rect">
            <a:avLst/>
          </a:prstGeom>
          <a:solidFill>
            <a:srgbClr val="0033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3" name="Google Shape;193;p73"/>
          <p:cNvPicPr preferRelativeResize="0"/>
          <p:nvPr/>
        </p:nvPicPr>
        <p:blipFill rotWithShape="1">
          <a:blip r:embed="rId2">
            <a:alphaModFix/>
          </a:blip>
          <a:srcRect/>
          <a:stretch/>
        </p:blipFill>
        <p:spPr>
          <a:xfrm>
            <a:off x="9950269" y="240534"/>
            <a:ext cx="1699857" cy="1097376"/>
          </a:xfrm>
          <a:prstGeom prst="rect">
            <a:avLst/>
          </a:prstGeom>
          <a:noFill/>
          <a:ln>
            <a:noFill/>
          </a:ln>
        </p:spPr>
      </p:pic>
      <p:cxnSp>
        <p:nvCxnSpPr>
          <p:cNvPr id="194" name="Google Shape;194;p73"/>
          <p:cNvCxnSpPr/>
          <p:nvPr/>
        </p:nvCxnSpPr>
        <p:spPr>
          <a:xfrm>
            <a:off x="10800197" y="1473200"/>
            <a:ext cx="0" cy="5553242"/>
          </a:xfrm>
          <a:prstGeom prst="straightConnector1">
            <a:avLst/>
          </a:prstGeom>
          <a:noFill/>
          <a:ln w="57150" cap="flat" cmpd="sng">
            <a:solidFill>
              <a:srgbClr val="0033A0"/>
            </a:solidFill>
            <a:prstDash val="solid"/>
            <a:miter lim="800000"/>
            <a:headEnd type="none" w="sm" len="sm"/>
            <a:tailEnd type="none" w="sm" len="sm"/>
          </a:ln>
        </p:spPr>
      </p:cxnSp>
      <p:sp>
        <p:nvSpPr>
          <p:cNvPr id="195" name="Google Shape;195;p73"/>
          <p:cNvSpPr txBox="1"/>
          <p:nvPr/>
        </p:nvSpPr>
        <p:spPr>
          <a:xfrm>
            <a:off x="426686" y="515068"/>
            <a:ext cx="5621153" cy="30777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FFD100"/>
                </a:solidFill>
                <a:latin typeface="Avenir"/>
                <a:ea typeface="Avenir"/>
                <a:cs typeface="Avenir"/>
                <a:sym typeface="Avenir"/>
              </a:rPr>
              <a:t>SDSU EXTENSION</a:t>
            </a:r>
            <a:endParaRPr sz="1400" b="0" i="0" u="none" strike="noStrike" cap="none">
              <a:solidFill>
                <a:srgbClr val="000000"/>
              </a:solidFill>
              <a:latin typeface="Arial"/>
              <a:ea typeface="Arial"/>
              <a:cs typeface="Arial"/>
              <a:sym typeface="Arial"/>
            </a:endParaRPr>
          </a:p>
        </p:txBody>
      </p:sp>
      <p:sp>
        <p:nvSpPr>
          <p:cNvPr id="196" name="Google Shape;196;p73"/>
          <p:cNvSpPr txBox="1">
            <a:spLocks noGrp="1"/>
          </p:cNvSpPr>
          <p:nvPr>
            <p:ph type="ftr" idx="11"/>
          </p:nvPr>
        </p:nvSpPr>
        <p:spPr>
          <a:xfrm>
            <a:off x="756745" y="6217919"/>
            <a:ext cx="7597981" cy="42460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0033A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7" name="Google Shape;197;p73"/>
          <p:cNvSpPr/>
          <p:nvPr/>
        </p:nvSpPr>
        <p:spPr>
          <a:xfrm>
            <a:off x="9025489" y="454193"/>
            <a:ext cx="429527" cy="429527"/>
          </a:xfrm>
          <a:prstGeom prst="diamond">
            <a:avLst/>
          </a:prstGeom>
          <a:solidFill>
            <a:srgbClr val="0033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317795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ogo Left Side Top">
  <p:cSld name="Logo Left Side Top">
    <p:spTree>
      <p:nvGrpSpPr>
        <p:cNvPr id="1" name="Shape 198"/>
        <p:cNvGrpSpPr/>
        <p:nvPr/>
      </p:nvGrpSpPr>
      <p:grpSpPr>
        <a:xfrm>
          <a:off x="0" y="0"/>
          <a:ext cx="0" cy="0"/>
          <a:chOff x="0" y="0"/>
          <a:chExt cx="0" cy="0"/>
        </a:xfrm>
      </p:grpSpPr>
      <p:sp>
        <p:nvSpPr>
          <p:cNvPr id="199" name="Google Shape;199;p74"/>
          <p:cNvSpPr txBox="1">
            <a:spLocks noGrp="1"/>
          </p:cNvSpPr>
          <p:nvPr>
            <p:ph type="title"/>
          </p:nvPr>
        </p:nvSpPr>
        <p:spPr>
          <a:xfrm>
            <a:off x="497840" y="1398654"/>
            <a:ext cx="11148727" cy="53391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6"/>
              </a:buClr>
              <a:buSzPts val="2400"/>
              <a:buFont typeface="Trebuchet MS"/>
              <a:buNone/>
              <a:defRPr sz="2400" b="1" i="0">
                <a:solidFill>
                  <a:schemeClr val="accent6"/>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74"/>
          <p:cNvSpPr txBox="1">
            <a:spLocks noGrp="1"/>
          </p:cNvSpPr>
          <p:nvPr>
            <p:ph type="sldNum" idx="12"/>
          </p:nvPr>
        </p:nvSpPr>
        <p:spPr>
          <a:xfrm>
            <a:off x="8903368" y="6492875"/>
            <a:ext cx="2743200" cy="22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201" name="Google Shape;201;p74"/>
          <p:cNvSpPr txBox="1">
            <a:spLocks noGrp="1"/>
          </p:cNvSpPr>
          <p:nvPr>
            <p:ph type="body" idx="1"/>
          </p:nvPr>
        </p:nvSpPr>
        <p:spPr>
          <a:xfrm>
            <a:off x="498475" y="2044700"/>
            <a:ext cx="11147425" cy="43021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6"/>
              </a:buClr>
              <a:buSzPts val="1800"/>
              <a:buChar char="•"/>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74"/>
          <p:cNvSpPr txBox="1"/>
          <p:nvPr/>
        </p:nvSpPr>
        <p:spPr>
          <a:xfrm>
            <a:off x="0" y="6596996"/>
            <a:ext cx="3079376" cy="2489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accent6"/>
                </a:solidFill>
                <a:latin typeface="Calibri"/>
                <a:ea typeface="Calibri"/>
                <a:cs typeface="Calibri"/>
                <a:sym typeface="Calibri"/>
              </a:rPr>
              <a:t>©  South Dakota Board of Regents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21961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act Information">
  <p:cSld name="Contact Information">
    <p:spTree>
      <p:nvGrpSpPr>
        <p:cNvPr id="1" name="Shape 203"/>
        <p:cNvGrpSpPr/>
        <p:nvPr/>
      </p:nvGrpSpPr>
      <p:grpSpPr>
        <a:xfrm>
          <a:off x="0" y="0"/>
          <a:ext cx="0" cy="0"/>
          <a:chOff x="0" y="0"/>
          <a:chExt cx="0" cy="0"/>
        </a:xfrm>
      </p:grpSpPr>
      <p:sp>
        <p:nvSpPr>
          <p:cNvPr id="204" name="Google Shape;204;p75"/>
          <p:cNvSpPr/>
          <p:nvPr/>
        </p:nvSpPr>
        <p:spPr>
          <a:xfrm>
            <a:off x="0" y="0"/>
            <a:ext cx="12192000" cy="21336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75"/>
          <p:cNvSpPr txBox="1">
            <a:spLocks noGrp="1"/>
          </p:cNvSpPr>
          <p:nvPr>
            <p:ph type="body" idx="1"/>
          </p:nvPr>
        </p:nvSpPr>
        <p:spPr>
          <a:xfrm>
            <a:off x="2053273" y="2690813"/>
            <a:ext cx="8085455" cy="535863"/>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00"/>
              </a:spcBef>
              <a:spcAft>
                <a:spcPts val="0"/>
              </a:spcAft>
              <a:buClr>
                <a:schemeClr val="accent6"/>
              </a:buClr>
              <a:buSzPts val="2800"/>
              <a:buNone/>
              <a:defRPr b="1" i="0">
                <a:solidFill>
                  <a:schemeClr val="accent6"/>
                </a:solidFill>
                <a:latin typeface="Trebuchet MS"/>
                <a:ea typeface="Trebuchet MS"/>
                <a:cs typeface="Trebuchet MS"/>
                <a:sym typeface="Trebuchet MS"/>
              </a:defRPr>
            </a:lvl1pPr>
            <a:lvl2pPr marL="914400" lvl="1" indent="-228600" algn="l">
              <a:lnSpc>
                <a:spcPct val="100000"/>
              </a:lnSpc>
              <a:spcBef>
                <a:spcPts val="900"/>
              </a:spcBef>
              <a:spcAft>
                <a:spcPts val="0"/>
              </a:spcAft>
              <a:buClr>
                <a:schemeClr val="accent6"/>
              </a:buClr>
              <a:buSzPts val="2400"/>
              <a:buNone/>
              <a:defRPr/>
            </a:lvl2pPr>
            <a:lvl3pPr marL="1371600" lvl="2" indent="-228600" algn="l">
              <a:lnSpc>
                <a:spcPct val="100000"/>
              </a:lnSpc>
              <a:spcBef>
                <a:spcPts val="900"/>
              </a:spcBef>
              <a:spcAft>
                <a:spcPts val="0"/>
              </a:spcAft>
              <a:buClr>
                <a:schemeClr val="accent6"/>
              </a:buClr>
              <a:buSzPts val="2000"/>
              <a:buNone/>
              <a:defRPr/>
            </a:lvl3pPr>
            <a:lvl4pPr marL="1828800" lvl="3" indent="-228600" algn="l">
              <a:lnSpc>
                <a:spcPct val="100000"/>
              </a:lnSpc>
              <a:spcBef>
                <a:spcPts val="900"/>
              </a:spcBef>
              <a:spcAft>
                <a:spcPts val="0"/>
              </a:spcAft>
              <a:buClr>
                <a:schemeClr val="accent6"/>
              </a:buClr>
              <a:buSzPts val="1800"/>
              <a:buNone/>
              <a:defRPr/>
            </a:lvl4pPr>
            <a:lvl5pPr marL="2286000" lvl="4" indent="-228600" algn="l">
              <a:lnSpc>
                <a:spcPct val="100000"/>
              </a:lnSpc>
              <a:spcBef>
                <a:spcPts val="900"/>
              </a:spcBef>
              <a:spcAft>
                <a:spcPts val="0"/>
              </a:spcAft>
              <a:buClr>
                <a:schemeClr val="accent6"/>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75"/>
          <p:cNvSpPr txBox="1">
            <a:spLocks noGrp="1"/>
          </p:cNvSpPr>
          <p:nvPr>
            <p:ph type="body" idx="2"/>
          </p:nvPr>
        </p:nvSpPr>
        <p:spPr>
          <a:xfrm>
            <a:off x="2053273" y="3247861"/>
            <a:ext cx="8085455" cy="535863"/>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00"/>
              </a:spcBef>
              <a:spcAft>
                <a:spcPts val="0"/>
              </a:spcAft>
              <a:buClr>
                <a:schemeClr val="accent6"/>
              </a:buClr>
              <a:buSzPts val="2000"/>
              <a:buNone/>
              <a:defRPr sz="2000" b="0" i="0">
                <a:latin typeface="Trebuchet MS"/>
                <a:ea typeface="Trebuchet MS"/>
                <a:cs typeface="Trebuchet MS"/>
                <a:sym typeface="Trebuchet MS"/>
              </a:defRPr>
            </a:lvl1pPr>
            <a:lvl2pPr marL="914400" lvl="1" indent="-228600" algn="l">
              <a:lnSpc>
                <a:spcPct val="100000"/>
              </a:lnSpc>
              <a:spcBef>
                <a:spcPts val="900"/>
              </a:spcBef>
              <a:spcAft>
                <a:spcPts val="0"/>
              </a:spcAft>
              <a:buClr>
                <a:schemeClr val="accent6"/>
              </a:buClr>
              <a:buSzPts val="2400"/>
              <a:buNone/>
              <a:defRPr/>
            </a:lvl2pPr>
            <a:lvl3pPr marL="1371600" lvl="2" indent="-228600" algn="l">
              <a:lnSpc>
                <a:spcPct val="100000"/>
              </a:lnSpc>
              <a:spcBef>
                <a:spcPts val="900"/>
              </a:spcBef>
              <a:spcAft>
                <a:spcPts val="0"/>
              </a:spcAft>
              <a:buClr>
                <a:schemeClr val="accent6"/>
              </a:buClr>
              <a:buSzPts val="2000"/>
              <a:buNone/>
              <a:defRPr/>
            </a:lvl3pPr>
            <a:lvl4pPr marL="1828800" lvl="3" indent="-228600" algn="l">
              <a:lnSpc>
                <a:spcPct val="100000"/>
              </a:lnSpc>
              <a:spcBef>
                <a:spcPts val="900"/>
              </a:spcBef>
              <a:spcAft>
                <a:spcPts val="0"/>
              </a:spcAft>
              <a:buClr>
                <a:schemeClr val="accent6"/>
              </a:buClr>
              <a:buSzPts val="1800"/>
              <a:buNone/>
              <a:defRPr/>
            </a:lvl4pPr>
            <a:lvl5pPr marL="2286000" lvl="4" indent="-228600" algn="l">
              <a:lnSpc>
                <a:spcPct val="100000"/>
              </a:lnSpc>
              <a:spcBef>
                <a:spcPts val="900"/>
              </a:spcBef>
              <a:spcAft>
                <a:spcPts val="0"/>
              </a:spcAft>
              <a:buClr>
                <a:schemeClr val="accent6"/>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75"/>
          <p:cNvSpPr txBox="1">
            <a:spLocks noGrp="1"/>
          </p:cNvSpPr>
          <p:nvPr>
            <p:ph type="body" idx="3"/>
          </p:nvPr>
        </p:nvSpPr>
        <p:spPr>
          <a:xfrm>
            <a:off x="2053273" y="4015117"/>
            <a:ext cx="8085455" cy="535863"/>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00"/>
              </a:spcBef>
              <a:spcAft>
                <a:spcPts val="0"/>
              </a:spcAft>
              <a:buClr>
                <a:schemeClr val="accent6"/>
              </a:buClr>
              <a:buSzPts val="2800"/>
              <a:buNone/>
              <a:defRPr b="1" i="0">
                <a:solidFill>
                  <a:schemeClr val="accent6"/>
                </a:solidFill>
                <a:latin typeface="Trebuchet MS"/>
                <a:ea typeface="Trebuchet MS"/>
                <a:cs typeface="Trebuchet MS"/>
                <a:sym typeface="Trebuchet MS"/>
              </a:defRPr>
            </a:lvl1pPr>
            <a:lvl2pPr marL="914400" lvl="1" indent="-228600" algn="l">
              <a:lnSpc>
                <a:spcPct val="100000"/>
              </a:lnSpc>
              <a:spcBef>
                <a:spcPts val="900"/>
              </a:spcBef>
              <a:spcAft>
                <a:spcPts val="0"/>
              </a:spcAft>
              <a:buClr>
                <a:schemeClr val="accent6"/>
              </a:buClr>
              <a:buSzPts val="2400"/>
              <a:buNone/>
              <a:defRPr/>
            </a:lvl2pPr>
            <a:lvl3pPr marL="1371600" lvl="2" indent="-228600" algn="l">
              <a:lnSpc>
                <a:spcPct val="100000"/>
              </a:lnSpc>
              <a:spcBef>
                <a:spcPts val="900"/>
              </a:spcBef>
              <a:spcAft>
                <a:spcPts val="0"/>
              </a:spcAft>
              <a:buClr>
                <a:schemeClr val="accent6"/>
              </a:buClr>
              <a:buSzPts val="2000"/>
              <a:buNone/>
              <a:defRPr/>
            </a:lvl3pPr>
            <a:lvl4pPr marL="1828800" lvl="3" indent="-228600" algn="l">
              <a:lnSpc>
                <a:spcPct val="100000"/>
              </a:lnSpc>
              <a:spcBef>
                <a:spcPts val="900"/>
              </a:spcBef>
              <a:spcAft>
                <a:spcPts val="0"/>
              </a:spcAft>
              <a:buClr>
                <a:schemeClr val="accent6"/>
              </a:buClr>
              <a:buSzPts val="1800"/>
              <a:buNone/>
              <a:defRPr/>
            </a:lvl4pPr>
            <a:lvl5pPr marL="2286000" lvl="4" indent="-228600" algn="l">
              <a:lnSpc>
                <a:spcPct val="100000"/>
              </a:lnSpc>
              <a:spcBef>
                <a:spcPts val="900"/>
              </a:spcBef>
              <a:spcAft>
                <a:spcPts val="0"/>
              </a:spcAft>
              <a:buClr>
                <a:schemeClr val="accent6"/>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75"/>
          <p:cNvSpPr txBox="1">
            <a:spLocks noGrp="1"/>
          </p:cNvSpPr>
          <p:nvPr>
            <p:ph type="body" idx="4"/>
          </p:nvPr>
        </p:nvSpPr>
        <p:spPr>
          <a:xfrm>
            <a:off x="2053273" y="4572165"/>
            <a:ext cx="8085455" cy="535863"/>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00"/>
              </a:spcBef>
              <a:spcAft>
                <a:spcPts val="0"/>
              </a:spcAft>
              <a:buClr>
                <a:schemeClr val="accent6"/>
              </a:buClr>
              <a:buSzPts val="2000"/>
              <a:buNone/>
              <a:defRPr sz="2000" b="0" i="0">
                <a:latin typeface="Trebuchet MS"/>
                <a:ea typeface="Trebuchet MS"/>
                <a:cs typeface="Trebuchet MS"/>
                <a:sym typeface="Trebuchet MS"/>
              </a:defRPr>
            </a:lvl1pPr>
            <a:lvl2pPr marL="914400" lvl="1" indent="-228600" algn="l">
              <a:lnSpc>
                <a:spcPct val="100000"/>
              </a:lnSpc>
              <a:spcBef>
                <a:spcPts val="900"/>
              </a:spcBef>
              <a:spcAft>
                <a:spcPts val="0"/>
              </a:spcAft>
              <a:buClr>
                <a:schemeClr val="accent6"/>
              </a:buClr>
              <a:buSzPts val="2400"/>
              <a:buNone/>
              <a:defRPr/>
            </a:lvl2pPr>
            <a:lvl3pPr marL="1371600" lvl="2" indent="-228600" algn="l">
              <a:lnSpc>
                <a:spcPct val="100000"/>
              </a:lnSpc>
              <a:spcBef>
                <a:spcPts val="900"/>
              </a:spcBef>
              <a:spcAft>
                <a:spcPts val="0"/>
              </a:spcAft>
              <a:buClr>
                <a:schemeClr val="accent6"/>
              </a:buClr>
              <a:buSzPts val="2000"/>
              <a:buNone/>
              <a:defRPr/>
            </a:lvl3pPr>
            <a:lvl4pPr marL="1828800" lvl="3" indent="-228600" algn="l">
              <a:lnSpc>
                <a:spcPct val="100000"/>
              </a:lnSpc>
              <a:spcBef>
                <a:spcPts val="900"/>
              </a:spcBef>
              <a:spcAft>
                <a:spcPts val="0"/>
              </a:spcAft>
              <a:buClr>
                <a:schemeClr val="accent6"/>
              </a:buClr>
              <a:buSzPts val="1800"/>
              <a:buNone/>
              <a:defRPr/>
            </a:lvl4pPr>
            <a:lvl5pPr marL="2286000" lvl="4" indent="-228600" algn="l">
              <a:lnSpc>
                <a:spcPct val="100000"/>
              </a:lnSpc>
              <a:spcBef>
                <a:spcPts val="900"/>
              </a:spcBef>
              <a:spcAft>
                <a:spcPts val="0"/>
              </a:spcAft>
              <a:buClr>
                <a:schemeClr val="accent6"/>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75"/>
          <p:cNvSpPr txBox="1">
            <a:spLocks noGrp="1"/>
          </p:cNvSpPr>
          <p:nvPr>
            <p:ph type="body" idx="5"/>
          </p:nvPr>
        </p:nvSpPr>
        <p:spPr>
          <a:xfrm>
            <a:off x="2053273" y="5255338"/>
            <a:ext cx="8085455" cy="535863"/>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00"/>
              </a:spcBef>
              <a:spcAft>
                <a:spcPts val="0"/>
              </a:spcAft>
              <a:buClr>
                <a:schemeClr val="accent6"/>
              </a:buClr>
              <a:buSzPts val="2800"/>
              <a:buNone/>
              <a:defRPr b="1" i="0">
                <a:solidFill>
                  <a:schemeClr val="accent6"/>
                </a:solidFill>
                <a:latin typeface="Trebuchet MS"/>
                <a:ea typeface="Trebuchet MS"/>
                <a:cs typeface="Trebuchet MS"/>
                <a:sym typeface="Trebuchet MS"/>
              </a:defRPr>
            </a:lvl1pPr>
            <a:lvl2pPr marL="914400" lvl="1" indent="-228600" algn="l">
              <a:lnSpc>
                <a:spcPct val="100000"/>
              </a:lnSpc>
              <a:spcBef>
                <a:spcPts val="900"/>
              </a:spcBef>
              <a:spcAft>
                <a:spcPts val="0"/>
              </a:spcAft>
              <a:buClr>
                <a:schemeClr val="accent6"/>
              </a:buClr>
              <a:buSzPts val="2400"/>
              <a:buNone/>
              <a:defRPr/>
            </a:lvl2pPr>
            <a:lvl3pPr marL="1371600" lvl="2" indent="-228600" algn="l">
              <a:lnSpc>
                <a:spcPct val="100000"/>
              </a:lnSpc>
              <a:spcBef>
                <a:spcPts val="900"/>
              </a:spcBef>
              <a:spcAft>
                <a:spcPts val="0"/>
              </a:spcAft>
              <a:buClr>
                <a:schemeClr val="accent6"/>
              </a:buClr>
              <a:buSzPts val="2000"/>
              <a:buNone/>
              <a:defRPr/>
            </a:lvl3pPr>
            <a:lvl4pPr marL="1828800" lvl="3" indent="-228600" algn="l">
              <a:lnSpc>
                <a:spcPct val="100000"/>
              </a:lnSpc>
              <a:spcBef>
                <a:spcPts val="900"/>
              </a:spcBef>
              <a:spcAft>
                <a:spcPts val="0"/>
              </a:spcAft>
              <a:buClr>
                <a:schemeClr val="accent6"/>
              </a:buClr>
              <a:buSzPts val="1800"/>
              <a:buNone/>
              <a:defRPr/>
            </a:lvl4pPr>
            <a:lvl5pPr marL="2286000" lvl="4" indent="-228600" algn="l">
              <a:lnSpc>
                <a:spcPct val="100000"/>
              </a:lnSpc>
              <a:spcBef>
                <a:spcPts val="900"/>
              </a:spcBef>
              <a:spcAft>
                <a:spcPts val="0"/>
              </a:spcAft>
              <a:buClr>
                <a:schemeClr val="accent6"/>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75"/>
          <p:cNvSpPr txBox="1">
            <a:spLocks noGrp="1"/>
          </p:cNvSpPr>
          <p:nvPr>
            <p:ph type="body" idx="6"/>
          </p:nvPr>
        </p:nvSpPr>
        <p:spPr>
          <a:xfrm>
            <a:off x="2053273" y="5812386"/>
            <a:ext cx="8085455" cy="535863"/>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00"/>
              </a:spcBef>
              <a:spcAft>
                <a:spcPts val="0"/>
              </a:spcAft>
              <a:buClr>
                <a:schemeClr val="accent6"/>
              </a:buClr>
              <a:buSzPts val="2000"/>
              <a:buNone/>
              <a:defRPr sz="2000" b="0" i="0">
                <a:latin typeface="Trebuchet MS"/>
                <a:ea typeface="Trebuchet MS"/>
                <a:cs typeface="Trebuchet MS"/>
                <a:sym typeface="Trebuchet MS"/>
              </a:defRPr>
            </a:lvl1pPr>
            <a:lvl2pPr marL="914400" lvl="1" indent="-228600" algn="l">
              <a:lnSpc>
                <a:spcPct val="100000"/>
              </a:lnSpc>
              <a:spcBef>
                <a:spcPts val="900"/>
              </a:spcBef>
              <a:spcAft>
                <a:spcPts val="0"/>
              </a:spcAft>
              <a:buClr>
                <a:schemeClr val="accent6"/>
              </a:buClr>
              <a:buSzPts val="2400"/>
              <a:buNone/>
              <a:defRPr/>
            </a:lvl2pPr>
            <a:lvl3pPr marL="1371600" lvl="2" indent="-228600" algn="l">
              <a:lnSpc>
                <a:spcPct val="100000"/>
              </a:lnSpc>
              <a:spcBef>
                <a:spcPts val="900"/>
              </a:spcBef>
              <a:spcAft>
                <a:spcPts val="0"/>
              </a:spcAft>
              <a:buClr>
                <a:schemeClr val="accent6"/>
              </a:buClr>
              <a:buSzPts val="2000"/>
              <a:buNone/>
              <a:defRPr/>
            </a:lvl3pPr>
            <a:lvl4pPr marL="1828800" lvl="3" indent="-228600" algn="l">
              <a:lnSpc>
                <a:spcPct val="100000"/>
              </a:lnSpc>
              <a:spcBef>
                <a:spcPts val="900"/>
              </a:spcBef>
              <a:spcAft>
                <a:spcPts val="0"/>
              </a:spcAft>
              <a:buClr>
                <a:schemeClr val="accent6"/>
              </a:buClr>
              <a:buSzPts val="1800"/>
              <a:buNone/>
              <a:defRPr/>
            </a:lvl4pPr>
            <a:lvl5pPr marL="2286000" lvl="4" indent="-228600" algn="l">
              <a:lnSpc>
                <a:spcPct val="100000"/>
              </a:lnSpc>
              <a:spcBef>
                <a:spcPts val="900"/>
              </a:spcBef>
              <a:spcAft>
                <a:spcPts val="0"/>
              </a:spcAft>
              <a:buClr>
                <a:schemeClr val="accent6"/>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75"/>
          <p:cNvSpPr txBox="1"/>
          <p:nvPr/>
        </p:nvSpPr>
        <p:spPr>
          <a:xfrm>
            <a:off x="346841" y="558969"/>
            <a:ext cx="11540359"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Trebuchet MS"/>
                <a:ea typeface="Trebuchet MS"/>
                <a:cs typeface="Trebuchet MS"/>
                <a:sym typeface="Trebuchet MS"/>
              </a:rPr>
              <a:t>CONTACT INFORMATION</a:t>
            </a:r>
            <a:endParaRPr sz="1400" b="0" i="0" u="none" strike="noStrike" cap="none">
              <a:solidFill>
                <a:srgbClr val="000000"/>
              </a:solidFill>
              <a:latin typeface="Arial"/>
              <a:ea typeface="Arial"/>
              <a:cs typeface="Arial"/>
              <a:sym typeface="Arial"/>
            </a:endParaRPr>
          </a:p>
        </p:txBody>
      </p:sp>
      <p:sp>
        <p:nvSpPr>
          <p:cNvPr id="212" name="Google Shape;212;p75"/>
          <p:cNvSpPr/>
          <p:nvPr/>
        </p:nvSpPr>
        <p:spPr>
          <a:xfrm>
            <a:off x="5770179" y="1807779"/>
            <a:ext cx="651641" cy="651641"/>
          </a:xfrm>
          <a:prstGeom prst="diamond">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Calibri"/>
              <a:ea typeface="Calibri"/>
              <a:cs typeface="Calibri"/>
              <a:sym typeface="Calibri"/>
            </a:endParaRPr>
          </a:p>
        </p:txBody>
      </p:sp>
      <p:pic>
        <p:nvPicPr>
          <p:cNvPr id="213" name="Google Shape;213;p75"/>
          <p:cNvPicPr preferRelativeResize="0"/>
          <p:nvPr/>
        </p:nvPicPr>
        <p:blipFill rotWithShape="1">
          <a:blip r:embed="rId2">
            <a:alphaModFix/>
          </a:blip>
          <a:srcRect/>
          <a:stretch/>
        </p:blipFill>
        <p:spPr>
          <a:xfrm>
            <a:off x="10160000" y="5328156"/>
            <a:ext cx="1580143" cy="1020093"/>
          </a:xfrm>
          <a:prstGeom prst="rect">
            <a:avLst/>
          </a:prstGeom>
          <a:noFill/>
          <a:ln>
            <a:noFill/>
          </a:ln>
        </p:spPr>
      </p:pic>
      <p:sp>
        <p:nvSpPr>
          <p:cNvPr id="214" name="Google Shape;214;p75"/>
          <p:cNvSpPr txBox="1">
            <a:spLocks noGrp="1"/>
          </p:cNvSpPr>
          <p:nvPr>
            <p:ph type="ftr" idx="11"/>
          </p:nvPr>
        </p:nvSpPr>
        <p:spPr>
          <a:xfrm>
            <a:off x="0" y="6607175"/>
            <a:ext cx="3455893" cy="228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215" name="Google Shape;215;p75"/>
          <p:cNvPicPr preferRelativeResize="0"/>
          <p:nvPr/>
        </p:nvPicPr>
        <p:blipFill rotWithShape="1">
          <a:blip r:embed="rId3">
            <a:alphaModFix/>
          </a:blip>
          <a:srcRect/>
          <a:stretch/>
        </p:blipFill>
        <p:spPr>
          <a:xfrm>
            <a:off x="624783" y="5453584"/>
            <a:ext cx="910860" cy="1024128"/>
          </a:xfrm>
          <a:prstGeom prst="rect">
            <a:avLst/>
          </a:prstGeom>
          <a:noFill/>
          <a:ln>
            <a:noFill/>
          </a:ln>
        </p:spPr>
      </p:pic>
    </p:spTree>
    <p:extLst>
      <p:ext uri="{BB962C8B-B14F-4D97-AF65-F5344CB8AC3E}">
        <p14:creationId xmlns:p14="http://schemas.microsoft.com/office/powerpoint/2010/main" val="17117342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ondiscrimination Statement (English)">
  <p:cSld name="Nondiscrimination Statement (English)">
    <p:spTree>
      <p:nvGrpSpPr>
        <p:cNvPr id="1" name="Shape 216"/>
        <p:cNvGrpSpPr/>
        <p:nvPr/>
      </p:nvGrpSpPr>
      <p:grpSpPr>
        <a:xfrm>
          <a:off x="0" y="0"/>
          <a:ext cx="0" cy="0"/>
          <a:chOff x="0" y="0"/>
          <a:chExt cx="0" cy="0"/>
        </a:xfrm>
      </p:grpSpPr>
      <p:pic>
        <p:nvPicPr>
          <p:cNvPr id="217" name="Google Shape;217;p76"/>
          <p:cNvPicPr preferRelativeResize="0"/>
          <p:nvPr/>
        </p:nvPicPr>
        <p:blipFill rotWithShape="1">
          <a:blip r:embed="rId2">
            <a:alphaModFix/>
          </a:blip>
          <a:srcRect t="186" b="4560"/>
          <a:stretch/>
        </p:blipFill>
        <p:spPr>
          <a:xfrm>
            <a:off x="0" y="0"/>
            <a:ext cx="12192000" cy="2164485"/>
          </a:xfrm>
          <a:prstGeom prst="rect">
            <a:avLst/>
          </a:prstGeom>
          <a:noFill/>
          <a:ln>
            <a:noFill/>
          </a:ln>
        </p:spPr>
      </p:pic>
      <p:sp>
        <p:nvSpPr>
          <p:cNvPr id="218" name="Google Shape;218;p76"/>
          <p:cNvSpPr txBox="1"/>
          <p:nvPr/>
        </p:nvSpPr>
        <p:spPr>
          <a:xfrm>
            <a:off x="371744" y="2322246"/>
            <a:ext cx="11385916" cy="20973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In accordance with Federal law and U.S. Department of Agriculture (USDA) civil rights regulations and policies, this institution is prohibited from discriminating on the basis of race, color, national origin, sex, age, disability, and reprisal or retaliation for prior civil rights activity. (Not all prohibited bases apply to all programs.)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901"/>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Program information may be made available in languages other than English. Persons with disabilities who require alternative means of communication for program information (e.g., Braille, large print, audiotape, and American Sign Language) should contact the responsible State or local Agency that administers the program or USDA’s TARGET Center at </a:t>
            </a:r>
            <a:r>
              <a:rPr lang="en-US" sz="1200" b="1" i="0" u="none" strike="noStrike" cap="none">
                <a:solidFill>
                  <a:schemeClr val="dk1"/>
                </a:solidFill>
                <a:latin typeface="Arial"/>
                <a:ea typeface="Arial"/>
                <a:cs typeface="Arial"/>
                <a:sym typeface="Arial"/>
              </a:rPr>
              <a:t>(202) 720-2600</a:t>
            </a:r>
            <a:r>
              <a:rPr lang="en-US" sz="1200" b="0" i="0" u="none" strike="noStrike" cap="none">
                <a:solidFill>
                  <a:schemeClr val="dk1"/>
                </a:solidFill>
                <a:latin typeface="Arial"/>
                <a:ea typeface="Arial"/>
                <a:cs typeface="Arial"/>
                <a:sym typeface="Arial"/>
              </a:rPr>
              <a:t> (voice and TTY) or contact USDA through the Federal Relay Service at </a:t>
            </a:r>
            <a:r>
              <a:rPr lang="en-US" sz="1200" b="1" i="0" u="none" strike="noStrike" cap="none">
                <a:solidFill>
                  <a:schemeClr val="dk1"/>
                </a:solidFill>
                <a:latin typeface="Arial"/>
                <a:ea typeface="Arial"/>
                <a:cs typeface="Arial"/>
                <a:sym typeface="Arial"/>
              </a:rPr>
              <a:t>(800) 877-8339</a:t>
            </a:r>
            <a:r>
              <a:rPr lang="en-US" sz="12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901"/>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To file a program discrimination complaint, a complainant should complete a Form AD-3027, USDA Program Discrimination Complaint Form, which can be obtained online, at </a:t>
            </a:r>
            <a:r>
              <a:rPr lang="en-US" sz="120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www.usda.gov/sites/default/files/documents/usda-program-discrimination-complaint-form.pdf</a:t>
            </a:r>
            <a:r>
              <a:rPr lang="en-US" sz="1200" b="0" i="0" u="none" strike="noStrike" cap="none">
                <a:solidFill>
                  <a:schemeClr val="dk1"/>
                </a:solidFill>
                <a:latin typeface="Arial"/>
                <a:ea typeface="Arial"/>
                <a:cs typeface="Arial"/>
                <a:sym typeface="Arial"/>
              </a:rPr>
              <a:t>, from any USDA office, by calling </a:t>
            </a:r>
            <a:r>
              <a:rPr lang="en-US" sz="1200" b="1" i="0" u="none" strike="noStrike" cap="none">
                <a:solidFill>
                  <a:schemeClr val="dk1"/>
                </a:solidFill>
                <a:latin typeface="Arial"/>
                <a:ea typeface="Arial"/>
                <a:cs typeface="Arial"/>
                <a:sym typeface="Arial"/>
              </a:rPr>
              <a:t>(866) 632-9992</a:t>
            </a:r>
            <a:r>
              <a:rPr lang="en-US" sz="1200" b="0" i="0" u="none" strike="noStrike" cap="none">
                <a:solidFill>
                  <a:schemeClr val="dk1"/>
                </a:solidFill>
                <a:latin typeface="Arial"/>
                <a:ea typeface="Arial"/>
                <a:cs typeface="Arial"/>
                <a:sym typeface="Arial"/>
              </a:rPr>
              <a:t>,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endParaRPr sz="1400" b="0" i="0" u="none" strike="noStrike" cap="none">
              <a:solidFill>
                <a:srgbClr val="000000"/>
              </a:solidFill>
              <a:latin typeface="Arial"/>
              <a:ea typeface="Arial"/>
              <a:cs typeface="Arial"/>
              <a:sym typeface="Arial"/>
            </a:endParaRPr>
          </a:p>
        </p:txBody>
      </p:sp>
      <p:sp>
        <p:nvSpPr>
          <p:cNvPr id="219" name="Google Shape;219;p76"/>
          <p:cNvSpPr txBox="1"/>
          <p:nvPr/>
        </p:nvSpPr>
        <p:spPr>
          <a:xfrm>
            <a:off x="371744" y="4577360"/>
            <a:ext cx="3506836" cy="9673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mail: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U.S. Department of Agriculture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Office of the Assistant Secretary for Civil Rights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1400 Independence Avenue, SW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Washington, D.C. 20250-9410; or</a:t>
            </a:r>
            <a:endParaRPr sz="1400" b="0" i="0" u="none" strike="noStrike" cap="none">
              <a:solidFill>
                <a:srgbClr val="000000"/>
              </a:solidFill>
              <a:latin typeface="Arial"/>
              <a:ea typeface="Arial"/>
              <a:cs typeface="Arial"/>
              <a:sym typeface="Arial"/>
            </a:endParaRPr>
          </a:p>
        </p:txBody>
      </p:sp>
      <p:sp>
        <p:nvSpPr>
          <p:cNvPr id="220" name="Google Shape;220;p76"/>
          <p:cNvSpPr txBox="1"/>
          <p:nvPr/>
        </p:nvSpPr>
        <p:spPr>
          <a:xfrm>
            <a:off x="4494243" y="4577361"/>
            <a:ext cx="3272605" cy="9673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fax: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(833) 256-1665 or (202) 690-7442;</a:t>
            </a:r>
            <a:endParaRPr sz="1400" b="0" i="0" u="none" strike="noStrike" cap="none">
              <a:solidFill>
                <a:srgbClr val="000000"/>
              </a:solidFill>
              <a:latin typeface="Arial"/>
              <a:ea typeface="Arial"/>
              <a:cs typeface="Arial"/>
              <a:sym typeface="Arial"/>
            </a:endParaRPr>
          </a:p>
        </p:txBody>
      </p:sp>
      <p:sp>
        <p:nvSpPr>
          <p:cNvPr id="221" name="Google Shape;221;p76"/>
          <p:cNvSpPr txBox="1"/>
          <p:nvPr/>
        </p:nvSpPr>
        <p:spPr>
          <a:xfrm>
            <a:off x="8313422" y="4513924"/>
            <a:ext cx="3272605" cy="10307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email: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program.intake@usda.gov</a:t>
            </a:r>
            <a:r>
              <a:rPr lang="en-US" sz="12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This institution is an equal opportunity provider.</a:t>
            </a:r>
            <a:endParaRPr sz="1400" b="0" i="0" u="none" strike="noStrike" cap="none">
              <a:solidFill>
                <a:srgbClr val="000000"/>
              </a:solidFill>
              <a:latin typeface="Arial"/>
              <a:ea typeface="Arial"/>
              <a:cs typeface="Arial"/>
              <a:sym typeface="Arial"/>
            </a:endParaRPr>
          </a:p>
        </p:txBody>
      </p:sp>
      <p:sp>
        <p:nvSpPr>
          <p:cNvPr id="222" name="Google Shape;222;p76"/>
          <p:cNvSpPr txBox="1"/>
          <p:nvPr/>
        </p:nvSpPr>
        <p:spPr>
          <a:xfrm>
            <a:off x="371744" y="6027420"/>
            <a:ext cx="11385916" cy="59506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4399"/>
                </a:solidFill>
                <a:latin typeface="Arial"/>
                <a:ea typeface="Arial"/>
                <a:cs typeface="Arial"/>
                <a:sym typeface="Arial"/>
              </a:rPr>
              <a:t>SDSU Extension is an equal opportunity provider and employer in accordance with the non-discrimination policies of South Dakota State University, the South Dakota Board of Regents and the United States Department of Agriculture.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1"/>
              </a:spcBef>
              <a:spcAft>
                <a:spcPts val="0"/>
              </a:spcAft>
              <a:buClr>
                <a:srgbClr val="000000"/>
              </a:buClr>
              <a:buSzPts val="1100"/>
              <a:buFont typeface="Arial"/>
              <a:buNone/>
            </a:pPr>
            <a:r>
              <a:rPr lang="en-US" sz="1100" b="0" i="0" u="none" strike="noStrike" cap="none">
                <a:solidFill>
                  <a:srgbClr val="004399"/>
                </a:solidFill>
                <a:latin typeface="Arial"/>
                <a:ea typeface="Arial"/>
                <a:cs typeface="Arial"/>
                <a:sym typeface="Arial"/>
              </a:rPr>
              <a:t>Learn more at </a:t>
            </a:r>
            <a:r>
              <a:rPr lang="en-US" sz="1100" b="0" i="0" u="sng" strike="noStrike" cap="none">
                <a:solidFill>
                  <a:srgbClr val="004399"/>
                </a:solidFill>
                <a:latin typeface="Arial"/>
                <a:ea typeface="Arial"/>
                <a:cs typeface="Arial"/>
                <a:sym typeface="Arial"/>
                <a:hlinkClick r:id="rId5">
                  <a:extLst>
                    <a:ext uri="{A12FA001-AC4F-418D-AE19-62706E023703}">
                      <ahyp:hlinkClr xmlns:ahyp="http://schemas.microsoft.com/office/drawing/2018/hyperlinkcolor" val="tx"/>
                    </a:ext>
                  </a:extLst>
                </a:hlinkClick>
              </a:rPr>
              <a:t>extension.sdstate.edu</a:t>
            </a:r>
            <a:r>
              <a:rPr lang="en-US" sz="1100" b="0" i="0" u="none" strike="noStrike" cap="none">
                <a:solidFill>
                  <a:srgbClr val="004399"/>
                </a:solidFill>
                <a:latin typeface="Arial"/>
                <a:ea typeface="Arial"/>
                <a:cs typeface="Arial"/>
                <a:sym typeface="Arial"/>
              </a:rPr>
              <a:t>.</a:t>
            </a:r>
            <a:endParaRPr sz="1100" b="0" i="0" u="none" strike="noStrike" cap="none">
              <a:solidFill>
                <a:srgbClr val="004399"/>
              </a:solidFill>
              <a:latin typeface="Arial"/>
              <a:ea typeface="Arial"/>
              <a:cs typeface="Arial"/>
              <a:sym typeface="Arial"/>
            </a:endParaRPr>
          </a:p>
        </p:txBody>
      </p:sp>
    </p:spTree>
    <p:extLst>
      <p:ext uri="{BB962C8B-B14F-4D97-AF65-F5344CB8AC3E}">
        <p14:creationId xmlns:p14="http://schemas.microsoft.com/office/powerpoint/2010/main" val="2743180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ondiscrimination Statement (Spanish)">
  <p:cSld name="Nondiscrimination Statement (Spanish)">
    <p:spTree>
      <p:nvGrpSpPr>
        <p:cNvPr id="1" name="Shape 223"/>
        <p:cNvGrpSpPr/>
        <p:nvPr/>
      </p:nvGrpSpPr>
      <p:grpSpPr>
        <a:xfrm>
          <a:off x="0" y="0"/>
          <a:ext cx="0" cy="0"/>
          <a:chOff x="0" y="0"/>
          <a:chExt cx="0" cy="0"/>
        </a:xfrm>
      </p:grpSpPr>
      <p:pic>
        <p:nvPicPr>
          <p:cNvPr id="224" name="Google Shape;224;p77"/>
          <p:cNvPicPr preferRelativeResize="0"/>
          <p:nvPr/>
        </p:nvPicPr>
        <p:blipFill rotWithShape="1">
          <a:blip r:embed="rId2">
            <a:alphaModFix/>
          </a:blip>
          <a:srcRect t="186" b="4560"/>
          <a:stretch/>
        </p:blipFill>
        <p:spPr>
          <a:xfrm>
            <a:off x="0" y="0"/>
            <a:ext cx="12192000" cy="2164485"/>
          </a:xfrm>
          <a:prstGeom prst="rect">
            <a:avLst/>
          </a:prstGeom>
          <a:noFill/>
          <a:ln>
            <a:noFill/>
          </a:ln>
        </p:spPr>
      </p:pic>
      <p:sp>
        <p:nvSpPr>
          <p:cNvPr id="225" name="Google Shape;225;p77"/>
          <p:cNvSpPr txBox="1"/>
          <p:nvPr/>
        </p:nvSpPr>
        <p:spPr>
          <a:xfrm>
            <a:off x="371744" y="2410980"/>
            <a:ext cx="11385916" cy="230850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Conforme a la ley federal y las políticas y regulaciones de derechos civiles del Departamento de Agricultura de los Estados Unidos (USDA), esta institución tiene prohibido discriminar por motivos de raza, color, origen nacional, sexo, edad, discapacidad, venganza o represalia por actividades realizadas en el pasado relacionadas con los derechos civiles (no todos los principios de prohibición aplican a todos los programas).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901"/>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La información del programa puede estar disponible en otros idiomas además del inglés. Las personas con discapacidades que requieran medios de comunicación alternativos para obtener información sobre el programa (por ejemplo, Braille, letra agrandada, grabación de audio y lenguaje de señas americano) deben comunicarse con la agencia estatal o local responsable que administra el programa o con el TARGET Center del USDA al </a:t>
            </a:r>
            <a:r>
              <a:rPr lang="en-US" sz="1100" b="1" i="0" u="none" strike="noStrike" cap="none">
                <a:solidFill>
                  <a:schemeClr val="dk1"/>
                </a:solidFill>
                <a:latin typeface="Arial"/>
                <a:ea typeface="Arial"/>
                <a:cs typeface="Arial"/>
                <a:sym typeface="Arial"/>
              </a:rPr>
              <a:t>(202) 720-2600 </a:t>
            </a:r>
            <a:r>
              <a:rPr lang="en-US" sz="1100" b="0" i="0" u="none" strike="noStrike" cap="none">
                <a:solidFill>
                  <a:schemeClr val="dk1"/>
                </a:solidFill>
                <a:latin typeface="Arial"/>
                <a:ea typeface="Arial"/>
                <a:cs typeface="Arial"/>
                <a:sym typeface="Arial"/>
              </a:rPr>
              <a:t>(voz y TTY) o comunicarse con el USDA a través del Servicio Federal de Transmisión de Información al </a:t>
            </a:r>
            <a:r>
              <a:rPr lang="en-US" sz="1100" b="1" i="0" u="none" strike="noStrike" cap="none">
                <a:solidFill>
                  <a:schemeClr val="dk1"/>
                </a:solidFill>
                <a:latin typeface="Arial"/>
                <a:ea typeface="Arial"/>
                <a:cs typeface="Arial"/>
                <a:sym typeface="Arial"/>
              </a:rPr>
              <a:t>(800) 877-8339</a:t>
            </a:r>
            <a:r>
              <a:rPr lang="en-US"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901"/>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Para presentar una queja por discriminación en el programa, el reclamante debe completar un formulario AD-3027, Formulario de queja por discriminación del programa del USDA, que se puede obtener en línea, en </a:t>
            </a:r>
            <a:r>
              <a:rPr lang="en-US" sz="110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www.usda.gov/sites/default/files/documents/usda-program-discrimination-complaint-form.pdf</a:t>
            </a:r>
            <a:r>
              <a:rPr lang="en-US" sz="1100" b="0" i="0" u="none" strike="noStrike" cap="none">
                <a:solidFill>
                  <a:schemeClr val="dk1"/>
                </a:solidFill>
                <a:latin typeface="Arial"/>
                <a:ea typeface="Arial"/>
                <a:cs typeface="Arial"/>
                <a:sym typeface="Arial"/>
              </a:rPr>
              <a:t>, en cualquier oficina del USDA, llamando al </a:t>
            </a:r>
            <a:r>
              <a:rPr lang="en-US" sz="1100" b="1" i="0" u="none" strike="noStrike" cap="none">
                <a:solidFill>
                  <a:schemeClr val="dk1"/>
                </a:solidFill>
                <a:latin typeface="Arial"/>
                <a:ea typeface="Arial"/>
                <a:cs typeface="Arial"/>
                <a:sym typeface="Arial"/>
              </a:rPr>
              <a:t>(866) 632-9992</a:t>
            </a:r>
            <a:r>
              <a:rPr lang="en-US" sz="1100" b="0" i="0" u="none" strike="noStrike" cap="none">
                <a:solidFill>
                  <a:schemeClr val="dk1"/>
                </a:solidFill>
                <a:latin typeface="Arial"/>
                <a:ea typeface="Arial"/>
                <a:cs typeface="Arial"/>
                <a:sym typeface="Arial"/>
              </a:rPr>
              <a:t>, o escribiendo una carta dirigida al USDA. La carta debe contener el nombre, la dirección y el número de teléfono del reclamante, y una descripción escrita de la supuesta acción discriminatoria con suficiente detalle para informar al Subsecretario de Derechos Civiles (ASCR, por sus siglas en inglés) sobre la naturaleza y la fecha de la presunta violación de los derechos civiles. La carta o el formulario AD-3027 completado debe enviarse al USDA por medio de:</a:t>
            </a:r>
            <a:endParaRPr sz="1400" b="0" i="0" u="none" strike="noStrike" cap="none">
              <a:solidFill>
                <a:srgbClr val="000000"/>
              </a:solidFill>
              <a:latin typeface="Arial"/>
              <a:ea typeface="Arial"/>
              <a:cs typeface="Arial"/>
              <a:sym typeface="Arial"/>
            </a:endParaRPr>
          </a:p>
        </p:txBody>
      </p:sp>
      <p:sp>
        <p:nvSpPr>
          <p:cNvPr id="226" name="Google Shape;226;p77"/>
          <p:cNvSpPr txBox="1"/>
          <p:nvPr/>
        </p:nvSpPr>
        <p:spPr>
          <a:xfrm>
            <a:off x="371744" y="4889780"/>
            <a:ext cx="3506836" cy="9673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correo postal: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U.S. Department of Agriculture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Office of the Assistant Secretary for Civil Rights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1400 Independence Avenue, SW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Washington, D.C. 20250-9410; o´</a:t>
            </a:r>
            <a:endParaRPr sz="1400" b="0" i="0" u="none" strike="noStrike" cap="none">
              <a:solidFill>
                <a:srgbClr val="000000"/>
              </a:solidFill>
              <a:latin typeface="Arial"/>
              <a:ea typeface="Arial"/>
              <a:cs typeface="Arial"/>
              <a:sym typeface="Arial"/>
            </a:endParaRPr>
          </a:p>
        </p:txBody>
      </p:sp>
      <p:sp>
        <p:nvSpPr>
          <p:cNvPr id="227" name="Google Shape;227;p77"/>
          <p:cNvSpPr txBox="1"/>
          <p:nvPr/>
        </p:nvSpPr>
        <p:spPr>
          <a:xfrm>
            <a:off x="4494243" y="4889781"/>
            <a:ext cx="3272605" cy="9673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fax: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(833) 256-1665 o´ (202) 690-7442;</a:t>
            </a:r>
            <a:endParaRPr sz="1400" b="0" i="0" u="none" strike="noStrike" cap="none">
              <a:solidFill>
                <a:srgbClr val="000000"/>
              </a:solidFill>
              <a:latin typeface="Arial"/>
              <a:ea typeface="Arial"/>
              <a:cs typeface="Arial"/>
              <a:sym typeface="Arial"/>
            </a:endParaRPr>
          </a:p>
        </p:txBody>
      </p:sp>
      <p:sp>
        <p:nvSpPr>
          <p:cNvPr id="228" name="Google Shape;228;p77"/>
          <p:cNvSpPr txBox="1"/>
          <p:nvPr/>
        </p:nvSpPr>
        <p:spPr>
          <a:xfrm>
            <a:off x="8313422" y="4826344"/>
            <a:ext cx="3272605" cy="10307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correo electrónico: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program.intake@usda.gov</a:t>
            </a:r>
            <a:r>
              <a:rPr lang="en-US"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901"/>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Esta institución ofrece igualdad de oportunidades.</a:t>
            </a:r>
            <a:endParaRPr sz="1400" b="0" i="0" u="none" strike="noStrike" cap="none">
              <a:solidFill>
                <a:srgbClr val="000000"/>
              </a:solidFill>
              <a:latin typeface="Arial"/>
              <a:ea typeface="Arial"/>
              <a:cs typeface="Arial"/>
              <a:sym typeface="Arial"/>
            </a:endParaRPr>
          </a:p>
        </p:txBody>
      </p:sp>
      <p:sp>
        <p:nvSpPr>
          <p:cNvPr id="229" name="Google Shape;229;p77"/>
          <p:cNvSpPr txBox="1"/>
          <p:nvPr/>
        </p:nvSpPr>
        <p:spPr>
          <a:xfrm>
            <a:off x="371744" y="6027420"/>
            <a:ext cx="11385916" cy="59506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4399"/>
                </a:solidFill>
                <a:latin typeface="Arial"/>
                <a:ea typeface="Arial"/>
                <a:cs typeface="Arial"/>
                <a:sym typeface="Arial"/>
              </a:rPr>
              <a:t>SDSU Extension is an equal opportunity provider and employer in accordance with the non-discrimination policies of South Dakota State University, the South Dakota Board of Regents and the United States Department of Agriculture.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1"/>
              </a:spcBef>
              <a:spcAft>
                <a:spcPts val="0"/>
              </a:spcAft>
              <a:buClr>
                <a:srgbClr val="000000"/>
              </a:buClr>
              <a:buSzPts val="1050"/>
              <a:buFont typeface="Arial"/>
              <a:buNone/>
            </a:pPr>
            <a:r>
              <a:rPr lang="en-US" sz="1050" b="0" i="0" u="none" strike="noStrike" cap="none">
                <a:solidFill>
                  <a:srgbClr val="004399"/>
                </a:solidFill>
                <a:latin typeface="Arial"/>
                <a:ea typeface="Arial"/>
                <a:cs typeface="Arial"/>
                <a:sym typeface="Arial"/>
              </a:rPr>
              <a:t>Learn more at </a:t>
            </a:r>
            <a:r>
              <a:rPr lang="en-US" sz="1050" b="0" i="0" u="sng" strike="noStrike" cap="none">
                <a:solidFill>
                  <a:srgbClr val="004399"/>
                </a:solidFill>
                <a:latin typeface="Arial"/>
                <a:ea typeface="Arial"/>
                <a:cs typeface="Arial"/>
                <a:sym typeface="Arial"/>
                <a:hlinkClick r:id="rId5">
                  <a:extLst>
                    <a:ext uri="{A12FA001-AC4F-418D-AE19-62706E023703}">
                      <ahyp:hlinkClr xmlns:ahyp="http://schemas.microsoft.com/office/drawing/2018/hyperlinkcolor" val="tx"/>
                    </a:ext>
                  </a:extLst>
                </a:hlinkClick>
              </a:rPr>
              <a:t>extension.sdstate.edu</a:t>
            </a:r>
            <a:r>
              <a:rPr lang="en-US" sz="1050" b="0" i="0" u="none" strike="noStrike" cap="none">
                <a:solidFill>
                  <a:srgbClr val="004399"/>
                </a:solidFill>
                <a:latin typeface="Arial"/>
                <a:ea typeface="Arial"/>
                <a:cs typeface="Arial"/>
                <a:sym typeface="Arial"/>
              </a:rPr>
              <a:t>.</a:t>
            </a:r>
            <a:endParaRPr sz="1050" b="0" i="0" u="none" strike="noStrike" cap="none">
              <a:solidFill>
                <a:srgbClr val="004399"/>
              </a:solidFill>
              <a:latin typeface="Arial"/>
              <a:ea typeface="Arial"/>
              <a:cs typeface="Arial"/>
              <a:sym typeface="Arial"/>
            </a:endParaRPr>
          </a:p>
        </p:txBody>
      </p:sp>
    </p:spTree>
    <p:extLst>
      <p:ext uri="{BB962C8B-B14F-4D97-AF65-F5344CB8AC3E}">
        <p14:creationId xmlns:p14="http://schemas.microsoft.com/office/powerpoint/2010/main" val="50183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Bar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1FE012-518A-1225-9175-74B12CA238B9}"/>
              </a:ext>
            </a:extLst>
          </p:cNvPr>
          <p:cNvSpPr/>
          <p:nvPr userDrawn="1"/>
        </p:nvSpPr>
        <p:spPr>
          <a:xfrm>
            <a:off x="-106393" y="-90418"/>
            <a:ext cx="12404785" cy="1803422"/>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A0"/>
              </a:solidFill>
            </a:endParaRPr>
          </a:p>
        </p:txBody>
      </p:sp>
      <p:sp>
        <p:nvSpPr>
          <p:cNvPr id="2" name="Title 1">
            <a:extLst>
              <a:ext uri="{FF2B5EF4-FFF2-40B4-BE49-F238E27FC236}">
                <a16:creationId xmlns:a16="http://schemas.microsoft.com/office/drawing/2014/main" id="{F5AC63D9-69EB-1F30-3CF8-677E45F5A595}"/>
              </a:ext>
            </a:extLst>
          </p:cNvPr>
          <p:cNvSpPr>
            <a:spLocks noGrp="1"/>
          </p:cNvSpPr>
          <p:nvPr>
            <p:ph type="title"/>
          </p:nvPr>
        </p:nvSpPr>
        <p:spPr>
          <a:xfrm>
            <a:off x="838200" y="126195"/>
            <a:ext cx="10515600" cy="1325563"/>
          </a:xfrm>
        </p:spPr>
        <p:txBody>
          <a:bodyPr/>
          <a:lstStyle>
            <a:lvl1pPr>
              <a:defRPr b="1">
                <a:solidFill>
                  <a:schemeClr val="bg1"/>
                </a:solidFill>
                <a:latin typeface="Palatino" pitchFamily="2" charset="77"/>
                <a:ea typeface="Palatino" pitchFamily="2" charset="77"/>
                <a:cs typeface="Noto Serif SemBd" panose="02020702060505020204"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4569BC-411B-7664-8294-3F814B94BA90}"/>
              </a:ext>
            </a:extLst>
          </p:cNvPr>
          <p:cNvSpPr>
            <a:spLocks noGrp="1"/>
          </p:cNvSpPr>
          <p:nvPr>
            <p:ph sz="half" idx="1"/>
          </p:nvPr>
        </p:nvSpPr>
        <p:spPr>
          <a:xfrm>
            <a:off x="838200" y="1966585"/>
            <a:ext cx="5181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D07F808-54DC-A2CB-4F5A-619524861037}"/>
              </a:ext>
            </a:extLst>
          </p:cNvPr>
          <p:cNvSpPr>
            <a:spLocks noGrp="1"/>
          </p:cNvSpPr>
          <p:nvPr>
            <p:ph sz="half" idx="2"/>
          </p:nvPr>
        </p:nvSpPr>
        <p:spPr>
          <a:xfrm>
            <a:off x="6172200" y="1966585"/>
            <a:ext cx="5181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a:extLst>
              <a:ext uri="{FF2B5EF4-FFF2-40B4-BE49-F238E27FC236}">
                <a16:creationId xmlns:a16="http://schemas.microsoft.com/office/drawing/2014/main" id="{FD4A8752-9B4E-51B6-A941-AF71A6B2CC29}"/>
              </a:ext>
            </a:extLst>
          </p:cNvPr>
          <p:cNvPicPr>
            <a:picLocks noChangeAspect="1"/>
          </p:cNvPicPr>
          <p:nvPr userDrawn="1"/>
        </p:nvPicPr>
        <p:blipFill>
          <a:blip r:embed="rId2"/>
          <a:srcRect/>
          <a:stretch/>
        </p:blipFill>
        <p:spPr>
          <a:xfrm>
            <a:off x="340659" y="6210898"/>
            <a:ext cx="3813048" cy="520907"/>
          </a:xfrm>
          <a:prstGeom prst="rect">
            <a:avLst/>
          </a:prstGeom>
        </p:spPr>
      </p:pic>
      <p:sp>
        <p:nvSpPr>
          <p:cNvPr id="6" name="TextBox 5">
            <a:extLst>
              <a:ext uri="{FF2B5EF4-FFF2-40B4-BE49-F238E27FC236}">
                <a16:creationId xmlns:a16="http://schemas.microsoft.com/office/drawing/2014/main" id="{A05B2524-F0F1-8B74-88AA-1697C08EB15D}"/>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dirty="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Tree>
    <p:extLst>
      <p:ext uri="{BB962C8B-B14F-4D97-AF65-F5344CB8AC3E}">
        <p14:creationId xmlns:p14="http://schemas.microsoft.com/office/powerpoint/2010/main" val="39621224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ne Content Line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84A89-AE70-B4B9-746E-1A12FF0B4ED0}"/>
              </a:ext>
            </a:extLst>
          </p:cNvPr>
          <p:cNvSpPr/>
          <p:nvPr userDrawn="1"/>
        </p:nvSpPr>
        <p:spPr>
          <a:xfrm>
            <a:off x="0" y="5957047"/>
            <a:ext cx="12192000" cy="900953"/>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A8132E-7F1F-D78C-0B74-8ACA1350708D}"/>
              </a:ext>
            </a:extLst>
          </p:cNvPr>
          <p:cNvSpPr>
            <a:spLocks noGrp="1"/>
          </p:cNvSpPr>
          <p:nvPr>
            <p:ph type="title"/>
          </p:nvPr>
        </p:nvSpPr>
        <p:spPr>
          <a:xfrm>
            <a:off x="838200" y="365126"/>
            <a:ext cx="10515600" cy="1087156"/>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4BDE33E-8D82-A29D-075E-A3FAE86F3D7F}"/>
              </a:ext>
            </a:extLst>
          </p:cNvPr>
          <p:cNvSpPr>
            <a:spLocks noGrp="1"/>
          </p:cNvSpPr>
          <p:nvPr>
            <p:ph idx="1"/>
          </p:nvPr>
        </p:nvSpPr>
        <p:spPr>
          <a:xfrm>
            <a:off x="838200" y="1825625"/>
            <a:ext cx="10515600" cy="3877410"/>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Text&#10;&#10;Description automatically generated">
            <a:extLst>
              <a:ext uri="{FF2B5EF4-FFF2-40B4-BE49-F238E27FC236}">
                <a16:creationId xmlns:a16="http://schemas.microsoft.com/office/drawing/2014/main" id="{81C75C61-6701-0DF8-E892-8F07AE33455F}"/>
              </a:ext>
            </a:extLst>
          </p:cNvPr>
          <p:cNvPicPr>
            <a:picLocks noChangeAspect="1"/>
          </p:cNvPicPr>
          <p:nvPr userDrawn="1"/>
        </p:nvPicPr>
        <p:blipFill>
          <a:blip r:embed="rId2"/>
          <a:stretch>
            <a:fillRect/>
          </a:stretch>
        </p:blipFill>
        <p:spPr>
          <a:xfrm>
            <a:off x="306918" y="6188292"/>
            <a:ext cx="3801619" cy="523577"/>
          </a:xfrm>
          <a:prstGeom prst="rect">
            <a:avLst/>
          </a:prstGeom>
        </p:spPr>
      </p:pic>
      <p:sp>
        <p:nvSpPr>
          <p:cNvPr id="10" name="TextBox 9">
            <a:extLst>
              <a:ext uri="{FF2B5EF4-FFF2-40B4-BE49-F238E27FC236}">
                <a16:creationId xmlns:a16="http://schemas.microsoft.com/office/drawing/2014/main" id="{42DD2316-71B4-2C10-A69F-9965ADE5F4B4}"/>
              </a:ext>
            </a:extLst>
          </p:cNvPr>
          <p:cNvSpPr txBox="1"/>
          <p:nvPr userDrawn="1"/>
        </p:nvSpPr>
        <p:spPr>
          <a:xfrm>
            <a:off x="11230659" y="6357767"/>
            <a:ext cx="634129" cy="246221"/>
          </a:xfrm>
          <a:prstGeom prst="rect">
            <a:avLst/>
          </a:prstGeom>
          <a:noFill/>
        </p:spPr>
        <p:txBody>
          <a:bodyPr wrap="square" rtlCol="0">
            <a:spAutoFit/>
          </a:bodyPr>
          <a:lstStyle/>
          <a:p>
            <a:pPr algn="r"/>
            <a:fld id="{79F1F932-4DB6-6049-B118-0EF4D083457E}" type="slidenum">
              <a:rPr lang="en-US" sz="1000" b="0" i="0" smtClean="0">
                <a:solidFill>
                  <a:schemeClr val="bg1"/>
                </a:solidFill>
                <a:effectLst/>
                <a:latin typeface="Arial" panose="020B0604020202020204" pitchFamily="34" charset="0"/>
                <a:ea typeface="Noto Sans" panose="020B0502040504020204" pitchFamily="34" charset="0"/>
                <a:cs typeface="Arial" panose="020B0604020202020204" pitchFamily="34" charset="0"/>
              </a:rPr>
              <a:t>‹#›</a:t>
            </a:fld>
            <a:endParaRPr lang="en-US" sz="1000" b="0" i="0" dirty="0">
              <a:solidFill>
                <a:schemeClr val="bg1"/>
              </a:solidFill>
              <a:effectLst/>
              <a:latin typeface="Arial" panose="020B0604020202020204" pitchFamily="34" charset="0"/>
              <a:ea typeface="Noto Sans" panose="020B0502040504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AA2C206-7CAC-7385-88F0-BDDDF6782C01}"/>
              </a:ext>
            </a:extLst>
          </p:cNvPr>
          <p:cNvCxnSpPr/>
          <p:nvPr userDrawn="1"/>
        </p:nvCxnSpPr>
        <p:spPr>
          <a:xfrm>
            <a:off x="0" y="1452282"/>
            <a:ext cx="12192000" cy="0"/>
          </a:xfrm>
          <a:prstGeom prst="line">
            <a:avLst/>
          </a:prstGeom>
          <a:ln>
            <a:solidFill>
              <a:srgbClr val="0033A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195176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Line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84A89-AE70-B4B9-746E-1A12FF0B4ED0}"/>
              </a:ext>
            </a:extLst>
          </p:cNvPr>
          <p:cNvSpPr/>
          <p:nvPr userDrawn="1"/>
        </p:nvSpPr>
        <p:spPr>
          <a:xfrm>
            <a:off x="0" y="5957047"/>
            <a:ext cx="12192000" cy="900953"/>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A8132E-7F1F-D78C-0B74-8ACA1350708D}"/>
              </a:ext>
            </a:extLst>
          </p:cNvPr>
          <p:cNvSpPr>
            <a:spLocks noGrp="1"/>
          </p:cNvSpPr>
          <p:nvPr>
            <p:ph type="title"/>
          </p:nvPr>
        </p:nvSpPr>
        <p:spPr>
          <a:xfrm>
            <a:off x="838200" y="365126"/>
            <a:ext cx="10515600" cy="1087156"/>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endParaRPr lang="en-US" dirty="0"/>
          </a:p>
        </p:txBody>
      </p:sp>
      <p:pic>
        <p:nvPicPr>
          <p:cNvPr id="8" name="Picture 7" descr="Text&#10;&#10;Description automatically generated">
            <a:extLst>
              <a:ext uri="{FF2B5EF4-FFF2-40B4-BE49-F238E27FC236}">
                <a16:creationId xmlns:a16="http://schemas.microsoft.com/office/drawing/2014/main" id="{81C75C61-6701-0DF8-E892-8F07AE33455F}"/>
              </a:ext>
            </a:extLst>
          </p:cNvPr>
          <p:cNvPicPr>
            <a:picLocks noChangeAspect="1"/>
          </p:cNvPicPr>
          <p:nvPr userDrawn="1"/>
        </p:nvPicPr>
        <p:blipFill>
          <a:blip r:embed="rId2"/>
          <a:stretch>
            <a:fillRect/>
          </a:stretch>
        </p:blipFill>
        <p:spPr>
          <a:xfrm>
            <a:off x="306918" y="6188292"/>
            <a:ext cx="3801619" cy="523577"/>
          </a:xfrm>
          <a:prstGeom prst="rect">
            <a:avLst/>
          </a:prstGeom>
        </p:spPr>
      </p:pic>
      <p:sp>
        <p:nvSpPr>
          <p:cNvPr id="10" name="TextBox 9">
            <a:extLst>
              <a:ext uri="{FF2B5EF4-FFF2-40B4-BE49-F238E27FC236}">
                <a16:creationId xmlns:a16="http://schemas.microsoft.com/office/drawing/2014/main" id="{42DD2316-71B4-2C10-A69F-9965ADE5F4B4}"/>
              </a:ext>
            </a:extLst>
          </p:cNvPr>
          <p:cNvSpPr txBox="1"/>
          <p:nvPr userDrawn="1"/>
        </p:nvSpPr>
        <p:spPr>
          <a:xfrm>
            <a:off x="11230659" y="6357767"/>
            <a:ext cx="634129" cy="246221"/>
          </a:xfrm>
          <a:prstGeom prst="rect">
            <a:avLst/>
          </a:prstGeom>
          <a:noFill/>
        </p:spPr>
        <p:txBody>
          <a:bodyPr wrap="square" rtlCol="0">
            <a:spAutoFit/>
          </a:bodyPr>
          <a:lstStyle/>
          <a:p>
            <a:pPr algn="r"/>
            <a:fld id="{79F1F932-4DB6-6049-B118-0EF4D083457E}" type="slidenum">
              <a:rPr lang="en-US" sz="1000" b="0" i="0" smtClean="0">
                <a:solidFill>
                  <a:schemeClr val="bg1"/>
                </a:solidFill>
                <a:effectLst/>
                <a:latin typeface="Arial" panose="020B0604020202020204" pitchFamily="34" charset="0"/>
                <a:ea typeface="Noto Sans" panose="020B0502040504020204" pitchFamily="34" charset="0"/>
                <a:cs typeface="Arial" panose="020B0604020202020204" pitchFamily="34" charset="0"/>
              </a:rPr>
              <a:t>‹#›</a:t>
            </a:fld>
            <a:endParaRPr lang="en-US" sz="1000" b="0" i="0" dirty="0">
              <a:solidFill>
                <a:schemeClr val="bg1"/>
              </a:solidFill>
              <a:effectLst/>
              <a:latin typeface="Arial" panose="020B0604020202020204" pitchFamily="34" charset="0"/>
              <a:ea typeface="Noto Sans" panose="020B0502040504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AA2C206-7CAC-7385-88F0-BDDDF6782C01}"/>
              </a:ext>
            </a:extLst>
          </p:cNvPr>
          <p:cNvCxnSpPr/>
          <p:nvPr userDrawn="1"/>
        </p:nvCxnSpPr>
        <p:spPr>
          <a:xfrm>
            <a:off x="0" y="1452282"/>
            <a:ext cx="12192000" cy="0"/>
          </a:xfrm>
          <a:prstGeom prst="line">
            <a:avLst/>
          </a:prstGeom>
          <a:ln>
            <a:solidFill>
              <a:srgbClr val="0033A0"/>
            </a:solidFill>
          </a:ln>
        </p:spPr>
        <p:style>
          <a:lnRef idx="3">
            <a:schemeClr val="dk1"/>
          </a:lnRef>
          <a:fillRef idx="0">
            <a:schemeClr val="dk1"/>
          </a:fillRef>
          <a:effectRef idx="2">
            <a:schemeClr val="dk1"/>
          </a:effectRef>
          <a:fontRef idx="minor">
            <a:schemeClr val="tx1"/>
          </a:fontRef>
        </p:style>
      </p:cxnSp>
      <p:sp>
        <p:nvSpPr>
          <p:cNvPr id="4" name="Content Placeholder 2">
            <a:extLst>
              <a:ext uri="{FF2B5EF4-FFF2-40B4-BE49-F238E27FC236}">
                <a16:creationId xmlns:a16="http://schemas.microsoft.com/office/drawing/2014/main" id="{2E1F32A6-0CD7-944B-DCDB-6AD591FDB5ED}"/>
              </a:ext>
            </a:extLst>
          </p:cNvPr>
          <p:cNvSpPr>
            <a:spLocks noGrp="1"/>
          </p:cNvSpPr>
          <p:nvPr>
            <p:ph sz="half" idx="1"/>
          </p:nvPr>
        </p:nvSpPr>
        <p:spPr>
          <a:xfrm>
            <a:off x="838200" y="1966585"/>
            <a:ext cx="5181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0A8DE8B2-7F8E-67A5-CD92-5B23F43BAD4C}"/>
              </a:ext>
            </a:extLst>
          </p:cNvPr>
          <p:cNvSpPr>
            <a:spLocks noGrp="1"/>
          </p:cNvSpPr>
          <p:nvPr>
            <p:ph sz="half" idx="2"/>
          </p:nvPr>
        </p:nvSpPr>
        <p:spPr>
          <a:xfrm>
            <a:off x="6172200" y="1966585"/>
            <a:ext cx="5181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6126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ntent Line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3F7D-8824-632B-399E-8DE76DB07728}"/>
              </a:ext>
            </a:extLst>
          </p:cNvPr>
          <p:cNvSpPr>
            <a:spLocks noGrp="1"/>
          </p:cNvSpPr>
          <p:nvPr>
            <p:ph type="title"/>
          </p:nvPr>
        </p:nvSpPr>
        <p:spPr>
          <a:xfrm>
            <a:off x="838200" y="962249"/>
            <a:ext cx="9132518" cy="1325563"/>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FC1D7FCC-AB27-A311-98FC-948636DA3A11}"/>
              </a:ext>
            </a:extLst>
          </p:cNvPr>
          <p:cNvCxnSpPr/>
          <p:nvPr userDrawn="1"/>
        </p:nvCxnSpPr>
        <p:spPr>
          <a:xfrm>
            <a:off x="0" y="773718"/>
            <a:ext cx="9970718" cy="0"/>
          </a:xfrm>
          <a:prstGeom prst="line">
            <a:avLst/>
          </a:prstGeom>
          <a:ln>
            <a:solidFill>
              <a:srgbClr val="0033A0"/>
            </a:solidFill>
          </a:ln>
        </p:spPr>
        <p:style>
          <a:lnRef idx="3">
            <a:schemeClr val="dk1"/>
          </a:lnRef>
          <a:fillRef idx="0">
            <a:schemeClr val="dk1"/>
          </a:fillRef>
          <a:effectRef idx="2">
            <a:schemeClr val="dk1"/>
          </a:effectRef>
          <a:fontRef idx="minor">
            <a:schemeClr val="tx1"/>
          </a:fontRef>
        </p:style>
      </p:cxnSp>
      <p:pic>
        <p:nvPicPr>
          <p:cNvPr id="12" name="Picture 11" descr="Logo&#10;&#10;Description automatically generated">
            <a:extLst>
              <a:ext uri="{FF2B5EF4-FFF2-40B4-BE49-F238E27FC236}">
                <a16:creationId xmlns:a16="http://schemas.microsoft.com/office/drawing/2014/main" id="{ABB95B87-22D5-437A-E091-4134FCBAC3C8}"/>
              </a:ext>
            </a:extLst>
          </p:cNvPr>
          <p:cNvPicPr>
            <a:picLocks noChangeAspect="1"/>
          </p:cNvPicPr>
          <p:nvPr userDrawn="1"/>
        </p:nvPicPr>
        <p:blipFill>
          <a:blip r:embed="rId2"/>
          <a:stretch>
            <a:fillRect/>
          </a:stretch>
        </p:blipFill>
        <p:spPr>
          <a:xfrm>
            <a:off x="10165229" y="291938"/>
            <a:ext cx="1630812" cy="1052803"/>
          </a:xfrm>
          <a:prstGeom prst="rect">
            <a:avLst/>
          </a:prstGeom>
        </p:spPr>
      </p:pic>
      <p:cxnSp>
        <p:nvCxnSpPr>
          <p:cNvPr id="13" name="Straight Connector 12">
            <a:extLst>
              <a:ext uri="{FF2B5EF4-FFF2-40B4-BE49-F238E27FC236}">
                <a16:creationId xmlns:a16="http://schemas.microsoft.com/office/drawing/2014/main" id="{597EED5E-300B-52FE-66DB-2F07BAD4A8C4}"/>
              </a:ext>
            </a:extLst>
          </p:cNvPr>
          <p:cNvCxnSpPr>
            <a:cxnSpLocks/>
          </p:cNvCxnSpPr>
          <p:nvPr userDrawn="1"/>
        </p:nvCxnSpPr>
        <p:spPr>
          <a:xfrm flipV="1">
            <a:off x="11081359" y="1740310"/>
            <a:ext cx="0" cy="4184501"/>
          </a:xfrm>
          <a:prstGeom prst="line">
            <a:avLst/>
          </a:prstGeom>
          <a:ln>
            <a:solidFill>
              <a:srgbClr val="0033A0"/>
            </a:solidFill>
          </a:ln>
        </p:spPr>
        <p:style>
          <a:lnRef idx="3">
            <a:schemeClr val="dk1"/>
          </a:lnRef>
          <a:fillRef idx="0">
            <a:schemeClr val="dk1"/>
          </a:fillRef>
          <a:effectRef idx="2">
            <a:schemeClr val="dk1"/>
          </a:effectRef>
          <a:fontRef idx="minor">
            <a:schemeClr val="tx1"/>
          </a:fontRef>
        </p:style>
      </p:cxnSp>
      <p:sp>
        <p:nvSpPr>
          <p:cNvPr id="4" name="Content Placeholder 3">
            <a:extLst>
              <a:ext uri="{FF2B5EF4-FFF2-40B4-BE49-F238E27FC236}">
                <a16:creationId xmlns:a16="http://schemas.microsoft.com/office/drawing/2014/main" id="{52573394-94A9-F18E-4E7F-0BDD50F141BD}"/>
              </a:ext>
            </a:extLst>
          </p:cNvPr>
          <p:cNvSpPr>
            <a:spLocks noGrp="1"/>
          </p:cNvSpPr>
          <p:nvPr>
            <p:ph sz="quarter" idx="10"/>
          </p:nvPr>
        </p:nvSpPr>
        <p:spPr>
          <a:xfrm>
            <a:off x="847725" y="2474913"/>
            <a:ext cx="9132888" cy="3468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1FD6FBD4-501B-FD91-2DD4-1F2CEF94A8DA}"/>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dirty="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Tree>
    <p:extLst>
      <p:ext uri="{BB962C8B-B14F-4D97-AF65-F5344CB8AC3E}">
        <p14:creationId xmlns:p14="http://schemas.microsoft.com/office/powerpoint/2010/main" val="320551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Line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3F7D-8824-632B-399E-8DE76DB07728}"/>
              </a:ext>
            </a:extLst>
          </p:cNvPr>
          <p:cNvSpPr>
            <a:spLocks noGrp="1"/>
          </p:cNvSpPr>
          <p:nvPr>
            <p:ph type="title"/>
          </p:nvPr>
        </p:nvSpPr>
        <p:spPr>
          <a:xfrm>
            <a:off x="838200" y="962249"/>
            <a:ext cx="9132518" cy="1325563"/>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FC1D7FCC-AB27-A311-98FC-948636DA3A11}"/>
              </a:ext>
            </a:extLst>
          </p:cNvPr>
          <p:cNvCxnSpPr/>
          <p:nvPr userDrawn="1"/>
        </p:nvCxnSpPr>
        <p:spPr>
          <a:xfrm>
            <a:off x="0" y="773718"/>
            <a:ext cx="9970718" cy="0"/>
          </a:xfrm>
          <a:prstGeom prst="line">
            <a:avLst/>
          </a:prstGeom>
          <a:ln>
            <a:solidFill>
              <a:srgbClr val="0033A0"/>
            </a:solidFill>
          </a:ln>
        </p:spPr>
        <p:style>
          <a:lnRef idx="3">
            <a:schemeClr val="dk1"/>
          </a:lnRef>
          <a:fillRef idx="0">
            <a:schemeClr val="dk1"/>
          </a:fillRef>
          <a:effectRef idx="2">
            <a:schemeClr val="dk1"/>
          </a:effectRef>
          <a:fontRef idx="minor">
            <a:schemeClr val="tx1"/>
          </a:fontRef>
        </p:style>
      </p:cxnSp>
      <p:pic>
        <p:nvPicPr>
          <p:cNvPr id="12" name="Picture 11" descr="Logo&#10;&#10;Description automatically generated">
            <a:extLst>
              <a:ext uri="{FF2B5EF4-FFF2-40B4-BE49-F238E27FC236}">
                <a16:creationId xmlns:a16="http://schemas.microsoft.com/office/drawing/2014/main" id="{ABB95B87-22D5-437A-E091-4134FCBAC3C8}"/>
              </a:ext>
            </a:extLst>
          </p:cNvPr>
          <p:cNvPicPr>
            <a:picLocks noChangeAspect="1"/>
          </p:cNvPicPr>
          <p:nvPr userDrawn="1"/>
        </p:nvPicPr>
        <p:blipFill>
          <a:blip r:embed="rId2"/>
          <a:stretch>
            <a:fillRect/>
          </a:stretch>
        </p:blipFill>
        <p:spPr>
          <a:xfrm>
            <a:off x="10165229" y="291938"/>
            <a:ext cx="1630812" cy="1052803"/>
          </a:xfrm>
          <a:prstGeom prst="rect">
            <a:avLst/>
          </a:prstGeom>
        </p:spPr>
      </p:pic>
      <p:cxnSp>
        <p:nvCxnSpPr>
          <p:cNvPr id="13" name="Straight Connector 12">
            <a:extLst>
              <a:ext uri="{FF2B5EF4-FFF2-40B4-BE49-F238E27FC236}">
                <a16:creationId xmlns:a16="http://schemas.microsoft.com/office/drawing/2014/main" id="{597EED5E-300B-52FE-66DB-2F07BAD4A8C4}"/>
              </a:ext>
            </a:extLst>
          </p:cNvPr>
          <p:cNvCxnSpPr>
            <a:cxnSpLocks/>
          </p:cNvCxnSpPr>
          <p:nvPr userDrawn="1"/>
        </p:nvCxnSpPr>
        <p:spPr>
          <a:xfrm flipV="1">
            <a:off x="11081359" y="1740310"/>
            <a:ext cx="0" cy="4184501"/>
          </a:xfrm>
          <a:prstGeom prst="line">
            <a:avLst/>
          </a:prstGeom>
          <a:ln>
            <a:solidFill>
              <a:srgbClr val="0033A0"/>
            </a:solidFill>
          </a:ln>
        </p:spPr>
        <p:style>
          <a:lnRef idx="3">
            <a:schemeClr val="dk1"/>
          </a:lnRef>
          <a:fillRef idx="0">
            <a:schemeClr val="dk1"/>
          </a:fillRef>
          <a:effectRef idx="2">
            <a:schemeClr val="dk1"/>
          </a:effectRef>
          <a:fontRef idx="minor">
            <a:schemeClr val="tx1"/>
          </a:fontRef>
        </p:style>
      </p:cxnSp>
      <p:sp>
        <p:nvSpPr>
          <p:cNvPr id="3" name="Content Placeholder 2">
            <a:extLst>
              <a:ext uri="{FF2B5EF4-FFF2-40B4-BE49-F238E27FC236}">
                <a16:creationId xmlns:a16="http://schemas.microsoft.com/office/drawing/2014/main" id="{99DDA65A-25A0-676F-174C-9B75CB4986AB}"/>
              </a:ext>
            </a:extLst>
          </p:cNvPr>
          <p:cNvSpPr>
            <a:spLocks noGrp="1"/>
          </p:cNvSpPr>
          <p:nvPr>
            <p:ph sz="half" idx="1"/>
          </p:nvPr>
        </p:nvSpPr>
        <p:spPr>
          <a:xfrm>
            <a:off x="838200" y="2497873"/>
            <a:ext cx="4297680" cy="3635298"/>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10C4DBB-8293-CDA6-112D-D25C7F0ACD4E}"/>
              </a:ext>
            </a:extLst>
          </p:cNvPr>
          <p:cNvSpPr>
            <a:spLocks noGrp="1"/>
          </p:cNvSpPr>
          <p:nvPr>
            <p:ph sz="half" idx="2"/>
          </p:nvPr>
        </p:nvSpPr>
        <p:spPr>
          <a:xfrm>
            <a:off x="5720576" y="2497873"/>
            <a:ext cx="4293219" cy="3635298"/>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AC1F258E-EA2C-C63D-F114-0A82A59FE8EE}"/>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dirty="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Tree>
    <p:extLst>
      <p:ext uri="{BB962C8B-B14F-4D97-AF65-F5344CB8AC3E}">
        <p14:creationId xmlns:p14="http://schemas.microsoft.com/office/powerpoint/2010/main" val="147549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EDB28-BE97-A7D3-57AD-42CE921597EA}"/>
              </a:ext>
            </a:extLst>
          </p:cNvPr>
          <p:cNvSpPr>
            <a:spLocks noGrp="1"/>
          </p:cNvSpPr>
          <p:nvPr>
            <p:ph type="ctrTitle"/>
          </p:nvPr>
        </p:nvSpPr>
        <p:spPr>
          <a:xfrm>
            <a:off x="474111" y="1426938"/>
            <a:ext cx="6736977" cy="2101289"/>
          </a:xfrm>
        </p:spPr>
        <p:txBody>
          <a:bodyPr anchor="ctr">
            <a:noAutofit/>
          </a:bodyPr>
          <a:lstStyle>
            <a:lvl1pPr algn="l">
              <a:defRPr sz="6600"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47C680B-A36E-F491-D854-CEBA4598F432}"/>
              </a:ext>
            </a:extLst>
          </p:cNvPr>
          <p:cNvSpPr>
            <a:spLocks noGrp="1"/>
          </p:cNvSpPr>
          <p:nvPr>
            <p:ph type="dt" sz="half" idx="10"/>
          </p:nvPr>
        </p:nvSpPr>
        <p:spPr/>
        <p:txBody>
          <a:bodyPr/>
          <a:lstStyle/>
          <a:p>
            <a:endParaRPr lang="en-US"/>
          </a:p>
        </p:txBody>
      </p:sp>
      <p:sp>
        <p:nvSpPr>
          <p:cNvPr id="8" name="Rectangle 7">
            <a:extLst>
              <a:ext uri="{FF2B5EF4-FFF2-40B4-BE49-F238E27FC236}">
                <a16:creationId xmlns:a16="http://schemas.microsoft.com/office/drawing/2014/main" id="{37D86063-A8E4-2C0D-5525-7851B244DB2E}"/>
              </a:ext>
            </a:extLst>
          </p:cNvPr>
          <p:cNvSpPr/>
          <p:nvPr userDrawn="1"/>
        </p:nvSpPr>
        <p:spPr>
          <a:xfrm>
            <a:off x="0" y="3747431"/>
            <a:ext cx="7534654" cy="3108501"/>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D100"/>
              </a:solidFill>
              <a:highlight>
                <a:srgbClr val="FFD100"/>
              </a:highlight>
            </a:endParaRPr>
          </a:p>
        </p:txBody>
      </p:sp>
      <p:sp>
        <p:nvSpPr>
          <p:cNvPr id="11" name="TextBox 10">
            <a:extLst>
              <a:ext uri="{FF2B5EF4-FFF2-40B4-BE49-F238E27FC236}">
                <a16:creationId xmlns:a16="http://schemas.microsoft.com/office/drawing/2014/main" id="{B046EBC3-7E83-C007-0BC1-7F3F534FE58C}"/>
              </a:ext>
            </a:extLst>
          </p:cNvPr>
          <p:cNvSpPr txBox="1"/>
          <p:nvPr userDrawn="1"/>
        </p:nvSpPr>
        <p:spPr>
          <a:xfrm>
            <a:off x="268941" y="6261675"/>
            <a:ext cx="7265713" cy="461665"/>
          </a:xfrm>
          <a:prstGeom prst="rect">
            <a:avLst/>
          </a:prstGeom>
          <a:noFill/>
        </p:spPr>
        <p:txBody>
          <a:bodyPr wrap="square" rtlCol="0">
            <a:spAutoFit/>
          </a:bodyPr>
          <a:lstStyle/>
          <a:p>
            <a:r>
              <a:rPr lang="en-US" sz="800" b="0" i="0" dirty="0">
                <a:solidFill>
                  <a:schemeClr val="tx1"/>
                </a:solidFill>
                <a:effectLst/>
                <a:latin typeface="Arial" panose="020B0604020202020204" pitchFamily="34" charset="0"/>
                <a:ea typeface="Noto Sans" panose="020B0502040504020204" pitchFamily="34" charset="0"/>
                <a:cs typeface="Arial" panose="020B0604020202020204" pitchFamily="34" charset="0"/>
              </a:rPr>
              <a:t>SDSU Extension is an equal opportunity provider and employer in accordance with the nondiscrimination policies of South Dakota State University, the South Dakota Board of Regents and the United States Department of Agriculture. Learn more at </a:t>
            </a:r>
            <a:r>
              <a:rPr lang="en-US" sz="800" b="0" i="0" dirty="0">
                <a:solidFill>
                  <a:schemeClr val="tx1"/>
                </a:solidFill>
                <a:effectLst/>
                <a:latin typeface="Arial" panose="020B0604020202020204" pitchFamily="34" charset="0"/>
                <a:ea typeface="Noto Sans" panose="020B0502040504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extension.sdstate.edu</a:t>
            </a:r>
            <a:r>
              <a:rPr lang="en-US" sz="800" b="0" i="0" dirty="0">
                <a:solidFill>
                  <a:schemeClr val="tx1"/>
                </a:solidFill>
                <a:effectLst/>
                <a:latin typeface="Arial" panose="020B0604020202020204" pitchFamily="34" charset="0"/>
                <a:ea typeface="Noto Sans" panose="020B0502040504020204" pitchFamily="34" charset="0"/>
                <a:cs typeface="Arial" panose="020B0604020202020204" pitchFamily="34" charset="0"/>
              </a:rPr>
              <a:t> </a:t>
            </a:r>
          </a:p>
          <a:p>
            <a:r>
              <a:rPr lang="en-US" sz="800" b="0" i="0" dirty="0">
                <a:solidFill>
                  <a:schemeClr val="tx1"/>
                </a:solidFill>
                <a:effectLst/>
                <a:latin typeface="Arial" panose="020B0604020202020204" pitchFamily="34" charset="0"/>
                <a:ea typeface="Noto Sans" panose="020B0502040504020204" pitchFamily="34" charset="0"/>
                <a:cs typeface="Arial" panose="020B0604020202020204" pitchFamily="34" charset="0"/>
              </a:rPr>
              <a:t>© 2025, South Dakota Board of Regents</a:t>
            </a:r>
          </a:p>
        </p:txBody>
      </p:sp>
      <p:pic>
        <p:nvPicPr>
          <p:cNvPr id="12" name="Picture 11" descr="Text&#10;&#10;Description automatically generated">
            <a:extLst>
              <a:ext uri="{FF2B5EF4-FFF2-40B4-BE49-F238E27FC236}">
                <a16:creationId xmlns:a16="http://schemas.microsoft.com/office/drawing/2014/main" id="{2CD84AAD-7893-7669-F67A-10536766F1AA}"/>
              </a:ext>
            </a:extLst>
          </p:cNvPr>
          <p:cNvPicPr>
            <a:picLocks noChangeAspect="1"/>
          </p:cNvPicPr>
          <p:nvPr userDrawn="1"/>
        </p:nvPicPr>
        <p:blipFill>
          <a:blip r:embed="rId3"/>
          <a:stretch>
            <a:fillRect/>
          </a:stretch>
        </p:blipFill>
        <p:spPr>
          <a:xfrm>
            <a:off x="398839" y="309534"/>
            <a:ext cx="4899671" cy="669354"/>
          </a:xfrm>
          <a:prstGeom prst="rect">
            <a:avLst/>
          </a:prstGeom>
        </p:spPr>
      </p:pic>
      <p:sp>
        <p:nvSpPr>
          <p:cNvPr id="3" name="Subtitle 2">
            <a:extLst>
              <a:ext uri="{FF2B5EF4-FFF2-40B4-BE49-F238E27FC236}">
                <a16:creationId xmlns:a16="http://schemas.microsoft.com/office/drawing/2014/main" id="{7A04BC40-94CD-E73D-AB89-C03D607D37BA}"/>
              </a:ext>
            </a:extLst>
          </p:cNvPr>
          <p:cNvSpPr>
            <a:spLocks noGrp="1"/>
          </p:cNvSpPr>
          <p:nvPr>
            <p:ph type="subTitle" idx="1"/>
          </p:nvPr>
        </p:nvSpPr>
        <p:spPr>
          <a:xfrm>
            <a:off x="468360" y="4195482"/>
            <a:ext cx="6742728" cy="1062318"/>
          </a:xfrm>
        </p:spPr>
        <p:txBody>
          <a:bodyPr>
            <a:normAutofit/>
          </a:bodyPr>
          <a:lstStyle>
            <a:lvl1pPr marL="0" indent="0" algn="l">
              <a:buNone/>
              <a:defRPr sz="2000">
                <a:solidFill>
                  <a:srgbClr val="0033A0"/>
                </a:solidFill>
                <a:latin typeface="Arial" panose="020B0604020202020204" pitchFamily="34" charset="0"/>
                <a:ea typeface="Noto Sans Med" panose="020B0602040504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Picture Placeholder 9">
            <a:extLst>
              <a:ext uri="{FF2B5EF4-FFF2-40B4-BE49-F238E27FC236}">
                <a16:creationId xmlns:a16="http://schemas.microsoft.com/office/drawing/2014/main" id="{2C465A10-4CB2-51A4-CF57-F45361009BF9}"/>
              </a:ext>
            </a:extLst>
          </p:cNvPr>
          <p:cNvSpPr>
            <a:spLocks noGrp="1"/>
          </p:cNvSpPr>
          <p:nvPr>
            <p:ph type="pic" sz="quarter" idx="13"/>
          </p:nvPr>
        </p:nvSpPr>
        <p:spPr>
          <a:xfrm>
            <a:off x="7534654" y="0"/>
            <a:ext cx="4657346" cy="6855932"/>
          </a:xfrm>
        </p:spPr>
        <p:txBody>
          <a:bodyPr/>
          <a:lstStyle/>
          <a:p>
            <a:r>
              <a:rPr lang="en-US"/>
              <a:t>Click icon to add picture</a:t>
            </a:r>
          </a:p>
        </p:txBody>
      </p:sp>
    </p:spTree>
    <p:extLst>
      <p:ext uri="{BB962C8B-B14F-4D97-AF65-F5344CB8AC3E}">
        <p14:creationId xmlns:p14="http://schemas.microsoft.com/office/powerpoint/2010/main" val="3621234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A6D3E-9975-074B-8107-CD07F4DC9E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26AB1F-AB05-D256-A524-A97F02C60B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EAB4B4A-0003-89F2-4975-2FB19ECAFB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a:extLst>
              <a:ext uri="{FF2B5EF4-FFF2-40B4-BE49-F238E27FC236}">
                <a16:creationId xmlns:a16="http://schemas.microsoft.com/office/drawing/2014/main" id="{92BD121F-CA80-CB3B-141E-217965515F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1EB056E6-8DD7-9413-514E-9138D5AD19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0A0DA82-2DE2-DE45-82C0-20037DAFECE0}" type="slidenum">
              <a:rPr lang="en-US" smtClean="0"/>
              <a:pPr/>
              <a:t>‹#›</a:t>
            </a:fld>
            <a:endParaRPr lang="en-US" dirty="0"/>
          </a:p>
        </p:txBody>
      </p:sp>
    </p:spTree>
    <p:extLst>
      <p:ext uri="{BB962C8B-B14F-4D97-AF65-F5344CB8AC3E}">
        <p14:creationId xmlns:p14="http://schemas.microsoft.com/office/powerpoint/2010/main" val="3948032478"/>
      </p:ext>
    </p:extLst>
  </p:cSld>
  <p:clrMap bg1="lt1" tx1="dk1" bg2="lt2" tx2="dk2" accent1="accent1" accent2="accent2" accent3="accent3" accent4="accent4" accent5="accent5" accent6="accent6" hlink="hlink" folHlink="folHlink"/>
  <p:sldLayoutIdLst>
    <p:sldLayoutId id="2147483661" r:id="rId1"/>
    <p:sldLayoutId id="2147483651" r:id="rId2"/>
    <p:sldLayoutId id="2147483652" r:id="rId3"/>
    <p:sldLayoutId id="2147483671" r:id="rId4"/>
    <p:sldLayoutId id="2147483650" r:id="rId5"/>
    <p:sldLayoutId id="2147483672" r:id="rId6"/>
    <p:sldLayoutId id="2147483668" r:id="rId7"/>
    <p:sldLayoutId id="2147483654" r:id="rId8"/>
    <p:sldLayoutId id="2147483660" r:id="rId9"/>
    <p:sldLayoutId id="2147483662" r:id="rId10"/>
    <p:sldLayoutId id="2147483664" r:id="rId11"/>
    <p:sldLayoutId id="2147483673" r:id="rId12"/>
    <p:sldLayoutId id="2147483670" r:id="rId13"/>
    <p:sldLayoutId id="2147483674" r:id="rId14"/>
    <p:sldLayoutId id="2147483669" r:id="rId15"/>
    <p:sldLayoutId id="2147483666" r:id="rId16"/>
    <p:sldLayoutId id="2147483649" r:id="rId17"/>
    <p:sldLayoutId id="2147483675" r:id="rId18"/>
    <p:sldLayoutId id="2147483653" r:id="rId19"/>
    <p:sldLayoutId id="2147483681" r:id="rId20"/>
    <p:sldLayoutId id="2147483682" r:id="rId21"/>
    <p:sldLayoutId id="2147483683" r:id="rId22"/>
    <p:sldLayoutId id="2147483684" r:id="rId23"/>
    <p:sldLayoutId id="2147483655" r:id="rId24"/>
    <p:sldLayoutId id="2147483656" r:id="rId25"/>
    <p:sldLayoutId id="2147483657" r:id="rId26"/>
    <p:sldLayoutId id="2147483676" r:id="rId27"/>
    <p:sldLayoutId id="2147483677" r:id="rId28"/>
    <p:sldLayoutId id="2147483685" r:id="rId29"/>
    <p:sldLayoutId id="2147483686" r:id="rId30"/>
    <p:sldLayoutId id="2147483687" r:id="rId31"/>
  </p:sldLayoutIdLst>
  <p:hf sldNum="0" hdr="0" dt="0"/>
  <p:txStyles>
    <p:titleStyle>
      <a:lvl1pPr algn="l" defTabSz="914400" rtl="0" eaLnBrk="1" latinLnBrk="0" hangingPunct="1">
        <a:lnSpc>
          <a:spcPct val="90000"/>
        </a:lnSpc>
        <a:spcBef>
          <a:spcPct val="0"/>
        </a:spcBef>
        <a:buNone/>
        <a:defRPr sz="4400" b="1" i="0" kern="1200">
          <a:solidFill>
            <a:schemeClr val="tx1"/>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
        <p:cNvGrpSpPr/>
        <p:nvPr/>
      </p:nvGrpSpPr>
      <p:grpSpPr>
        <a:xfrm>
          <a:off x="0" y="0"/>
          <a:ext cx="0" cy="0"/>
          <a:chOff x="0" y="0"/>
          <a:chExt cx="0" cy="0"/>
        </a:xfrm>
      </p:grpSpPr>
      <p:sp>
        <p:nvSpPr>
          <p:cNvPr id="171" name="Google Shape;171;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6"/>
              </a:buClr>
              <a:buSzPts val="4400"/>
              <a:buFont typeface="Calibri"/>
              <a:buNone/>
              <a:defRPr sz="4400" b="0"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2" name="Google Shape;172;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6"/>
              </a:buClr>
              <a:buSzPts val="2800"/>
              <a:buFont typeface="Arial"/>
              <a:buChar char="•"/>
              <a:defRPr sz="2800" b="0" i="0" u="none" strike="noStrike" cap="none">
                <a:solidFill>
                  <a:schemeClr val="accent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6"/>
              </a:buClr>
              <a:buSzPts val="2400"/>
              <a:buFont typeface="Arial"/>
              <a:buChar char="•"/>
              <a:defRPr sz="2400" b="0" i="0" u="none" strike="noStrike" cap="none">
                <a:solidFill>
                  <a:schemeClr val="accent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accent6"/>
              </a:buClr>
              <a:buSzPts val="2000"/>
              <a:buFont typeface="Arial"/>
              <a:buChar char="•"/>
              <a:defRPr sz="20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6"/>
              </a:buClr>
              <a:buSzPts val="1800"/>
              <a:buFont typeface="Arial"/>
              <a:buChar char="•"/>
              <a:defRPr sz="18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6"/>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53"/>
          <p:cNvSpPr txBox="1">
            <a:spLocks noGrp="1"/>
          </p:cNvSpPr>
          <p:nvPr>
            <p:ph type="sldNum" idx="12"/>
          </p:nvPr>
        </p:nvSpPr>
        <p:spPr>
          <a:xfrm>
            <a:off x="8351520" y="6607175"/>
            <a:ext cx="3840480" cy="22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6"/>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52424852"/>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2.png"/><Relationship Id="rId7" Type="http://schemas.openxmlformats.org/officeDocument/2006/relationships/diagramQuickStyle" Target="../diagrams/quickStyle6.xml"/><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33.png"/><Relationship Id="rId9" Type="http://schemas.microsoft.com/office/2007/relationships/diagramDrawing" Target="../diagrams/drawing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hyperlink" Target="https://www.helplinecenter.org/" TargetMode="External"/><Relationship Id="rId3" Type="http://schemas.openxmlformats.org/officeDocument/2006/relationships/hyperlink" Target="https://extension.sdstate.edu/adaptable-home-overview" TargetMode="External"/><Relationship Id="rId7" Type="http://schemas.openxmlformats.org/officeDocument/2006/relationships/hyperlink" Target="https://dhs.sd.gov/en/ltss/dakota-at-home" TargetMode="External"/><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hyperlink" Target="https://extension.sdstate.edu/voices-home-modification-dakotas" TargetMode="External"/><Relationship Id="rId5" Type="http://schemas.openxmlformats.org/officeDocument/2006/relationships/hyperlink" Target="https://extension.sdstate.edu/testimonials-home-modification" TargetMode="External"/><Relationship Id="rId4" Type="http://schemas.openxmlformats.org/officeDocument/2006/relationships/hyperlink" Target="https://extension.sdstate.edu/home-modification-planning-guides"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5.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154180-8E5D-FD47-BE35-64DA14103636}"/>
              </a:ext>
            </a:extLst>
          </p:cNvPr>
          <p:cNvSpPr>
            <a:spLocks noGrp="1"/>
          </p:cNvSpPr>
          <p:nvPr>
            <p:ph type="ctrTitle"/>
          </p:nvPr>
        </p:nvSpPr>
        <p:spPr>
          <a:xfrm>
            <a:off x="474111" y="1426938"/>
            <a:ext cx="6736977" cy="2101289"/>
          </a:xfrm>
        </p:spPr>
        <p:txBody>
          <a:bodyPr anchor="ctr">
            <a:normAutofit/>
          </a:bodyPr>
          <a:lstStyle/>
          <a:p>
            <a:r>
              <a:rPr lang="en-US" sz="5600" dirty="0">
                <a:latin typeface="Trebuchet MS" panose="020B0603020202020204" pitchFamily="34" charset="0"/>
              </a:rPr>
              <a:t>How to Stay in Your Home Longer</a:t>
            </a:r>
          </a:p>
        </p:txBody>
      </p:sp>
      <p:pic>
        <p:nvPicPr>
          <p:cNvPr id="12" name="Picture Placeholder 11" descr="A house with a wheelchair ramp">
            <a:extLst>
              <a:ext uri="{FF2B5EF4-FFF2-40B4-BE49-F238E27FC236}">
                <a16:creationId xmlns:a16="http://schemas.microsoft.com/office/drawing/2014/main" id="{4A1F901E-C579-1547-B96D-3DC009F26D5A}"/>
              </a:ext>
            </a:extLst>
          </p:cNvPr>
          <p:cNvPicPr>
            <a:picLocks noGrp="1" noChangeAspect="1"/>
          </p:cNvPicPr>
          <p:nvPr>
            <p:ph type="pic" sz="quarter" idx="13"/>
          </p:nvPr>
        </p:nvPicPr>
        <p:blipFill>
          <a:blip r:embed="rId3"/>
          <a:srcRect l="38862" r="-1" b="-1"/>
          <a:stretch>
            <a:fillRect/>
          </a:stretch>
        </p:blipFill>
        <p:spPr>
          <a:xfrm>
            <a:off x="7534654" y="10"/>
            <a:ext cx="4657346" cy="6855922"/>
          </a:xfrm>
          <a:noFill/>
        </p:spPr>
      </p:pic>
      <p:sp>
        <p:nvSpPr>
          <p:cNvPr id="4" name="Subtitle 3">
            <a:extLst>
              <a:ext uri="{FF2B5EF4-FFF2-40B4-BE49-F238E27FC236}">
                <a16:creationId xmlns:a16="http://schemas.microsoft.com/office/drawing/2014/main" id="{2D6CA08F-CAC9-214A-D210-70A294B4E7E2}"/>
              </a:ext>
            </a:extLst>
          </p:cNvPr>
          <p:cNvSpPr>
            <a:spLocks noGrp="1"/>
          </p:cNvSpPr>
          <p:nvPr>
            <p:ph type="subTitle" idx="1"/>
          </p:nvPr>
        </p:nvSpPr>
        <p:spPr>
          <a:xfrm>
            <a:off x="474111" y="4017352"/>
            <a:ext cx="7066294" cy="1062318"/>
          </a:xfrm>
        </p:spPr>
        <p:txBody>
          <a:bodyPr>
            <a:noAutofit/>
          </a:bodyPr>
          <a:lstStyle/>
          <a:p>
            <a:pPr marL="0" marR="0" lvl="0" indent="0" rtl="0">
              <a:spcBef>
                <a:spcPts val="1200"/>
              </a:spcBef>
              <a:spcAft>
                <a:spcPts val="0"/>
              </a:spcAft>
              <a:buClr>
                <a:schemeClr val="dk1"/>
              </a:buClr>
              <a:buSzPts val="1100"/>
              <a:buFont typeface="Arial"/>
              <a:buNone/>
            </a:pPr>
            <a:r>
              <a:rPr lang="en-US" sz="3600" b="1" i="1" u="none" strike="noStrike" cap="none" dirty="0"/>
              <a:t>Presented by</a:t>
            </a:r>
            <a:endParaRPr lang="en-US" sz="3600" b="1" i="0" u="none" strike="noStrike" cap="none" dirty="0"/>
          </a:p>
          <a:p>
            <a:pPr marL="0" marR="0" lvl="0" indent="0" rtl="0">
              <a:spcBef>
                <a:spcPts val="0"/>
              </a:spcBef>
              <a:spcAft>
                <a:spcPts val="0"/>
              </a:spcAft>
              <a:buClr>
                <a:srgbClr val="000000"/>
              </a:buClr>
              <a:buSzPts val="2800"/>
              <a:buFont typeface="Arial"/>
              <a:buNone/>
            </a:pPr>
            <a:r>
              <a:rPr lang="en-US" sz="3600" b="1" i="0" u="none" strike="noStrike" cap="none" dirty="0"/>
              <a:t>Leacey E. Brown, M.S.</a:t>
            </a:r>
          </a:p>
          <a:p>
            <a:pPr marL="0" marR="0" lvl="0" indent="0" rtl="0">
              <a:spcBef>
                <a:spcPts val="0"/>
              </a:spcBef>
              <a:spcAft>
                <a:spcPts val="0"/>
              </a:spcAft>
              <a:buClr>
                <a:srgbClr val="000000"/>
              </a:buClr>
              <a:buSzPts val="2800"/>
              <a:buFont typeface="Arial"/>
              <a:buNone/>
            </a:pPr>
            <a:r>
              <a:rPr lang="en-US" sz="3600" b="1" i="0" u="none" strike="noStrike" cap="none" dirty="0"/>
              <a:t>SDSU Extension Gerontology Field Specialist</a:t>
            </a:r>
          </a:p>
          <a:p>
            <a:endParaRPr lang="en-US" dirty="0"/>
          </a:p>
        </p:txBody>
      </p:sp>
    </p:spTree>
    <p:extLst>
      <p:ext uri="{BB962C8B-B14F-4D97-AF65-F5344CB8AC3E}">
        <p14:creationId xmlns:p14="http://schemas.microsoft.com/office/powerpoint/2010/main" val="4023505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221CD-5404-64D0-C0EF-330E31A92AF7}"/>
              </a:ext>
            </a:extLst>
          </p:cNvPr>
          <p:cNvSpPr>
            <a:spLocks noGrp="1"/>
          </p:cNvSpPr>
          <p:nvPr>
            <p:ph type="title"/>
          </p:nvPr>
        </p:nvSpPr>
        <p:spPr/>
        <p:txBody>
          <a:bodyPr/>
          <a:lstStyle/>
          <a:p>
            <a:r>
              <a:rPr lang="en-US" dirty="0">
                <a:latin typeface="Trebuchet MS" panose="020B0603020202020204" pitchFamily="34" charset="0"/>
              </a:rPr>
              <a:t>Practical, Low-Cost Fixes</a:t>
            </a:r>
          </a:p>
        </p:txBody>
      </p:sp>
      <p:sp>
        <p:nvSpPr>
          <p:cNvPr id="3" name="Content Placeholder 2">
            <a:extLst>
              <a:ext uri="{FF2B5EF4-FFF2-40B4-BE49-F238E27FC236}">
                <a16:creationId xmlns:a16="http://schemas.microsoft.com/office/drawing/2014/main" id="{21B64F9C-6B98-6C0C-8610-E7A981F02D77}"/>
              </a:ext>
            </a:extLst>
          </p:cNvPr>
          <p:cNvSpPr>
            <a:spLocks noGrp="1"/>
          </p:cNvSpPr>
          <p:nvPr>
            <p:ph idx="1"/>
          </p:nvPr>
        </p:nvSpPr>
        <p:spPr>
          <a:xfrm>
            <a:off x="838200" y="1540042"/>
            <a:ext cx="10515600" cy="4427621"/>
          </a:xfrm>
        </p:spPr>
        <p:txBody>
          <a:bodyPr>
            <a:normAutofit/>
          </a:bodyPr>
          <a:lstStyle/>
          <a:p>
            <a:pPr marL="457200" indent="-457200">
              <a:buFont typeface="+mj-lt"/>
              <a:buAutoNum type="arabicPeriod"/>
            </a:pPr>
            <a:r>
              <a:rPr lang="en-US" sz="3600" dirty="0"/>
              <a:t>Improve lighting and color contrast </a:t>
            </a:r>
          </a:p>
          <a:p>
            <a:pPr marL="457200" indent="-457200">
              <a:buFont typeface="+mj-lt"/>
              <a:buAutoNum type="arabicPeriod"/>
            </a:pPr>
            <a:r>
              <a:rPr lang="en-US" sz="3600" dirty="0"/>
              <a:t>Remove throw rugs</a:t>
            </a:r>
          </a:p>
          <a:p>
            <a:pPr marL="457200" indent="-457200">
              <a:buFont typeface="+mj-lt"/>
              <a:buAutoNum type="arabicPeriod"/>
            </a:pPr>
            <a:r>
              <a:rPr lang="en-US" sz="3600" dirty="0"/>
              <a:t>Downsize, declutter, and rearrange furniture</a:t>
            </a:r>
          </a:p>
          <a:p>
            <a:pPr marL="457200" indent="-457200">
              <a:buFont typeface="+mj-lt"/>
              <a:buAutoNum type="arabicPeriod"/>
            </a:pPr>
            <a:r>
              <a:rPr lang="en-US" sz="3600" dirty="0"/>
              <a:t>Reorganize storage</a:t>
            </a:r>
          </a:p>
          <a:p>
            <a:pPr marL="457200" indent="-457200">
              <a:buFont typeface="+mj-lt"/>
              <a:buAutoNum type="arabicPeriod"/>
            </a:pPr>
            <a:r>
              <a:rPr lang="en-US" sz="3600" dirty="0"/>
              <a:t>Use non-slip mats and adhesive strips</a:t>
            </a:r>
          </a:p>
          <a:p>
            <a:pPr marL="457200" indent="-457200">
              <a:buFont typeface="+mj-lt"/>
              <a:buAutoNum type="arabicPeriod"/>
            </a:pPr>
            <a:r>
              <a:rPr lang="en-US" sz="3600" dirty="0"/>
              <a:t>Use lever‑style handles for doors and faucets </a:t>
            </a:r>
          </a:p>
          <a:p>
            <a:pPr marL="457200" indent="-457200">
              <a:buFont typeface="+mj-lt"/>
              <a:buAutoNum type="arabicPeriod"/>
            </a:pPr>
            <a:r>
              <a:rPr lang="en-US" sz="3600" dirty="0"/>
              <a:t>Install grab bars</a:t>
            </a:r>
          </a:p>
        </p:txBody>
      </p:sp>
    </p:spTree>
    <p:extLst>
      <p:ext uri="{BB962C8B-B14F-4D97-AF65-F5344CB8AC3E}">
        <p14:creationId xmlns:p14="http://schemas.microsoft.com/office/powerpoint/2010/main" val="412549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8" name="Google Shape;668;p19"/>
          <p:cNvSpPr txBox="1">
            <a:spLocks noGrp="1"/>
          </p:cNvSpPr>
          <p:nvPr>
            <p:ph type="body" idx="1"/>
          </p:nvPr>
        </p:nvSpPr>
        <p:spPr>
          <a:xfrm>
            <a:off x="312867" y="1338849"/>
            <a:ext cx="11381293" cy="5343357"/>
          </a:xfrm>
          <a:prstGeom prst="rect">
            <a:avLst/>
          </a:prstGeom>
          <a:noFill/>
          <a:ln>
            <a:noFill/>
          </a:ln>
        </p:spPr>
        <p:txBody>
          <a:bodyPr spcFirstLastPara="1" wrap="square" lIns="91425" tIns="45700" rIns="91425" bIns="45700" anchor="t" anchorCtr="0">
            <a:noAutofit/>
          </a:bodyPr>
          <a:lstStyle/>
          <a:p>
            <a:pPr marL="581025" lvl="0" indent="-571500" algn="l" rtl="0">
              <a:lnSpc>
                <a:spcPct val="90000"/>
              </a:lnSpc>
              <a:spcBef>
                <a:spcPts val="0"/>
              </a:spcBef>
              <a:spcAft>
                <a:spcPts val="0"/>
              </a:spcAft>
              <a:buClr>
                <a:schemeClr val="dk1"/>
              </a:buClr>
              <a:buSzPts val="2800"/>
              <a:buFont typeface="Wingdings" panose="05000000000000000000" pitchFamily="2" charset="2"/>
              <a:buChar char="q"/>
            </a:pPr>
            <a:r>
              <a:rPr lang="en-US" sz="4000" dirty="0"/>
              <a:t>Cost</a:t>
            </a:r>
            <a:endParaRPr sz="4000" dirty="0"/>
          </a:p>
          <a:p>
            <a:pPr marL="581025" lvl="0" indent="-571500" algn="l" rtl="0">
              <a:lnSpc>
                <a:spcPct val="90000"/>
              </a:lnSpc>
              <a:spcBef>
                <a:spcPts val="1000"/>
              </a:spcBef>
              <a:spcAft>
                <a:spcPts val="0"/>
              </a:spcAft>
              <a:buClr>
                <a:schemeClr val="dk1"/>
              </a:buClr>
              <a:buSzPts val="2800"/>
              <a:buFont typeface="Wingdings" panose="05000000000000000000" pitchFamily="2" charset="2"/>
              <a:buChar char="q"/>
            </a:pPr>
            <a:r>
              <a:rPr lang="en-US" sz="4000" dirty="0"/>
              <a:t>Time</a:t>
            </a:r>
            <a:endParaRPr sz="4000" dirty="0"/>
          </a:p>
          <a:p>
            <a:pPr marL="581025" lvl="0" indent="-571500" algn="l" rtl="0">
              <a:lnSpc>
                <a:spcPct val="90000"/>
              </a:lnSpc>
              <a:spcBef>
                <a:spcPts val="1000"/>
              </a:spcBef>
              <a:spcAft>
                <a:spcPts val="0"/>
              </a:spcAft>
              <a:buClr>
                <a:schemeClr val="dk1"/>
              </a:buClr>
              <a:buSzPts val="2800"/>
              <a:buFont typeface="Wingdings" panose="05000000000000000000" pitchFamily="2" charset="2"/>
              <a:buChar char="q"/>
            </a:pPr>
            <a:r>
              <a:rPr lang="en-US" sz="4000" dirty="0"/>
              <a:t>Deferred maintenance </a:t>
            </a:r>
            <a:endParaRPr sz="4000" dirty="0"/>
          </a:p>
          <a:p>
            <a:pPr marL="581025" lvl="0" indent="-571500" algn="l" rtl="0">
              <a:lnSpc>
                <a:spcPct val="90000"/>
              </a:lnSpc>
              <a:spcBef>
                <a:spcPts val="1000"/>
              </a:spcBef>
              <a:spcAft>
                <a:spcPts val="0"/>
              </a:spcAft>
              <a:buClr>
                <a:schemeClr val="dk1"/>
              </a:buClr>
              <a:buSzPts val="2800"/>
              <a:buFont typeface="Wingdings" panose="05000000000000000000" pitchFamily="2" charset="2"/>
              <a:buChar char="q"/>
            </a:pPr>
            <a:r>
              <a:rPr lang="en-US" sz="4000" dirty="0"/>
              <a:t>Availability of providers</a:t>
            </a:r>
            <a:endParaRPr sz="4000" dirty="0"/>
          </a:p>
          <a:p>
            <a:pPr marL="581025" lvl="0" indent="-571500" algn="l" rtl="0">
              <a:lnSpc>
                <a:spcPct val="90000"/>
              </a:lnSpc>
              <a:spcBef>
                <a:spcPts val="1000"/>
              </a:spcBef>
              <a:spcAft>
                <a:spcPts val="0"/>
              </a:spcAft>
              <a:buClr>
                <a:schemeClr val="dk1"/>
              </a:buClr>
              <a:buSzPts val="2800"/>
              <a:buFont typeface="Wingdings" panose="05000000000000000000" pitchFamily="2" charset="2"/>
              <a:buChar char="q"/>
            </a:pPr>
            <a:r>
              <a:rPr lang="en-US" sz="4000" dirty="0"/>
              <a:t>Socioeconomic status</a:t>
            </a:r>
            <a:endParaRPr sz="4000" dirty="0"/>
          </a:p>
          <a:p>
            <a:pPr marL="581025" lvl="0" indent="-571500" algn="l" rtl="0">
              <a:lnSpc>
                <a:spcPct val="90000"/>
              </a:lnSpc>
              <a:spcBef>
                <a:spcPts val="1000"/>
              </a:spcBef>
              <a:spcAft>
                <a:spcPts val="0"/>
              </a:spcAft>
              <a:buClr>
                <a:schemeClr val="dk1"/>
              </a:buClr>
              <a:buSzPts val="2800"/>
              <a:buFont typeface="Wingdings" panose="05000000000000000000" pitchFamily="2" charset="2"/>
              <a:buChar char="q"/>
            </a:pPr>
            <a:r>
              <a:rPr lang="en-US" sz="4000" dirty="0"/>
              <a:t>Rurality</a:t>
            </a:r>
            <a:endParaRPr sz="4000" dirty="0"/>
          </a:p>
          <a:p>
            <a:pPr marL="581025" lvl="0" indent="-571500" algn="l" rtl="0">
              <a:lnSpc>
                <a:spcPct val="90000"/>
              </a:lnSpc>
              <a:spcBef>
                <a:spcPts val="1000"/>
              </a:spcBef>
              <a:spcAft>
                <a:spcPts val="0"/>
              </a:spcAft>
              <a:buClr>
                <a:schemeClr val="dk1"/>
              </a:buClr>
              <a:buSzPts val="2800"/>
              <a:buFont typeface="Wingdings" panose="05000000000000000000" pitchFamily="2" charset="2"/>
              <a:buChar char="q"/>
            </a:pPr>
            <a:r>
              <a:rPr lang="en-US" sz="4000" dirty="0"/>
              <a:t>Consumer knowledge &amp; perceptions</a:t>
            </a:r>
            <a:endParaRPr sz="4000" dirty="0"/>
          </a:p>
          <a:p>
            <a:pPr marL="581025" lvl="0" indent="-571500" algn="l" rtl="0">
              <a:lnSpc>
                <a:spcPct val="90000"/>
              </a:lnSpc>
              <a:spcBef>
                <a:spcPts val="1000"/>
              </a:spcBef>
              <a:spcAft>
                <a:spcPts val="0"/>
              </a:spcAft>
              <a:buClr>
                <a:schemeClr val="dk1"/>
              </a:buClr>
              <a:buSzPts val="2800"/>
              <a:buFont typeface="Wingdings" panose="05000000000000000000" pitchFamily="2" charset="2"/>
              <a:buChar char="q"/>
            </a:pPr>
            <a:r>
              <a:rPr lang="en-US" sz="4000" dirty="0"/>
              <a:t>Architectural</a:t>
            </a:r>
            <a:endParaRPr sz="4000" dirty="0"/>
          </a:p>
        </p:txBody>
      </p:sp>
      <p:sp>
        <p:nvSpPr>
          <p:cNvPr id="667" name="Google Shape;667;p19"/>
          <p:cNvSpPr txBox="1">
            <a:spLocks noGrp="1"/>
          </p:cNvSpPr>
          <p:nvPr>
            <p:ph type="ftr" idx="11"/>
          </p:nvPr>
        </p:nvSpPr>
        <p:spPr>
          <a:xfrm>
            <a:off x="7310941" y="4236350"/>
            <a:ext cx="4568192" cy="51318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Trebuchet MS"/>
              <a:buNone/>
            </a:pPr>
            <a:r>
              <a:rPr lang="en-US" sz="2800" dirty="0">
                <a:solidFill>
                  <a:schemeClr val="tx1"/>
                </a:solidFill>
              </a:rPr>
              <a:t>Photo credit: Bill Barber</a:t>
            </a:r>
            <a:endParaRPr sz="2800" dirty="0">
              <a:solidFill>
                <a:schemeClr val="tx1"/>
              </a:solidFill>
            </a:endParaRPr>
          </a:p>
        </p:txBody>
      </p:sp>
      <p:sp>
        <p:nvSpPr>
          <p:cNvPr id="2" name="Title 1">
            <a:extLst>
              <a:ext uri="{FF2B5EF4-FFF2-40B4-BE49-F238E27FC236}">
                <a16:creationId xmlns:a16="http://schemas.microsoft.com/office/drawing/2014/main" id="{7107B35E-EE7C-8CEE-B922-3E8F1F41FAEB}"/>
              </a:ext>
            </a:extLst>
          </p:cNvPr>
          <p:cNvSpPr>
            <a:spLocks noGrp="1"/>
          </p:cNvSpPr>
          <p:nvPr>
            <p:ph type="title"/>
          </p:nvPr>
        </p:nvSpPr>
        <p:spPr>
          <a:xfrm>
            <a:off x="0" y="0"/>
            <a:ext cx="12191999" cy="1338849"/>
          </a:xfrm>
        </p:spPr>
        <p:txBody>
          <a:bodyPr>
            <a:normAutofit/>
          </a:bodyPr>
          <a:lstStyle/>
          <a:p>
            <a:pPr algn="ctr"/>
            <a:r>
              <a:rPr lang="en-US" sz="6000" dirty="0">
                <a:solidFill>
                  <a:schemeClr val="dk1"/>
                </a:solidFill>
              </a:rPr>
              <a:t>Barriers to Home Modification</a:t>
            </a:r>
            <a:endParaRPr lang="en-US" sz="6000" dirty="0"/>
          </a:p>
        </p:txBody>
      </p:sp>
      <p:pic>
        <p:nvPicPr>
          <p:cNvPr id="666" name="Google Shape;666;p19"/>
          <p:cNvPicPr preferRelativeResize="0">
            <a:picLocks noChangeAspect="1"/>
          </p:cNvPicPr>
          <p:nvPr/>
        </p:nvPicPr>
        <p:blipFill rotWithShape="1">
          <a:blip r:embed="rId3">
            <a:alphaModFix/>
          </a:blip>
          <a:srcRect/>
          <a:stretch/>
        </p:blipFill>
        <p:spPr>
          <a:xfrm>
            <a:off x="7310941" y="1147724"/>
            <a:ext cx="4568192" cy="3059948"/>
          </a:xfrm>
          <a:prstGeom prst="rect">
            <a:avLst/>
          </a:prstGeom>
          <a:noFill/>
          <a:ln>
            <a:noFill/>
          </a:ln>
        </p:spPr>
      </p:pic>
    </p:spTree>
    <p:extLst>
      <p:ext uri="{BB962C8B-B14F-4D97-AF65-F5344CB8AC3E}">
        <p14:creationId xmlns:p14="http://schemas.microsoft.com/office/powerpoint/2010/main" val="445672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404E68-7C16-6C7B-FF67-6FA7742B6D06}"/>
              </a:ext>
            </a:extLst>
          </p:cNvPr>
          <p:cNvSpPr>
            <a:spLocks noGrp="1"/>
          </p:cNvSpPr>
          <p:nvPr>
            <p:ph type="body" idx="1"/>
          </p:nvPr>
        </p:nvSpPr>
        <p:spPr>
          <a:xfrm>
            <a:off x="7267699" y="2949"/>
            <a:ext cx="4924301" cy="4699680"/>
          </a:xfrm>
          <a:solidFill>
            <a:srgbClr val="FFD100">
              <a:alpha val="25098"/>
            </a:srgbClr>
          </a:solidFill>
        </p:spPr>
        <p:txBody>
          <a:bodyPr>
            <a:normAutofit lnSpcReduction="10000"/>
          </a:bodyPr>
          <a:lstStyle/>
          <a:p>
            <a:pPr marL="114300" indent="0">
              <a:lnSpc>
                <a:spcPct val="100000"/>
              </a:lnSpc>
              <a:buNone/>
            </a:pPr>
            <a:r>
              <a:rPr lang="en-US" sz="3600" b="1" dirty="0">
                <a:latin typeface="Trebuchet MS" panose="020B0603020202020204" pitchFamily="34" charset="0"/>
              </a:rPr>
              <a:t>Key Terms</a:t>
            </a:r>
          </a:p>
          <a:p>
            <a:pPr>
              <a:lnSpc>
                <a:spcPct val="100000"/>
              </a:lnSpc>
              <a:spcBef>
                <a:spcPts val="0"/>
              </a:spcBef>
            </a:pPr>
            <a:r>
              <a:rPr lang="en-US" sz="3600" dirty="0"/>
              <a:t>Accessible design</a:t>
            </a:r>
          </a:p>
          <a:p>
            <a:pPr>
              <a:lnSpc>
                <a:spcPct val="100000"/>
              </a:lnSpc>
              <a:spcBef>
                <a:spcPts val="0"/>
              </a:spcBef>
            </a:pPr>
            <a:r>
              <a:rPr lang="en-US" sz="3600" dirty="0"/>
              <a:t>Adaptable design</a:t>
            </a:r>
          </a:p>
          <a:p>
            <a:pPr>
              <a:lnSpc>
                <a:spcPct val="100000"/>
              </a:lnSpc>
              <a:spcBef>
                <a:spcPts val="0"/>
              </a:spcBef>
            </a:pPr>
            <a:r>
              <a:rPr lang="en-US" sz="3600" dirty="0"/>
              <a:t>Barrier-free design</a:t>
            </a:r>
          </a:p>
          <a:p>
            <a:pPr>
              <a:lnSpc>
                <a:spcPct val="100000"/>
              </a:lnSpc>
              <a:spcBef>
                <a:spcPts val="0"/>
              </a:spcBef>
            </a:pPr>
            <a:r>
              <a:rPr lang="en-US" sz="3600" dirty="0"/>
              <a:t>Home modification</a:t>
            </a:r>
          </a:p>
          <a:p>
            <a:pPr>
              <a:lnSpc>
                <a:spcPct val="100000"/>
              </a:lnSpc>
              <a:spcBef>
                <a:spcPts val="0"/>
              </a:spcBef>
            </a:pPr>
            <a:r>
              <a:rPr lang="en-US" sz="3600" dirty="0"/>
              <a:t>Inclusive design</a:t>
            </a:r>
          </a:p>
          <a:p>
            <a:pPr>
              <a:lnSpc>
                <a:spcPct val="100000"/>
              </a:lnSpc>
              <a:spcBef>
                <a:spcPts val="0"/>
              </a:spcBef>
            </a:pPr>
            <a:r>
              <a:rPr lang="en-US" sz="3600" dirty="0"/>
              <a:t>Universal design</a:t>
            </a:r>
          </a:p>
          <a:p>
            <a:pPr>
              <a:lnSpc>
                <a:spcPct val="100000"/>
              </a:lnSpc>
              <a:spcBef>
                <a:spcPts val="0"/>
              </a:spcBef>
            </a:pPr>
            <a:r>
              <a:rPr lang="en-US" sz="3600" dirty="0"/>
              <a:t>Usable design</a:t>
            </a:r>
          </a:p>
          <a:p>
            <a:pPr>
              <a:lnSpc>
                <a:spcPct val="100000"/>
              </a:lnSpc>
              <a:spcBef>
                <a:spcPts val="0"/>
              </a:spcBef>
            </a:pPr>
            <a:r>
              <a:rPr lang="en-US" sz="3600" dirty="0" err="1"/>
              <a:t>Visitability</a:t>
            </a:r>
            <a:r>
              <a:rPr lang="en-US" sz="3600" dirty="0"/>
              <a:t>/Visitable</a:t>
            </a:r>
          </a:p>
        </p:txBody>
      </p:sp>
      <p:sp>
        <p:nvSpPr>
          <p:cNvPr id="4" name="Title 3">
            <a:extLst>
              <a:ext uri="{FF2B5EF4-FFF2-40B4-BE49-F238E27FC236}">
                <a16:creationId xmlns:a16="http://schemas.microsoft.com/office/drawing/2014/main" id="{B69DD34E-ED0E-FFA0-37E3-7A12992AFC98}"/>
              </a:ext>
            </a:extLst>
          </p:cNvPr>
          <p:cNvSpPr>
            <a:spLocks noGrp="1"/>
          </p:cNvSpPr>
          <p:nvPr>
            <p:ph type="title"/>
          </p:nvPr>
        </p:nvSpPr>
        <p:spPr>
          <a:xfrm>
            <a:off x="179615" y="0"/>
            <a:ext cx="7088084" cy="1211580"/>
          </a:xfrm>
        </p:spPr>
        <p:txBody>
          <a:bodyPr>
            <a:normAutofit/>
          </a:bodyPr>
          <a:lstStyle/>
          <a:p>
            <a:r>
              <a:rPr lang="en-US" sz="3600" dirty="0"/>
              <a:t>Searching for Professionals</a:t>
            </a:r>
          </a:p>
        </p:txBody>
      </p:sp>
      <p:sp>
        <p:nvSpPr>
          <p:cNvPr id="6" name="TextBox 5">
            <a:extLst>
              <a:ext uri="{FF2B5EF4-FFF2-40B4-BE49-F238E27FC236}">
                <a16:creationId xmlns:a16="http://schemas.microsoft.com/office/drawing/2014/main" id="{DD146B84-1BE6-FF0D-95C7-B1D91AF6C3D3}"/>
              </a:ext>
            </a:extLst>
          </p:cNvPr>
          <p:cNvSpPr txBox="1"/>
          <p:nvPr/>
        </p:nvSpPr>
        <p:spPr>
          <a:xfrm>
            <a:off x="179614" y="1097975"/>
            <a:ext cx="7812480" cy="5632311"/>
          </a:xfrm>
          <a:prstGeom prst="rect">
            <a:avLst/>
          </a:prstGeom>
          <a:noFill/>
        </p:spPr>
        <p:txBody>
          <a:bodyPr wrap="square">
            <a:spAutoFit/>
          </a:bodyPr>
          <a:lstStyle/>
          <a:p>
            <a:pPr marL="228600"/>
            <a:r>
              <a:rPr lang="en-US" sz="3000" b="1" dirty="0">
                <a:latin typeface="Arial" panose="020B0604020202020204" pitchFamily="34" charset="0"/>
                <a:ea typeface="Calibri" panose="020F0502020204030204" pitchFamily="34" charset="0"/>
                <a:cs typeface="Arial" panose="020B0604020202020204" pitchFamily="34" charset="0"/>
              </a:rPr>
              <a:t>Certifications/Trainings</a:t>
            </a:r>
          </a:p>
          <a:p>
            <a:pPr marL="571500" indent="-342900">
              <a:buFont typeface="+mj-lt"/>
              <a:buAutoNum type="arabicPeriod"/>
            </a:pPr>
            <a:r>
              <a:rPr lang="en-US" sz="3000" dirty="0">
                <a:latin typeface="Arial" panose="020B0604020202020204" pitchFamily="34" charset="0"/>
                <a:ea typeface="Calibri" panose="020F0502020204030204" pitchFamily="34" charset="0"/>
                <a:cs typeface="Arial" panose="020B0604020202020204" pitchFamily="34" charset="0"/>
              </a:rPr>
              <a:t>Certified Environmental Access Consultants (CEAC) </a:t>
            </a:r>
          </a:p>
          <a:p>
            <a:pPr marL="571500" indent="-342900">
              <a:buFont typeface="+mj-lt"/>
              <a:buAutoNum type="arabicPeriod"/>
            </a:pPr>
            <a:r>
              <a:rPr lang="en-US" sz="3000" dirty="0">
                <a:latin typeface="Arial" panose="020B0604020202020204" pitchFamily="34" charset="0"/>
                <a:ea typeface="Calibri" panose="020F0502020204030204" pitchFamily="34" charset="0"/>
                <a:cs typeface="Arial" panose="020B0604020202020204" pitchFamily="34" charset="0"/>
              </a:rPr>
              <a:t>Certified Aging in Place Specialist (CAPS)</a:t>
            </a:r>
          </a:p>
          <a:p>
            <a:pPr marL="571500" indent="-342900">
              <a:buFont typeface="+mj-lt"/>
              <a:buAutoNum type="arabicPeriod"/>
            </a:pPr>
            <a:r>
              <a:rPr lang="en-US" sz="3000" dirty="0">
                <a:latin typeface="Arial" panose="020B0604020202020204" pitchFamily="34" charset="0"/>
                <a:ea typeface="Calibri" panose="020F0502020204030204" pitchFamily="34" charset="0"/>
                <a:cs typeface="Arial" panose="020B0604020202020204" pitchFamily="34" charset="0"/>
              </a:rPr>
              <a:t>Executive Certificate in Home Modification Program (University of Southern California)</a:t>
            </a:r>
          </a:p>
          <a:p>
            <a:pPr marL="571500" indent="-342900">
              <a:buFont typeface="+mj-lt"/>
              <a:buAutoNum type="arabicPeriod"/>
            </a:pPr>
            <a:r>
              <a:rPr lang="en-US" sz="3000" dirty="0">
                <a:latin typeface="Arial" panose="020B0604020202020204" pitchFamily="34" charset="0"/>
                <a:ea typeface="Calibri" panose="020F0502020204030204" pitchFamily="34" charset="0"/>
                <a:cs typeface="Arial" panose="020B0604020202020204" pitchFamily="34" charset="0"/>
              </a:rPr>
              <a:t>Senior Home Safety Specialist (Age Safe America)</a:t>
            </a:r>
          </a:p>
          <a:p>
            <a:pPr marL="571500" indent="-342900">
              <a:buFont typeface="+mj-lt"/>
              <a:buAutoNum type="arabicPeriod"/>
            </a:pPr>
            <a:r>
              <a:rPr lang="en-US" sz="3000" dirty="0">
                <a:latin typeface="Arial" panose="020B0604020202020204" pitchFamily="34" charset="0"/>
                <a:ea typeface="Calibri" panose="020F0502020204030204" pitchFamily="34" charset="0"/>
                <a:cs typeface="Arial" panose="020B0604020202020204" pitchFamily="34" charset="0"/>
              </a:rPr>
              <a:t>Certified Home Assessment and Modification Professional (CHAMPS)</a:t>
            </a:r>
          </a:p>
        </p:txBody>
      </p:sp>
    </p:spTree>
    <p:extLst>
      <p:ext uri="{BB962C8B-B14F-4D97-AF65-F5344CB8AC3E}">
        <p14:creationId xmlns:p14="http://schemas.microsoft.com/office/powerpoint/2010/main" val="1892778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CD65C-582C-8FA3-C698-6948525915F7}"/>
              </a:ext>
            </a:extLst>
          </p:cNvPr>
          <p:cNvSpPr>
            <a:spLocks noGrp="1"/>
          </p:cNvSpPr>
          <p:nvPr>
            <p:ph type="title"/>
          </p:nvPr>
        </p:nvSpPr>
        <p:spPr>
          <a:xfrm>
            <a:off x="189187" y="78368"/>
            <a:ext cx="11871433" cy="815249"/>
          </a:xfrm>
        </p:spPr>
        <p:txBody>
          <a:bodyPr/>
          <a:lstStyle/>
          <a:p>
            <a:pPr algn="ctr"/>
            <a:r>
              <a:rPr lang="en-US" dirty="0"/>
              <a:t>Options for loans, grants, and programs</a:t>
            </a:r>
          </a:p>
        </p:txBody>
      </p:sp>
      <p:sp>
        <p:nvSpPr>
          <p:cNvPr id="3" name="Content Placeholder 2">
            <a:extLst>
              <a:ext uri="{FF2B5EF4-FFF2-40B4-BE49-F238E27FC236}">
                <a16:creationId xmlns:a16="http://schemas.microsoft.com/office/drawing/2014/main" id="{CDA8D698-4315-1CB2-E10D-AB5215464117}"/>
              </a:ext>
            </a:extLst>
          </p:cNvPr>
          <p:cNvSpPr>
            <a:spLocks noGrp="1"/>
          </p:cNvSpPr>
          <p:nvPr>
            <p:ph sz="half" idx="2"/>
          </p:nvPr>
        </p:nvSpPr>
        <p:spPr>
          <a:xfrm>
            <a:off x="189186" y="1292772"/>
            <a:ext cx="12002813" cy="4892328"/>
          </a:xfrm>
        </p:spPr>
        <p:txBody>
          <a:bodyPr lIns="0" tIns="0" rIns="0" bIns="0" numCol="2">
            <a:noAutofit/>
          </a:bodyPr>
          <a:lstStyle/>
          <a:p>
            <a:pPr>
              <a:buFont typeface="Wingdings" panose="05000000000000000000" pitchFamily="2" charset="2"/>
              <a:buChar char="q"/>
            </a:pPr>
            <a:r>
              <a:rPr lang="en-US" sz="3500" dirty="0"/>
              <a:t>Bank loan products</a:t>
            </a:r>
          </a:p>
          <a:p>
            <a:pPr>
              <a:buFont typeface="Wingdings" panose="05000000000000000000" pitchFamily="2" charset="2"/>
              <a:buChar char="q"/>
            </a:pPr>
            <a:r>
              <a:rPr lang="en-US" sz="3500" dirty="0"/>
              <a:t>Centers  for Independent Living</a:t>
            </a:r>
          </a:p>
          <a:p>
            <a:pPr>
              <a:buFont typeface="Wingdings" panose="05000000000000000000" pitchFamily="2" charset="2"/>
              <a:buChar char="q"/>
            </a:pPr>
            <a:r>
              <a:rPr lang="en-US" sz="3500" dirty="0"/>
              <a:t>Community Development Block Grants</a:t>
            </a:r>
          </a:p>
          <a:p>
            <a:pPr>
              <a:buFont typeface="Wingdings" panose="05000000000000000000" pitchFamily="2" charset="2"/>
              <a:buChar char="q"/>
            </a:pPr>
            <a:r>
              <a:rPr lang="en-US" sz="3500" dirty="0"/>
              <a:t>Dakota at Home</a:t>
            </a:r>
          </a:p>
          <a:p>
            <a:pPr>
              <a:buFont typeface="Wingdings" panose="05000000000000000000" pitchFamily="2" charset="2"/>
              <a:buChar char="q"/>
            </a:pPr>
            <a:r>
              <a:rPr lang="en-US" sz="3500" dirty="0"/>
              <a:t>Dakota Link</a:t>
            </a:r>
          </a:p>
          <a:p>
            <a:pPr>
              <a:buFont typeface="Wingdings" panose="05000000000000000000" pitchFamily="2" charset="2"/>
              <a:buChar char="q"/>
            </a:pPr>
            <a:r>
              <a:rPr lang="en-US" sz="3500" dirty="0"/>
              <a:t>Federal Housing Administration</a:t>
            </a:r>
          </a:p>
          <a:p>
            <a:pPr>
              <a:buFont typeface="Wingdings" panose="05000000000000000000" pitchFamily="2" charset="2"/>
              <a:buChar char="q"/>
            </a:pPr>
            <a:r>
              <a:rPr lang="en-US" sz="3500" dirty="0"/>
              <a:t>Helpline Center</a:t>
            </a:r>
          </a:p>
          <a:p>
            <a:pPr>
              <a:buFont typeface="Wingdings" panose="05000000000000000000" pitchFamily="2" charset="2"/>
              <a:buChar char="q"/>
            </a:pPr>
            <a:r>
              <a:rPr lang="en-US" sz="3500" dirty="0"/>
              <a:t>South Dakota Housing</a:t>
            </a:r>
          </a:p>
          <a:p>
            <a:pPr>
              <a:buFont typeface="Wingdings" panose="05000000000000000000" pitchFamily="2" charset="2"/>
              <a:buChar char="q"/>
            </a:pPr>
            <a:r>
              <a:rPr lang="en-US" sz="3500" dirty="0"/>
              <a:t>US Department of Housing and Urban Development</a:t>
            </a:r>
          </a:p>
          <a:p>
            <a:pPr>
              <a:buFont typeface="Wingdings" panose="05000000000000000000" pitchFamily="2" charset="2"/>
              <a:buChar char="q"/>
            </a:pPr>
            <a:r>
              <a:rPr lang="en-US" sz="3500" dirty="0"/>
              <a:t>USDA Office of Rural Development</a:t>
            </a:r>
          </a:p>
          <a:p>
            <a:pPr>
              <a:buFont typeface="Wingdings" panose="05000000000000000000" pitchFamily="2" charset="2"/>
              <a:buChar char="q"/>
            </a:pPr>
            <a:r>
              <a:rPr lang="en-US" sz="3500" dirty="0"/>
              <a:t>Department of Veterans Affairs (VA)</a:t>
            </a:r>
          </a:p>
        </p:txBody>
      </p:sp>
      <p:sp>
        <p:nvSpPr>
          <p:cNvPr id="6" name="TextBox 5">
            <a:extLst>
              <a:ext uri="{FF2B5EF4-FFF2-40B4-BE49-F238E27FC236}">
                <a16:creationId xmlns:a16="http://schemas.microsoft.com/office/drawing/2014/main" id="{9177F351-197A-1A86-FC56-09A8A05F8526}"/>
              </a:ext>
            </a:extLst>
          </p:cNvPr>
          <p:cNvSpPr txBox="1"/>
          <p:nvPr/>
        </p:nvSpPr>
        <p:spPr>
          <a:xfrm>
            <a:off x="4871544" y="6185100"/>
            <a:ext cx="6893747" cy="488731"/>
          </a:xfrm>
          <a:prstGeom prst="rect">
            <a:avLst/>
          </a:prstGeom>
          <a:noFill/>
        </p:spPr>
        <p:txBody>
          <a:bodyPr wrap="square">
            <a:noAutofit/>
          </a:bodyPr>
          <a:lstStyle/>
          <a:p>
            <a:r>
              <a:rPr lang="en-US" sz="2400" b="1" dirty="0">
                <a:latin typeface="Arial" panose="020B0604020202020204" pitchFamily="34" charset="0"/>
                <a:cs typeface="Arial" panose="020B0604020202020204" pitchFamily="34" charset="0"/>
              </a:rPr>
              <a:t>Source: </a:t>
            </a:r>
            <a:r>
              <a:rPr lang="en-US" sz="2400" dirty="0">
                <a:latin typeface="Arial" panose="020B0604020202020204" pitchFamily="34" charset="0"/>
                <a:cs typeface="Arial" panose="020B0604020202020204" pitchFamily="34" charset="0"/>
              </a:rPr>
              <a:t>https://homemods.org/directory-state/sd/</a:t>
            </a:r>
          </a:p>
        </p:txBody>
      </p:sp>
    </p:spTree>
    <p:extLst>
      <p:ext uri="{BB962C8B-B14F-4D97-AF65-F5344CB8AC3E}">
        <p14:creationId xmlns:p14="http://schemas.microsoft.com/office/powerpoint/2010/main" val="4293832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D4ADFF-053B-F805-1897-3133FBC679BC}"/>
              </a:ext>
            </a:extLst>
          </p:cNvPr>
          <p:cNvSpPr>
            <a:spLocks noGrp="1"/>
          </p:cNvSpPr>
          <p:nvPr>
            <p:ph type="body" idx="1"/>
          </p:nvPr>
        </p:nvSpPr>
        <p:spPr>
          <a:xfrm>
            <a:off x="183932" y="567559"/>
            <a:ext cx="11824135" cy="993227"/>
          </a:xfrm>
        </p:spPr>
        <p:txBody>
          <a:bodyPr anchor="ctr" anchorCtr="0">
            <a:noAutofit/>
          </a:bodyPr>
          <a:lstStyle/>
          <a:p>
            <a:r>
              <a:rPr lang="en-US" sz="4400" dirty="0"/>
              <a:t>Important Costs to Consider</a:t>
            </a:r>
          </a:p>
        </p:txBody>
      </p:sp>
      <p:sp>
        <p:nvSpPr>
          <p:cNvPr id="4" name="Content Placeholder 3">
            <a:extLst>
              <a:ext uri="{FF2B5EF4-FFF2-40B4-BE49-F238E27FC236}">
                <a16:creationId xmlns:a16="http://schemas.microsoft.com/office/drawing/2014/main" id="{DDFA9E33-554B-BF92-6D4D-65F679070961}"/>
              </a:ext>
            </a:extLst>
          </p:cNvPr>
          <p:cNvSpPr>
            <a:spLocks noGrp="1"/>
          </p:cNvSpPr>
          <p:nvPr>
            <p:ph type="body" idx="2"/>
          </p:nvPr>
        </p:nvSpPr>
        <p:spPr>
          <a:xfrm>
            <a:off x="6399748" y="1560787"/>
            <a:ext cx="5608319" cy="4881079"/>
          </a:xfrm>
          <a:prstGeom prst="rect">
            <a:avLst/>
          </a:prstGeom>
          <a:solidFill>
            <a:schemeClr val="accent4">
              <a:lumMod val="20000"/>
              <a:lumOff val="80000"/>
            </a:schemeClr>
          </a:solidFill>
        </p:spPr>
        <p:txBody>
          <a:bodyPr lIns="0" tIns="91440" rIns="0" bIns="0">
            <a:noAutofit/>
          </a:bodyPr>
          <a:lstStyle/>
          <a:p>
            <a:pPr>
              <a:spcBef>
                <a:spcPts val="0"/>
              </a:spcBef>
              <a:buFont typeface="Wingdings" panose="05000000000000000000" pitchFamily="2" charset="2"/>
              <a:buChar char="q"/>
            </a:pPr>
            <a:r>
              <a:rPr lang="en-US" sz="3100" dirty="0"/>
              <a:t>General household cleaning tasks</a:t>
            </a:r>
          </a:p>
          <a:p>
            <a:pPr>
              <a:spcBef>
                <a:spcPts val="0"/>
              </a:spcBef>
              <a:buFont typeface="Wingdings" panose="05000000000000000000" pitchFamily="2" charset="2"/>
              <a:buChar char="q"/>
            </a:pPr>
            <a:r>
              <a:rPr lang="en-US" sz="3100" dirty="0"/>
              <a:t>Cleaning gutters and downspouts</a:t>
            </a:r>
          </a:p>
          <a:p>
            <a:pPr>
              <a:spcBef>
                <a:spcPts val="0"/>
              </a:spcBef>
              <a:buFont typeface="Wingdings" panose="05000000000000000000" pitchFamily="2" charset="2"/>
              <a:buChar char="q"/>
            </a:pPr>
            <a:r>
              <a:rPr lang="en-US" sz="3100" dirty="0"/>
              <a:t>Clearing snow and ice from walkways and driveways</a:t>
            </a:r>
          </a:p>
          <a:p>
            <a:pPr>
              <a:spcBef>
                <a:spcPts val="0"/>
              </a:spcBef>
              <a:buFont typeface="Wingdings" panose="05000000000000000000" pitchFamily="2" charset="2"/>
              <a:buChar char="q"/>
            </a:pPr>
            <a:r>
              <a:rPr lang="en-US" sz="3100" dirty="0"/>
              <a:t>Flushing the water heater to remove sediment buildup</a:t>
            </a:r>
          </a:p>
          <a:p>
            <a:pPr>
              <a:spcBef>
                <a:spcPts val="0"/>
              </a:spcBef>
              <a:buFont typeface="Wingdings" panose="05000000000000000000" pitchFamily="2" charset="2"/>
              <a:buChar char="q"/>
            </a:pPr>
            <a:r>
              <a:rPr lang="en-US" sz="3100" dirty="0"/>
              <a:t>Fixing wobbly steps, loose deck boards, or railing issues</a:t>
            </a:r>
          </a:p>
          <a:p>
            <a:pPr>
              <a:spcBef>
                <a:spcPts val="0"/>
              </a:spcBef>
              <a:buFont typeface="Wingdings" panose="05000000000000000000" pitchFamily="2" charset="2"/>
              <a:buChar char="q"/>
            </a:pPr>
            <a:r>
              <a:rPr lang="en-US" sz="3100" dirty="0"/>
              <a:t>And more!!!!!</a:t>
            </a:r>
          </a:p>
          <a:p>
            <a:endParaRPr lang="en-US" dirty="0"/>
          </a:p>
        </p:txBody>
      </p:sp>
      <p:sp>
        <p:nvSpPr>
          <p:cNvPr id="6" name="Text Placeholder 5">
            <a:extLst>
              <a:ext uri="{FF2B5EF4-FFF2-40B4-BE49-F238E27FC236}">
                <a16:creationId xmlns:a16="http://schemas.microsoft.com/office/drawing/2014/main" id="{24E633DD-7355-CF7B-3567-C131DB314C09}"/>
              </a:ext>
            </a:extLst>
          </p:cNvPr>
          <p:cNvSpPr>
            <a:spLocks noGrp="1"/>
          </p:cNvSpPr>
          <p:nvPr>
            <p:ph type="body" idx="3"/>
          </p:nvPr>
        </p:nvSpPr>
        <p:spPr>
          <a:xfrm>
            <a:off x="183932" y="1560787"/>
            <a:ext cx="6316714" cy="5123792"/>
          </a:xfrm>
        </p:spPr>
        <p:txBody>
          <a:bodyPr>
            <a:normAutofit fontScale="92500" lnSpcReduction="10000"/>
          </a:bodyPr>
          <a:lstStyle/>
          <a:p>
            <a:pPr indent="-457200">
              <a:buFont typeface="Arial" panose="020B0604020202020204" pitchFamily="34" charset="0"/>
              <a:buChar char="•"/>
            </a:pPr>
            <a:r>
              <a:rPr lang="en-US" sz="4300" dirty="0"/>
              <a:t>We will eventually need assistance with maintaining our homes.</a:t>
            </a:r>
          </a:p>
          <a:p>
            <a:pPr indent="-457200">
              <a:buFont typeface="Arial" panose="020B0604020202020204" pitchFamily="34" charset="0"/>
              <a:buChar char="•"/>
            </a:pPr>
            <a:r>
              <a:rPr lang="en-US" sz="4300" dirty="0"/>
              <a:t>Who will help with routine home maintenance &amp; repairs?</a:t>
            </a:r>
          </a:p>
          <a:p>
            <a:pPr indent="-457200">
              <a:buFont typeface="Arial" panose="020B0604020202020204" pitchFamily="34" charset="0"/>
              <a:buChar char="•"/>
            </a:pPr>
            <a:r>
              <a:rPr lang="en-US" sz="4300" dirty="0"/>
              <a:t>Hiring paid help is necessary as abilities change.</a:t>
            </a:r>
            <a:endParaRPr lang="en-US" dirty="0"/>
          </a:p>
        </p:txBody>
      </p:sp>
    </p:spTree>
    <p:extLst>
      <p:ext uri="{BB962C8B-B14F-4D97-AF65-F5344CB8AC3E}">
        <p14:creationId xmlns:p14="http://schemas.microsoft.com/office/powerpoint/2010/main" val="463256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36"/>
          <p:cNvSpPr txBox="1">
            <a:spLocks noGrp="1"/>
          </p:cNvSpPr>
          <p:nvPr>
            <p:ph type="title"/>
          </p:nvPr>
        </p:nvSpPr>
        <p:spPr>
          <a:xfrm>
            <a:off x="0" y="1"/>
            <a:ext cx="12192000" cy="1417982"/>
          </a:xfrm>
          <a:prstGeom prst="rect">
            <a:avLst/>
          </a:prstGeom>
          <a:solidFill>
            <a:schemeClr val="lt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Trebuchet MS"/>
              <a:buNone/>
            </a:pPr>
            <a:r>
              <a:rPr lang="en-US" sz="7200" dirty="0">
                <a:solidFill>
                  <a:schemeClr val="dk1"/>
                </a:solidFill>
              </a:rPr>
              <a:t>What about renters?</a:t>
            </a:r>
            <a:endParaRPr sz="7200" dirty="0"/>
          </a:p>
        </p:txBody>
      </p:sp>
      <p:grpSp>
        <p:nvGrpSpPr>
          <p:cNvPr id="822" name="Google Shape;822;p36"/>
          <p:cNvGrpSpPr/>
          <p:nvPr/>
        </p:nvGrpSpPr>
        <p:grpSpPr>
          <a:xfrm>
            <a:off x="573531" y="1270714"/>
            <a:ext cx="11147425" cy="4760537"/>
            <a:chOff x="0" y="5637"/>
            <a:chExt cx="11147425" cy="3989025"/>
          </a:xfrm>
        </p:grpSpPr>
        <p:sp>
          <p:nvSpPr>
            <p:cNvPr id="823" name="Google Shape;823;p36"/>
            <p:cNvSpPr/>
            <p:nvPr/>
          </p:nvSpPr>
          <p:spPr>
            <a:xfrm>
              <a:off x="0" y="5637"/>
              <a:ext cx="11147425" cy="1312740"/>
            </a:xfrm>
            <a:prstGeom prst="roundRect">
              <a:avLst>
                <a:gd name="adj" fmla="val 16667"/>
              </a:avLst>
            </a:prstGeom>
            <a:solidFill>
              <a:srgbClr val="0033A0"/>
            </a:solidFill>
            <a:ln w="12700" cap="flat" cmpd="sng">
              <a:solidFill>
                <a:srgbClr val="0033A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Arial"/>
                <a:cs typeface="Arial" panose="020B0604020202020204" pitchFamily="34" charset="0"/>
                <a:sym typeface="Arial"/>
              </a:endParaRPr>
            </a:p>
          </p:txBody>
        </p:sp>
        <p:sp>
          <p:nvSpPr>
            <p:cNvPr id="824" name="Google Shape;824;p36"/>
            <p:cNvSpPr txBox="1"/>
            <p:nvPr/>
          </p:nvSpPr>
          <p:spPr>
            <a:xfrm>
              <a:off x="64083" y="69720"/>
              <a:ext cx="11019259" cy="1184574"/>
            </a:xfrm>
            <a:prstGeom prst="rect">
              <a:avLst/>
            </a:prstGeom>
            <a:noFill/>
            <a:ln>
              <a:solidFill>
                <a:srgbClr val="0033A0"/>
              </a:solidFill>
            </a:ln>
          </p:spPr>
          <p:txBody>
            <a:bodyPr spcFirstLastPara="1" wrap="square" lIns="129525" tIns="129525" rIns="129525" bIns="129525" anchor="ctr" anchorCtr="0">
              <a:noAutofit/>
            </a:bodyPr>
            <a:lstStyle/>
            <a:p>
              <a:pPr marL="0" marR="0" lvl="0" indent="0" algn="ctr" rtl="0">
                <a:lnSpc>
                  <a:spcPct val="90000"/>
                </a:lnSpc>
                <a:spcBef>
                  <a:spcPts val="0"/>
                </a:spcBef>
                <a:spcAft>
                  <a:spcPts val="0"/>
                </a:spcAft>
                <a:buClr>
                  <a:schemeClr val="dk1"/>
                </a:buClr>
                <a:buSzPts val="3400"/>
                <a:buFont typeface="Trebuchet MS"/>
                <a:buNone/>
              </a:pPr>
              <a:r>
                <a:rPr lang="en-US" sz="4000" b="0" i="0" u="none" strike="noStrike" cap="none" dirty="0">
                  <a:solidFill>
                    <a:schemeClr val="bg1"/>
                  </a:solidFill>
                  <a:latin typeface="Arial" panose="020B0604020202020204" pitchFamily="34" charset="0"/>
                  <a:ea typeface="Trebuchet MS"/>
                  <a:cs typeface="Arial" panose="020B0604020202020204" pitchFamily="34" charset="0"/>
                  <a:sym typeface="Trebuchet MS"/>
                </a:rPr>
                <a:t>Reasonable accommodations and reasonable modifications for individuals with disabilities.</a:t>
              </a:r>
              <a:endParaRPr b="0" i="0" u="none" strike="noStrike" cap="none" dirty="0">
                <a:solidFill>
                  <a:schemeClr val="bg1"/>
                </a:solidFill>
                <a:latin typeface="Arial" panose="020B0604020202020204" pitchFamily="34" charset="0"/>
                <a:ea typeface="Arial"/>
                <a:cs typeface="Arial" panose="020B0604020202020204" pitchFamily="34" charset="0"/>
                <a:sym typeface="Arial"/>
              </a:endParaRPr>
            </a:p>
          </p:txBody>
        </p:sp>
        <p:sp>
          <p:nvSpPr>
            <p:cNvPr id="825" name="Google Shape;825;p36"/>
            <p:cNvSpPr/>
            <p:nvPr/>
          </p:nvSpPr>
          <p:spPr>
            <a:xfrm>
              <a:off x="0" y="1318377"/>
              <a:ext cx="11147425" cy="137240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Arial"/>
                <a:cs typeface="Arial" panose="020B0604020202020204" pitchFamily="34" charset="0"/>
                <a:sym typeface="Arial"/>
              </a:endParaRPr>
            </a:p>
          </p:txBody>
        </p:sp>
        <p:sp>
          <p:nvSpPr>
            <p:cNvPr id="826" name="Google Shape;826;p36"/>
            <p:cNvSpPr txBox="1"/>
            <p:nvPr/>
          </p:nvSpPr>
          <p:spPr>
            <a:xfrm>
              <a:off x="0" y="1318377"/>
              <a:ext cx="11147425" cy="1372409"/>
            </a:xfrm>
            <a:prstGeom prst="rect">
              <a:avLst/>
            </a:prstGeom>
            <a:noFill/>
            <a:ln>
              <a:noFill/>
            </a:ln>
          </p:spPr>
          <p:txBody>
            <a:bodyPr spcFirstLastPara="1" wrap="square" lIns="353925" tIns="35550" rIns="199125" bIns="35550" anchor="t" anchorCtr="0">
              <a:noAutofit/>
            </a:bodyPr>
            <a:lstStyle/>
            <a:p>
              <a:pPr marL="285750" marR="0" lvl="1" indent="-285750" algn="l" rtl="0">
                <a:lnSpc>
                  <a:spcPct val="90000"/>
                </a:lnSpc>
                <a:spcBef>
                  <a:spcPts val="0"/>
                </a:spcBef>
                <a:spcAft>
                  <a:spcPts val="0"/>
                </a:spcAft>
                <a:buClr>
                  <a:schemeClr val="dk1"/>
                </a:buClr>
                <a:buSzPts val="2800"/>
                <a:buFont typeface="Trebuchet MS"/>
                <a:buChar char="•"/>
              </a:pPr>
              <a:r>
                <a:rPr lang="en-US" sz="3200" b="0" i="0" u="none" strike="noStrike" cap="none" dirty="0">
                  <a:solidFill>
                    <a:schemeClr val="dk1"/>
                  </a:solidFill>
                  <a:latin typeface="Arial" panose="020B0604020202020204" pitchFamily="34" charset="0"/>
                  <a:ea typeface="Trebuchet MS"/>
                  <a:cs typeface="Arial" panose="020B0604020202020204" pitchFamily="34" charset="0"/>
                  <a:sym typeface="Trebuchet MS"/>
                </a:rPr>
                <a:t>The Fair Housing Act</a:t>
              </a:r>
              <a:endParaRPr lang="en-US" sz="32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285750" marR="0" lvl="1" indent="-285750" algn="l" rtl="0">
                <a:lnSpc>
                  <a:spcPct val="90000"/>
                </a:lnSpc>
                <a:spcBef>
                  <a:spcPts val="560"/>
                </a:spcBef>
                <a:spcAft>
                  <a:spcPts val="0"/>
                </a:spcAft>
                <a:buClr>
                  <a:schemeClr val="dk1"/>
                </a:buClr>
                <a:buSzPts val="2800"/>
                <a:buFont typeface="Trebuchet MS"/>
                <a:buChar char="•"/>
              </a:pPr>
              <a:r>
                <a:rPr lang="en-US" sz="3200" b="0" i="0" u="none" strike="noStrike" cap="none" dirty="0">
                  <a:solidFill>
                    <a:schemeClr val="dk1"/>
                  </a:solidFill>
                  <a:latin typeface="Arial" panose="020B0604020202020204" pitchFamily="34" charset="0"/>
                  <a:ea typeface="Trebuchet MS"/>
                  <a:cs typeface="Arial" panose="020B0604020202020204" pitchFamily="34" charset="0"/>
                  <a:sym typeface="Trebuchet MS"/>
                </a:rPr>
                <a:t>Section 504</a:t>
              </a:r>
              <a:endParaRPr lang="en-US" sz="32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285750" marR="0" lvl="1" indent="-285750" algn="l" rtl="0">
                <a:lnSpc>
                  <a:spcPct val="90000"/>
                </a:lnSpc>
                <a:spcBef>
                  <a:spcPts val="560"/>
                </a:spcBef>
                <a:spcAft>
                  <a:spcPts val="0"/>
                </a:spcAft>
                <a:buClr>
                  <a:schemeClr val="dk1"/>
                </a:buClr>
                <a:buSzPts val="2800"/>
                <a:buFont typeface="Trebuchet MS"/>
                <a:buChar char="•"/>
              </a:pPr>
              <a:r>
                <a:rPr lang="en-US" sz="3200" b="0" i="0" u="none" strike="noStrike" cap="none" dirty="0">
                  <a:solidFill>
                    <a:schemeClr val="dk1"/>
                  </a:solidFill>
                  <a:latin typeface="Arial" panose="020B0604020202020204" pitchFamily="34" charset="0"/>
                  <a:ea typeface="Trebuchet MS"/>
                  <a:cs typeface="Arial" panose="020B0604020202020204" pitchFamily="34" charset="0"/>
                  <a:sym typeface="Trebuchet MS"/>
                </a:rPr>
                <a:t>Americans with Disabilities Act</a:t>
              </a:r>
              <a:endParaRPr lang="en-US" sz="32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827" name="Google Shape;827;p36"/>
            <p:cNvSpPr/>
            <p:nvPr/>
          </p:nvSpPr>
          <p:spPr>
            <a:xfrm>
              <a:off x="0" y="2681922"/>
              <a:ext cx="11147425" cy="1312740"/>
            </a:xfrm>
            <a:prstGeom prst="roundRect">
              <a:avLst>
                <a:gd name="adj" fmla="val 16667"/>
              </a:avLst>
            </a:prstGeom>
            <a:solidFill>
              <a:srgbClr val="0033A0"/>
            </a:solidFill>
            <a:ln w="12700" cap="flat" cmpd="sng">
              <a:solidFill>
                <a:srgbClr val="0033A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Arial"/>
                <a:cs typeface="Arial" panose="020B0604020202020204" pitchFamily="34" charset="0"/>
                <a:sym typeface="Arial"/>
              </a:endParaRPr>
            </a:p>
          </p:txBody>
        </p:sp>
        <p:sp>
          <p:nvSpPr>
            <p:cNvPr id="828" name="Google Shape;828;p36"/>
            <p:cNvSpPr txBox="1"/>
            <p:nvPr/>
          </p:nvSpPr>
          <p:spPr>
            <a:xfrm>
              <a:off x="64083" y="2746005"/>
              <a:ext cx="11019259" cy="1184574"/>
            </a:xfrm>
            <a:prstGeom prst="rect">
              <a:avLst/>
            </a:prstGeom>
            <a:solidFill>
              <a:srgbClr val="0033A0"/>
            </a:solidFill>
            <a:ln>
              <a:solidFill>
                <a:srgbClr val="0033A0"/>
              </a:solidFill>
            </a:ln>
          </p:spPr>
          <p:txBody>
            <a:bodyPr spcFirstLastPara="1" wrap="square" lIns="129525" tIns="129525" rIns="129525" bIns="129525" anchor="ctr" anchorCtr="0">
              <a:noAutofit/>
            </a:bodyPr>
            <a:lstStyle/>
            <a:p>
              <a:pPr marL="0" marR="0" lvl="0" indent="0" algn="ctr" rtl="0">
                <a:lnSpc>
                  <a:spcPct val="90000"/>
                </a:lnSpc>
                <a:spcBef>
                  <a:spcPts val="0"/>
                </a:spcBef>
                <a:spcAft>
                  <a:spcPts val="0"/>
                </a:spcAft>
                <a:buClr>
                  <a:schemeClr val="dk1"/>
                </a:buClr>
                <a:buSzPts val="3400"/>
                <a:buFont typeface="Trebuchet MS"/>
                <a:buNone/>
              </a:pPr>
              <a:r>
                <a:rPr lang="en-US" sz="5400" b="0" i="0" u="none" strike="noStrike" cap="none" dirty="0">
                  <a:solidFill>
                    <a:schemeClr val="bg1"/>
                  </a:solidFill>
                  <a:latin typeface="Arial" panose="020B0604020202020204" pitchFamily="34" charset="0"/>
                  <a:ea typeface="Trebuchet MS"/>
                  <a:cs typeface="Arial" panose="020B0604020202020204" pitchFamily="34" charset="0"/>
                  <a:sym typeface="Trebuchet MS"/>
                </a:rPr>
                <a:t>Contact your landlord to request home modifications.</a:t>
              </a:r>
              <a:endParaRPr sz="5400" b="0" i="0" u="none" strike="noStrike" cap="none" dirty="0">
                <a:solidFill>
                  <a:schemeClr val="bg1"/>
                </a:solidFill>
                <a:latin typeface="Arial" panose="020B0604020202020204" pitchFamily="34" charset="0"/>
                <a:ea typeface="Arial"/>
                <a:cs typeface="Arial" panose="020B0604020202020204" pitchFamily="34" charset="0"/>
                <a:sym typeface="Arial"/>
              </a:endParaRPr>
            </a:p>
          </p:txBody>
        </p:sp>
      </p:grpSp>
      <p:sp>
        <p:nvSpPr>
          <p:cNvPr id="829" name="Google Shape;829;p36"/>
          <p:cNvSpPr txBox="1"/>
          <p:nvPr/>
        </p:nvSpPr>
        <p:spPr>
          <a:xfrm>
            <a:off x="545432" y="6145551"/>
            <a:ext cx="7716252"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panose="020B0604020202020204" pitchFamily="34" charset="0"/>
                <a:ea typeface="Trebuchet MS"/>
                <a:cs typeface="Arial" panose="020B0604020202020204" pitchFamily="34" charset="0"/>
                <a:sym typeface="Trebuchet MS"/>
              </a:rPr>
              <a:t>Learn More: </a:t>
            </a:r>
            <a:r>
              <a:rPr lang="en-US" sz="2400" b="0" i="0" u="none" strike="noStrike" cap="none" dirty="0">
                <a:solidFill>
                  <a:schemeClr val="dk1"/>
                </a:solidFill>
                <a:latin typeface="Arial" panose="020B0604020202020204" pitchFamily="34" charset="0"/>
                <a:ea typeface="Trebuchet MS"/>
                <a:cs typeface="Arial" panose="020B0604020202020204" pitchFamily="34" charset="0"/>
                <a:sym typeface="Trebuchet MS"/>
              </a:rPr>
              <a:t>https://www.hud.gov/</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031001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798"/>
        <p:cNvGrpSpPr/>
        <p:nvPr/>
      </p:nvGrpSpPr>
      <p:grpSpPr>
        <a:xfrm>
          <a:off x="0" y="0"/>
          <a:ext cx="0" cy="0"/>
          <a:chOff x="0" y="0"/>
          <a:chExt cx="0" cy="0"/>
        </a:xfrm>
      </p:grpSpPr>
      <p:sp>
        <p:nvSpPr>
          <p:cNvPr id="799" name="Google Shape;799;p29"/>
          <p:cNvSpPr txBox="1">
            <a:spLocks noGrp="1"/>
          </p:cNvSpPr>
          <p:nvPr>
            <p:ph type="title"/>
          </p:nvPr>
        </p:nvSpPr>
        <p:spPr>
          <a:xfrm>
            <a:off x="99972" y="15679"/>
            <a:ext cx="11570392" cy="84559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Trebuchet MS"/>
              <a:buNone/>
            </a:pPr>
            <a:r>
              <a:rPr lang="en-US" sz="3600" dirty="0">
                <a:solidFill>
                  <a:schemeClr val="dk1"/>
                </a:solidFill>
              </a:rPr>
              <a:t>Things To Remember</a:t>
            </a:r>
            <a:endParaRPr sz="3600" dirty="0"/>
          </a:p>
        </p:txBody>
      </p:sp>
      <p:sp>
        <p:nvSpPr>
          <p:cNvPr id="801" name="Google Shape;801;p29"/>
          <p:cNvSpPr txBox="1">
            <a:spLocks noGrp="1"/>
          </p:cNvSpPr>
          <p:nvPr>
            <p:ph type="body" idx="1"/>
          </p:nvPr>
        </p:nvSpPr>
        <p:spPr>
          <a:xfrm>
            <a:off x="210766" y="795647"/>
            <a:ext cx="8668438" cy="6062353"/>
          </a:xfrm>
          <a:prstGeom prst="rect">
            <a:avLst/>
          </a:prstGeom>
          <a:noFill/>
          <a:ln>
            <a:noFill/>
          </a:ln>
        </p:spPr>
        <p:txBody>
          <a:bodyPr spcFirstLastPara="1" wrap="square" lIns="91425" tIns="45700" rIns="91425" bIns="45700" anchor="t" anchorCtr="0">
            <a:normAutofit fontScale="92500"/>
          </a:bodyPr>
          <a:lstStyle/>
          <a:p>
            <a:pPr marL="228600" lvl="0" indent="-228600">
              <a:spcBef>
                <a:spcPts val="0"/>
              </a:spcBef>
              <a:buSzPts val="2800"/>
            </a:pPr>
            <a:r>
              <a:rPr lang="en-US" sz="3500" dirty="0">
                <a:solidFill>
                  <a:schemeClr val="dk1"/>
                </a:solidFill>
                <a:ea typeface="Trebuchet MS"/>
                <a:sym typeface="Trebuchet MS"/>
              </a:rPr>
              <a:t>Home modifications may address safety concerns, improve functional performance, reduce risk of falls, and reduce demand on caregiver.</a:t>
            </a:r>
            <a:endParaRPr sz="3500" dirty="0"/>
          </a:p>
          <a:p>
            <a:pPr marL="228600" lvl="0" indent="-228600" algn="l" rtl="0">
              <a:lnSpc>
                <a:spcPct val="90000"/>
              </a:lnSpc>
              <a:spcBef>
                <a:spcPts val="1000"/>
              </a:spcBef>
              <a:spcAft>
                <a:spcPts val="0"/>
              </a:spcAft>
              <a:buClr>
                <a:schemeClr val="dk1"/>
              </a:buClr>
              <a:buSzPts val="2800"/>
              <a:buChar char="•"/>
            </a:pPr>
            <a:r>
              <a:rPr lang="en-US" sz="3500" dirty="0">
                <a:solidFill>
                  <a:schemeClr val="dk1"/>
                </a:solidFill>
                <a:ea typeface="Trebuchet MS"/>
                <a:sym typeface="Trebuchet MS"/>
              </a:rPr>
              <a:t>It needs to be customized to the individual.</a:t>
            </a:r>
            <a:endParaRPr sz="3500" dirty="0"/>
          </a:p>
          <a:p>
            <a:pPr marL="228600" lvl="0" indent="-228600" algn="l" rtl="0">
              <a:lnSpc>
                <a:spcPct val="90000"/>
              </a:lnSpc>
              <a:spcBef>
                <a:spcPts val="1000"/>
              </a:spcBef>
              <a:spcAft>
                <a:spcPts val="0"/>
              </a:spcAft>
              <a:buClr>
                <a:schemeClr val="dk1"/>
              </a:buClr>
              <a:buSzPts val="2800"/>
              <a:buChar char="•"/>
            </a:pPr>
            <a:r>
              <a:rPr lang="en-US" sz="3500" dirty="0">
                <a:solidFill>
                  <a:schemeClr val="dk1"/>
                </a:solidFill>
                <a:ea typeface="Trebuchet MS"/>
                <a:sym typeface="Trebuchet MS"/>
              </a:rPr>
              <a:t>Professionals can help find the right home modifications.</a:t>
            </a:r>
            <a:endParaRPr sz="3500" dirty="0"/>
          </a:p>
          <a:p>
            <a:pPr marL="685800" lvl="1" indent="-228600" algn="l" rtl="0">
              <a:lnSpc>
                <a:spcPct val="90000"/>
              </a:lnSpc>
              <a:spcBef>
                <a:spcPts val="500"/>
              </a:spcBef>
              <a:spcAft>
                <a:spcPts val="0"/>
              </a:spcAft>
              <a:buClr>
                <a:schemeClr val="dk1"/>
              </a:buClr>
              <a:buSzPts val="2400"/>
              <a:buChar char="•"/>
            </a:pPr>
            <a:r>
              <a:rPr lang="en-US" sz="3500" dirty="0">
                <a:solidFill>
                  <a:schemeClr val="dk1"/>
                </a:solidFill>
                <a:ea typeface="Trebuchet MS"/>
                <a:sym typeface="Trebuchet MS"/>
              </a:rPr>
              <a:t>Building Professional</a:t>
            </a:r>
            <a:endParaRPr sz="3500" dirty="0"/>
          </a:p>
          <a:p>
            <a:pPr marL="685800" lvl="1" indent="-228600" algn="l" rtl="0">
              <a:lnSpc>
                <a:spcPct val="90000"/>
              </a:lnSpc>
              <a:spcBef>
                <a:spcPts val="500"/>
              </a:spcBef>
              <a:spcAft>
                <a:spcPts val="0"/>
              </a:spcAft>
              <a:buClr>
                <a:schemeClr val="dk1"/>
              </a:buClr>
              <a:buSzPts val="2400"/>
              <a:buChar char="•"/>
            </a:pPr>
            <a:r>
              <a:rPr lang="en-US" sz="3500" dirty="0">
                <a:solidFill>
                  <a:schemeClr val="dk1"/>
                </a:solidFill>
                <a:ea typeface="Trebuchet MS"/>
                <a:sym typeface="Trebuchet MS"/>
              </a:rPr>
              <a:t>Health Care Professional</a:t>
            </a:r>
            <a:endParaRPr sz="3500" dirty="0"/>
          </a:p>
          <a:p>
            <a:pPr marL="228600" lvl="0" indent="-228600" algn="l" rtl="0">
              <a:lnSpc>
                <a:spcPct val="90000"/>
              </a:lnSpc>
              <a:spcBef>
                <a:spcPts val="1000"/>
              </a:spcBef>
              <a:spcAft>
                <a:spcPts val="0"/>
              </a:spcAft>
              <a:buClr>
                <a:schemeClr val="dk1"/>
              </a:buClr>
              <a:buSzPts val="2800"/>
              <a:buChar char="•"/>
            </a:pPr>
            <a:r>
              <a:rPr lang="en-US" sz="3500" dirty="0">
                <a:solidFill>
                  <a:schemeClr val="dk1"/>
                </a:solidFill>
                <a:ea typeface="Trebuchet MS"/>
                <a:sym typeface="Trebuchet MS"/>
              </a:rPr>
              <a:t>Home modifications are not always structural.</a:t>
            </a:r>
            <a:endParaRPr sz="3500" dirty="0"/>
          </a:p>
          <a:p>
            <a:pPr marL="228600" lvl="0" indent="-228600" algn="l" rtl="0">
              <a:lnSpc>
                <a:spcPct val="90000"/>
              </a:lnSpc>
              <a:spcBef>
                <a:spcPts val="1000"/>
              </a:spcBef>
              <a:spcAft>
                <a:spcPts val="0"/>
              </a:spcAft>
              <a:buClr>
                <a:schemeClr val="dk1"/>
              </a:buClr>
              <a:buSzPts val="2800"/>
              <a:buChar char="•"/>
            </a:pPr>
            <a:r>
              <a:rPr lang="en-US" sz="3500" dirty="0">
                <a:solidFill>
                  <a:schemeClr val="dk1"/>
                </a:solidFill>
                <a:ea typeface="Trebuchet MS"/>
                <a:sym typeface="Trebuchet MS"/>
              </a:rPr>
              <a:t>Adaptive equipment and technology are part of home modification.</a:t>
            </a:r>
            <a:endParaRPr sz="3500" dirty="0"/>
          </a:p>
          <a:p>
            <a:pPr marL="228600" lvl="0" indent="-50800" algn="l" rtl="0">
              <a:lnSpc>
                <a:spcPct val="90000"/>
              </a:lnSpc>
              <a:spcBef>
                <a:spcPts val="1000"/>
              </a:spcBef>
              <a:spcAft>
                <a:spcPts val="0"/>
              </a:spcAft>
              <a:buClr>
                <a:schemeClr val="accent6"/>
              </a:buClr>
              <a:buSzPts val="2800"/>
              <a:buNone/>
            </a:pPr>
            <a:endParaRPr dirty="0"/>
          </a:p>
        </p:txBody>
      </p:sp>
      <p:pic>
        <p:nvPicPr>
          <p:cNvPr id="802" name="Google Shape;802;p29"/>
          <p:cNvPicPr preferRelativeResize="0"/>
          <p:nvPr/>
        </p:nvPicPr>
        <p:blipFill rotWithShape="1">
          <a:blip r:embed="rId3">
            <a:alphaModFix/>
          </a:blip>
          <a:srcRect/>
          <a:stretch/>
        </p:blipFill>
        <p:spPr>
          <a:xfrm>
            <a:off x="8879204" y="27554"/>
            <a:ext cx="3212824" cy="3108960"/>
          </a:xfrm>
          <a:prstGeom prst="rect">
            <a:avLst/>
          </a:prstGeom>
          <a:noFill/>
          <a:ln>
            <a:noFill/>
          </a:ln>
        </p:spPr>
      </p:pic>
      <p:sp>
        <p:nvSpPr>
          <p:cNvPr id="803" name="Google Shape;803;p29"/>
          <p:cNvSpPr txBox="1"/>
          <p:nvPr/>
        </p:nvSpPr>
        <p:spPr>
          <a:xfrm>
            <a:off x="8696123" y="3095870"/>
            <a:ext cx="3566160" cy="6770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900" b="1" i="0" u="none" strike="noStrike" cap="none" dirty="0">
                <a:solidFill>
                  <a:schemeClr val="dk1"/>
                </a:solidFill>
                <a:latin typeface="Trebuchet MS"/>
                <a:ea typeface="Trebuchet MS"/>
                <a:cs typeface="Trebuchet MS"/>
                <a:sym typeface="Trebuchet MS"/>
              </a:rPr>
              <a:t>Expandable Offset Door Hinge</a:t>
            </a:r>
            <a:endParaRPr sz="1900" b="0" i="0" u="none" strike="noStrike" cap="none" dirty="0">
              <a:solidFill>
                <a:srgbClr val="000000"/>
              </a:solidFill>
              <a:latin typeface="Arial"/>
              <a:ea typeface="Arial"/>
              <a:cs typeface="Arial"/>
              <a:sym typeface="Arial"/>
            </a:endParaRPr>
          </a:p>
        </p:txBody>
      </p:sp>
      <p:pic>
        <p:nvPicPr>
          <p:cNvPr id="804" name="Google Shape;804;p29"/>
          <p:cNvPicPr preferRelativeResize="0"/>
          <p:nvPr/>
        </p:nvPicPr>
        <p:blipFill rotWithShape="1">
          <a:blip r:embed="rId4">
            <a:alphaModFix/>
          </a:blip>
          <a:srcRect l="12395" t="7308" r="14802" b="31420"/>
          <a:stretch/>
        </p:blipFill>
        <p:spPr>
          <a:xfrm>
            <a:off x="9339375" y="3682873"/>
            <a:ext cx="2641859" cy="2238250"/>
          </a:xfrm>
          <a:prstGeom prst="rect">
            <a:avLst/>
          </a:prstGeom>
          <a:noFill/>
          <a:ln>
            <a:noFill/>
          </a:ln>
        </p:spPr>
      </p:pic>
      <p:sp>
        <p:nvSpPr>
          <p:cNvPr id="805" name="Google Shape;805;p29"/>
          <p:cNvSpPr txBox="1"/>
          <p:nvPr/>
        </p:nvSpPr>
        <p:spPr>
          <a:xfrm>
            <a:off x="9288704" y="6007537"/>
            <a:ext cx="2743200" cy="51639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900" b="1" i="0" u="none" strike="noStrike" cap="none" dirty="0">
                <a:solidFill>
                  <a:schemeClr val="dk1"/>
                </a:solidFill>
                <a:latin typeface="Calibri"/>
                <a:ea typeface="Calibri"/>
                <a:cs typeface="Calibri"/>
                <a:sym typeface="Calibri"/>
              </a:rPr>
              <a:t>Photo Credits: Susan </a:t>
            </a:r>
            <a:r>
              <a:rPr lang="en-US" sz="1900" b="1" i="0" u="none" strike="noStrike" cap="none" dirty="0">
                <a:solidFill>
                  <a:schemeClr val="dk1"/>
                </a:solidFill>
                <a:latin typeface="Trebuchet MS"/>
                <a:ea typeface="Trebuchet MS"/>
                <a:cs typeface="Trebuchet MS"/>
                <a:sym typeface="Trebuchet MS"/>
              </a:rPr>
              <a:t>Ray-Degges</a:t>
            </a:r>
            <a:endParaRPr sz="1900" b="0" i="0" u="none" strike="noStrike" cap="none" dirty="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grpSp>
        <p:nvGrpSpPr>
          <p:cNvPr id="674" name="Google Shape;674;p20"/>
          <p:cNvGrpSpPr/>
          <p:nvPr/>
        </p:nvGrpSpPr>
        <p:grpSpPr>
          <a:xfrm>
            <a:off x="2836242" y="648900"/>
            <a:ext cx="8426136" cy="5644895"/>
            <a:chOff x="669827" y="0"/>
            <a:chExt cx="8426136" cy="5644895"/>
          </a:xfrm>
        </p:grpSpPr>
        <p:sp>
          <p:nvSpPr>
            <p:cNvPr id="675" name="Google Shape;675;p20"/>
            <p:cNvSpPr/>
            <p:nvPr/>
          </p:nvSpPr>
          <p:spPr>
            <a:xfrm>
              <a:off x="1277352" y="0"/>
              <a:ext cx="7818611" cy="4826386"/>
            </a:xfrm>
            <a:prstGeom prst="rect">
              <a:avLst/>
            </a:prstGeom>
            <a:blipFill rotWithShape="1">
              <a:blip r:embed="rId3">
                <a:alphaModFix/>
              </a:blip>
              <a:stretch>
                <a:fillRect l="-5997" r="-599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20"/>
            <p:cNvSpPr/>
            <p:nvPr/>
          </p:nvSpPr>
          <p:spPr>
            <a:xfrm>
              <a:off x="669827" y="4798161"/>
              <a:ext cx="7802602" cy="825848"/>
            </a:xfrm>
            <a:prstGeom prst="rect">
              <a:avLst/>
            </a:prstGeom>
            <a:solidFill>
              <a:srgbClr val="FBBA32">
                <a:alpha val="49019"/>
              </a:srgbClr>
            </a:solidFill>
            <a:ln w="9525" cap="flat" cmpd="sng">
              <a:solidFill>
                <a:srgbClr val="FBBA32">
                  <a:alpha val="89019"/>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20"/>
            <p:cNvSpPr txBox="1"/>
            <p:nvPr/>
          </p:nvSpPr>
          <p:spPr>
            <a:xfrm>
              <a:off x="669827" y="4798161"/>
              <a:ext cx="7802602" cy="825848"/>
            </a:xfrm>
            <a:prstGeom prst="rect">
              <a:avLst/>
            </a:prstGeom>
            <a:solidFill>
              <a:srgbClr val="0033A0"/>
            </a:solidFill>
            <a:ln>
              <a:solidFill>
                <a:srgbClr val="0033A0"/>
              </a:solidFill>
            </a:ln>
          </p:spPr>
          <p:txBody>
            <a:bodyPr spcFirstLastPara="1" wrap="square" lIns="224775" tIns="0" rIns="224775" bIns="0" anchor="b" anchorCtr="0">
              <a:noAutofit/>
            </a:bodyPr>
            <a:lstStyle/>
            <a:p>
              <a:pPr marL="0" marR="0" lvl="0" indent="0" algn="l" rtl="0">
                <a:spcBef>
                  <a:spcPts val="0"/>
                </a:spcBef>
                <a:spcAft>
                  <a:spcPts val="0"/>
                </a:spcAft>
                <a:buClr>
                  <a:schemeClr val="dk1"/>
                </a:buClr>
                <a:buSzPts val="5900"/>
                <a:buFont typeface="Calibri"/>
                <a:buNone/>
              </a:pPr>
              <a:r>
                <a:rPr lang="en-US" sz="4000" b="0" i="0" u="none" strike="noStrike" cap="none" dirty="0">
                  <a:solidFill>
                    <a:schemeClr val="bg1"/>
                  </a:solidFill>
                  <a:latin typeface="Trebuchet MS" panose="020B0603020202020204" pitchFamily="34" charset="0"/>
                  <a:ea typeface="Calibri"/>
                  <a:cs typeface="Calibri"/>
                  <a:sym typeface="Calibri"/>
                </a:rPr>
                <a:t>Upstream Prevention</a:t>
              </a:r>
              <a:endParaRPr sz="4000" b="0" i="0" u="none" strike="noStrike" cap="none" dirty="0">
                <a:solidFill>
                  <a:schemeClr val="bg1"/>
                </a:solidFill>
                <a:latin typeface="Trebuchet MS" panose="020B0603020202020204" pitchFamily="34" charset="0"/>
                <a:ea typeface="Arial"/>
                <a:cs typeface="Arial"/>
                <a:sym typeface="Arial"/>
              </a:endParaRPr>
            </a:p>
          </p:txBody>
        </p:sp>
        <p:sp>
          <p:nvSpPr>
            <p:cNvPr id="678" name="Google Shape;678;p20"/>
            <p:cNvSpPr/>
            <p:nvPr/>
          </p:nvSpPr>
          <p:spPr>
            <a:xfrm>
              <a:off x="669827" y="623196"/>
              <a:ext cx="7816083" cy="5021699"/>
            </a:xfrm>
            <a:prstGeom prst="rect">
              <a:avLst/>
            </a:prstGeom>
            <a:noFill/>
            <a:ln w="12700" cap="flat" cmpd="sng">
              <a:solidFill>
                <a:srgbClr val="0033A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ADEA-C96D-C2DB-9FC7-F9A3699EED05}"/>
              </a:ext>
            </a:extLst>
          </p:cNvPr>
          <p:cNvSpPr>
            <a:spLocks noGrp="1"/>
          </p:cNvSpPr>
          <p:nvPr>
            <p:ph type="title"/>
          </p:nvPr>
        </p:nvSpPr>
        <p:spPr>
          <a:xfrm>
            <a:off x="637674" y="68263"/>
            <a:ext cx="10912641" cy="1828800"/>
          </a:xfrm>
        </p:spPr>
        <p:txBody>
          <a:bodyPr>
            <a:noAutofit/>
          </a:bodyPr>
          <a:lstStyle/>
          <a:p>
            <a:pPr algn="ctr"/>
            <a:r>
              <a:rPr lang="en-US" sz="5400" dirty="0"/>
              <a:t>Alternative Options for Individuals and Families</a:t>
            </a:r>
          </a:p>
        </p:txBody>
      </p:sp>
      <p:graphicFrame>
        <p:nvGraphicFramePr>
          <p:cNvPr id="6" name="Content Placeholder 5">
            <a:extLst>
              <a:ext uri="{FF2B5EF4-FFF2-40B4-BE49-F238E27FC236}">
                <a16:creationId xmlns:a16="http://schemas.microsoft.com/office/drawing/2014/main" id="{35C715B1-B98E-2BFA-9AFD-C617B5569181}"/>
              </a:ext>
            </a:extLst>
          </p:cNvPr>
          <p:cNvGraphicFramePr>
            <a:graphicFrameLocks noGrp="1"/>
          </p:cNvGraphicFramePr>
          <p:nvPr>
            <p:ph sz="half" idx="4294967295"/>
            <p:extLst>
              <p:ext uri="{D42A27DB-BD31-4B8C-83A1-F6EECF244321}">
                <p14:modId xmlns:p14="http://schemas.microsoft.com/office/powerpoint/2010/main" val="4076100349"/>
              </p:ext>
            </p:extLst>
          </p:nvPr>
        </p:nvGraphicFramePr>
        <p:xfrm>
          <a:off x="91440" y="1250676"/>
          <a:ext cx="6490139" cy="5764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6">
            <a:extLst>
              <a:ext uri="{FF2B5EF4-FFF2-40B4-BE49-F238E27FC236}">
                <a16:creationId xmlns:a16="http://schemas.microsoft.com/office/drawing/2014/main" id="{3E0D912C-7AD4-1F51-B4CE-0286885B8938}"/>
              </a:ext>
            </a:extLst>
          </p:cNvPr>
          <p:cNvGraphicFramePr>
            <a:graphicFrameLocks noGrp="1"/>
          </p:cNvGraphicFramePr>
          <p:nvPr>
            <p:ph sz="half" idx="4294967295"/>
            <p:extLst>
              <p:ext uri="{D42A27DB-BD31-4B8C-83A1-F6EECF244321}">
                <p14:modId xmlns:p14="http://schemas.microsoft.com/office/powerpoint/2010/main" val="45748473"/>
              </p:ext>
            </p:extLst>
          </p:nvPr>
        </p:nvGraphicFramePr>
        <p:xfrm>
          <a:off x="6248400" y="1487488"/>
          <a:ext cx="5943600" cy="38830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61293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699"/>
        <p:cNvGrpSpPr/>
        <p:nvPr/>
      </p:nvGrpSpPr>
      <p:grpSpPr>
        <a:xfrm>
          <a:off x="0" y="0"/>
          <a:ext cx="0" cy="0"/>
          <a:chOff x="0" y="0"/>
          <a:chExt cx="0" cy="0"/>
        </a:xfrm>
      </p:grpSpPr>
      <p:sp>
        <p:nvSpPr>
          <p:cNvPr id="722" name="Google Shape;722;p23"/>
          <p:cNvSpPr txBox="1">
            <a:spLocks noGrp="1"/>
          </p:cNvSpPr>
          <p:nvPr>
            <p:ph type="title"/>
          </p:nvPr>
        </p:nvSpPr>
        <p:spPr>
          <a:xfrm>
            <a:off x="233636" y="98403"/>
            <a:ext cx="4572000" cy="914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Trebuchet MS"/>
              <a:buNone/>
            </a:pPr>
            <a:r>
              <a:rPr lang="en-US" sz="4400" dirty="0">
                <a:solidFill>
                  <a:schemeClr val="dk1"/>
                </a:solidFill>
              </a:rPr>
              <a:t>Adaptable Home</a:t>
            </a:r>
            <a:endParaRPr sz="4400" dirty="0"/>
          </a:p>
        </p:txBody>
      </p:sp>
      <p:grpSp>
        <p:nvGrpSpPr>
          <p:cNvPr id="723" name="Google Shape;723;p23"/>
          <p:cNvGrpSpPr/>
          <p:nvPr/>
        </p:nvGrpSpPr>
        <p:grpSpPr>
          <a:xfrm>
            <a:off x="5305168" y="265135"/>
            <a:ext cx="6377637" cy="580936"/>
            <a:chOff x="246905" y="904133"/>
            <a:chExt cx="4401276" cy="497922"/>
          </a:xfrm>
        </p:grpSpPr>
        <p:sp>
          <p:nvSpPr>
            <p:cNvPr id="724" name="Google Shape;724;p23"/>
            <p:cNvSpPr/>
            <p:nvPr/>
          </p:nvSpPr>
          <p:spPr>
            <a:xfrm>
              <a:off x="246905" y="904133"/>
              <a:ext cx="4401276" cy="40011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23"/>
            <p:cNvSpPr txBox="1"/>
            <p:nvPr/>
          </p:nvSpPr>
          <p:spPr>
            <a:xfrm>
              <a:off x="246905" y="904133"/>
              <a:ext cx="4401276" cy="400116"/>
            </a:xfrm>
            <a:prstGeom prst="rect">
              <a:avLst/>
            </a:prstGeom>
            <a:noFill/>
            <a:ln>
              <a:noFill/>
            </a:ln>
          </p:spPr>
          <p:txBody>
            <a:bodyPr spcFirstLastPara="1" wrap="square" lIns="106675" tIns="106675" rIns="106675" bIns="106675" anchor="b" anchorCtr="0">
              <a:noAutofit/>
            </a:bodyPr>
            <a:lstStyle/>
            <a:p>
              <a:pPr marL="0" marR="0" lvl="0" indent="0" algn="l" rtl="0">
                <a:lnSpc>
                  <a:spcPct val="90000"/>
                </a:lnSpc>
                <a:spcBef>
                  <a:spcPts val="0"/>
                </a:spcBef>
                <a:spcAft>
                  <a:spcPts val="0"/>
                </a:spcAft>
                <a:buClr>
                  <a:schemeClr val="dk1"/>
                </a:buClr>
                <a:buSzPts val="2800"/>
                <a:buFont typeface="Calibri"/>
                <a:buNone/>
              </a:pPr>
              <a:r>
                <a:rPr lang="en-US" sz="3300" b="1" i="0" u="none" strike="noStrike" cap="none" dirty="0">
                  <a:solidFill>
                    <a:srgbClr val="0033A0"/>
                  </a:solidFill>
                  <a:latin typeface="Arial" panose="020B0604020202020204" pitchFamily="34" charset="0"/>
                  <a:ea typeface="Calibri"/>
                  <a:cs typeface="Arial" panose="020B0604020202020204" pitchFamily="34" charset="0"/>
                  <a:sym typeface="Calibri"/>
                </a:rPr>
                <a:t>Bonus Feature: 42” wide stairs</a:t>
              </a:r>
              <a:endParaRPr sz="3300" b="0" i="0" u="none" strike="noStrike" cap="none" dirty="0">
                <a:solidFill>
                  <a:srgbClr val="0033A0"/>
                </a:solidFill>
                <a:latin typeface="Arial" panose="020B0604020202020204" pitchFamily="34" charset="0"/>
                <a:ea typeface="Calibri"/>
                <a:cs typeface="Arial" panose="020B0604020202020204" pitchFamily="34" charset="0"/>
                <a:sym typeface="Calibri"/>
              </a:endParaRPr>
            </a:p>
          </p:txBody>
        </p:sp>
        <p:sp>
          <p:nvSpPr>
            <p:cNvPr id="726" name="Google Shape;726;p23"/>
            <p:cNvSpPr/>
            <p:nvPr/>
          </p:nvSpPr>
          <p:spPr>
            <a:xfrm>
              <a:off x="246905" y="1304249"/>
              <a:ext cx="586836" cy="97806"/>
            </a:xfrm>
            <a:prstGeom prst="parallelogram">
              <a:avLst>
                <a:gd name="adj" fmla="val 140840"/>
              </a:avLst>
            </a:prstGeom>
            <a:solidFill>
              <a:srgbClr val="0033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23"/>
            <p:cNvSpPr/>
            <p:nvPr/>
          </p:nvSpPr>
          <p:spPr>
            <a:xfrm>
              <a:off x="867974" y="1304249"/>
              <a:ext cx="586836" cy="97806"/>
            </a:xfrm>
            <a:prstGeom prst="parallelogram">
              <a:avLst>
                <a:gd name="adj" fmla="val 140840"/>
              </a:avLst>
            </a:prstGeom>
            <a:solidFill>
              <a:srgbClr val="FFD1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23"/>
            <p:cNvSpPr/>
            <p:nvPr/>
          </p:nvSpPr>
          <p:spPr>
            <a:xfrm>
              <a:off x="1489043" y="1304249"/>
              <a:ext cx="586836" cy="97806"/>
            </a:xfrm>
            <a:prstGeom prst="parallelogram">
              <a:avLst>
                <a:gd name="adj" fmla="val 140840"/>
              </a:avLst>
            </a:prstGeom>
            <a:solidFill>
              <a:srgbClr val="0033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23"/>
            <p:cNvSpPr/>
            <p:nvPr/>
          </p:nvSpPr>
          <p:spPr>
            <a:xfrm>
              <a:off x="2110112" y="1304249"/>
              <a:ext cx="586836" cy="97806"/>
            </a:xfrm>
            <a:prstGeom prst="parallelogram">
              <a:avLst>
                <a:gd name="adj" fmla="val 140840"/>
              </a:avLst>
            </a:prstGeom>
            <a:solidFill>
              <a:srgbClr val="FFD1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23"/>
            <p:cNvSpPr/>
            <p:nvPr/>
          </p:nvSpPr>
          <p:spPr>
            <a:xfrm>
              <a:off x="2731181" y="1304249"/>
              <a:ext cx="586836" cy="97806"/>
            </a:xfrm>
            <a:prstGeom prst="parallelogram">
              <a:avLst>
                <a:gd name="adj" fmla="val 140840"/>
              </a:avLst>
            </a:prstGeom>
            <a:solidFill>
              <a:srgbClr val="0033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23"/>
            <p:cNvSpPr/>
            <p:nvPr/>
          </p:nvSpPr>
          <p:spPr>
            <a:xfrm>
              <a:off x="3352250" y="1304249"/>
              <a:ext cx="586836" cy="97806"/>
            </a:xfrm>
            <a:prstGeom prst="parallelogram">
              <a:avLst>
                <a:gd name="adj" fmla="val 140840"/>
              </a:avLst>
            </a:prstGeom>
            <a:solidFill>
              <a:srgbClr val="FFD1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23"/>
            <p:cNvSpPr/>
            <p:nvPr/>
          </p:nvSpPr>
          <p:spPr>
            <a:xfrm>
              <a:off x="3973319" y="1304249"/>
              <a:ext cx="586836" cy="97806"/>
            </a:xfrm>
            <a:prstGeom prst="parallelogram">
              <a:avLst>
                <a:gd name="adj" fmla="val 140840"/>
              </a:avLst>
            </a:prstGeom>
            <a:solidFill>
              <a:srgbClr val="0033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33" name="Google Shape;733;p23"/>
          <p:cNvPicPr preferRelativeResize="0"/>
          <p:nvPr/>
        </p:nvPicPr>
        <p:blipFill rotWithShape="1">
          <a:blip r:embed="rId3">
            <a:alphaModFix/>
          </a:blip>
          <a:srcRect/>
          <a:stretch/>
        </p:blipFill>
        <p:spPr>
          <a:xfrm>
            <a:off x="10308432" y="4522788"/>
            <a:ext cx="818442" cy="914400"/>
          </a:xfrm>
          <a:prstGeom prst="rect">
            <a:avLst/>
          </a:prstGeom>
          <a:noFill/>
          <a:ln>
            <a:noFill/>
          </a:ln>
        </p:spPr>
      </p:pic>
      <p:pic>
        <p:nvPicPr>
          <p:cNvPr id="734" name="Google Shape;734;p23"/>
          <p:cNvPicPr preferRelativeResize="0"/>
          <p:nvPr/>
        </p:nvPicPr>
        <p:blipFill rotWithShape="1">
          <a:blip r:embed="rId4">
            <a:alphaModFix/>
          </a:blip>
          <a:srcRect/>
          <a:stretch/>
        </p:blipFill>
        <p:spPr>
          <a:xfrm>
            <a:off x="10018492" y="1801312"/>
            <a:ext cx="1408064" cy="914400"/>
          </a:xfrm>
          <a:prstGeom prst="rect">
            <a:avLst/>
          </a:prstGeom>
          <a:noFill/>
          <a:ln>
            <a:noFill/>
          </a:ln>
        </p:spPr>
      </p:pic>
      <p:sp>
        <p:nvSpPr>
          <p:cNvPr id="735" name="Google Shape;735;p23"/>
          <p:cNvSpPr txBox="1"/>
          <p:nvPr/>
        </p:nvSpPr>
        <p:spPr>
          <a:xfrm>
            <a:off x="5305168" y="6471149"/>
            <a:ext cx="637763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Source: https://extension.sdstate.edu/adaptable-home-overview</a:t>
            </a:r>
            <a:endParaRPr sz="1400" b="0" i="0" u="none" strike="noStrike" cap="none">
              <a:solidFill>
                <a:srgbClr val="000000"/>
              </a:solidFill>
              <a:latin typeface="Arial"/>
              <a:ea typeface="Arial"/>
              <a:cs typeface="Arial"/>
              <a:sym typeface="Arial"/>
            </a:endParaRPr>
          </a:p>
        </p:txBody>
      </p:sp>
      <p:graphicFrame>
        <p:nvGraphicFramePr>
          <p:cNvPr id="4" name="Diagram 3">
            <a:extLst>
              <a:ext uri="{FF2B5EF4-FFF2-40B4-BE49-F238E27FC236}">
                <a16:creationId xmlns:a16="http://schemas.microsoft.com/office/drawing/2014/main" id="{571AE8DD-07EB-ADD2-30D3-7184E8EE68C5}"/>
              </a:ext>
            </a:extLst>
          </p:cNvPr>
          <p:cNvGraphicFramePr/>
          <p:nvPr>
            <p:extLst>
              <p:ext uri="{D42A27DB-BD31-4B8C-83A1-F6EECF244321}">
                <p14:modId xmlns:p14="http://schemas.microsoft.com/office/powerpoint/2010/main" val="238194326"/>
              </p:ext>
            </p:extLst>
          </p:nvPr>
        </p:nvGraphicFramePr>
        <p:xfrm>
          <a:off x="-1215190" y="1167467"/>
          <a:ext cx="11718758" cy="51228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448"/>
        <p:cNvGrpSpPr/>
        <p:nvPr/>
      </p:nvGrpSpPr>
      <p:grpSpPr>
        <a:xfrm>
          <a:off x="0" y="0"/>
          <a:ext cx="0" cy="0"/>
          <a:chOff x="0" y="0"/>
          <a:chExt cx="0" cy="0"/>
        </a:xfrm>
      </p:grpSpPr>
      <p:sp>
        <p:nvSpPr>
          <p:cNvPr id="449" name="Google Shape;449;p3"/>
          <p:cNvSpPr txBox="1">
            <a:spLocks noGrp="1"/>
          </p:cNvSpPr>
          <p:nvPr>
            <p:ph type="title"/>
          </p:nvPr>
        </p:nvSpPr>
        <p:spPr>
          <a:xfrm>
            <a:off x="0" y="0"/>
            <a:ext cx="12192000" cy="112401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Trebuchet MS"/>
              <a:buNone/>
            </a:pPr>
            <a:r>
              <a:rPr lang="en-US" sz="4400" dirty="0"/>
              <a:t>Learning Objectives</a:t>
            </a:r>
            <a:endParaRPr dirty="0"/>
          </a:p>
        </p:txBody>
      </p:sp>
      <p:graphicFrame>
        <p:nvGraphicFramePr>
          <p:cNvPr id="6" name="Diagram 5">
            <a:extLst>
              <a:ext uri="{FF2B5EF4-FFF2-40B4-BE49-F238E27FC236}">
                <a16:creationId xmlns:a16="http://schemas.microsoft.com/office/drawing/2014/main" id="{5F34EC97-3CFC-0557-E5CA-B321C4B48EB9}"/>
              </a:ext>
            </a:extLst>
          </p:cNvPr>
          <p:cNvGraphicFramePr/>
          <p:nvPr>
            <p:extLst>
              <p:ext uri="{D42A27DB-BD31-4B8C-83A1-F6EECF244321}">
                <p14:modId xmlns:p14="http://schemas.microsoft.com/office/powerpoint/2010/main" val="4023896638"/>
              </p:ext>
            </p:extLst>
          </p:nvPr>
        </p:nvGraphicFramePr>
        <p:xfrm>
          <a:off x="304800" y="1124014"/>
          <a:ext cx="11582400" cy="5572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42"/>
          <p:cNvSpPr txBox="1">
            <a:spLocks noGrp="1"/>
          </p:cNvSpPr>
          <p:nvPr>
            <p:ph type="title"/>
          </p:nvPr>
        </p:nvSpPr>
        <p:spPr>
          <a:xfrm>
            <a:off x="617517" y="19136"/>
            <a:ext cx="10960925" cy="107339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Trebuchet MS"/>
              <a:buNone/>
            </a:pPr>
            <a:r>
              <a:rPr lang="en-US" sz="7200" dirty="0">
                <a:solidFill>
                  <a:schemeClr val="tx1"/>
                </a:solidFill>
                <a:latin typeface="Trebuchet MS" panose="020B0603020202020204" pitchFamily="34" charset="0"/>
              </a:rPr>
              <a:t>Summary</a:t>
            </a:r>
            <a:endParaRPr sz="7200" dirty="0">
              <a:solidFill>
                <a:schemeClr val="tx1"/>
              </a:solidFill>
              <a:latin typeface="Trebuchet MS" panose="020B0603020202020204" pitchFamily="34" charset="0"/>
            </a:endParaRPr>
          </a:p>
        </p:txBody>
      </p:sp>
      <p:sp>
        <p:nvSpPr>
          <p:cNvPr id="909" name="Google Shape;909;p42"/>
          <p:cNvSpPr txBox="1">
            <a:spLocks noGrp="1"/>
          </p:cNvSpPr>
          <p:nvPr>
            <p:ph sz="half" idx="2"/>
          </p:nvPr>
        </p:nvSpPr>
        <p:spPr>
          <a:xfrm>
            <a:off x="613558" y="1092530"/>
            <a:ext cx="10964884" cy="5097484"/>
          </a:xfrm>
          <a:prstGeom prst="rect">
            <a:avLst/>
          </a:prstGeom>
          <a:noFill/>
          <a:ln>
            <a:noFill/>
          </a:ln>
        </p:spPr>
        <p:txBody>
          <a:bodyPr spcFirstLastPara="1" wrap="square" lIns="91425" tIns="45700" rIns="91425" bIns="45700" anchor="t" anchorCtr="0">
            <a:noAutofit/>
          </a:bodyPr>
          <a:lstStyle/>
          <a:p>
            <a:pPr marL="635000" indent="-457200">
              <a:spcBef>
                <a:spcPts val="0"/>
              </a:spcBef>
              <a:buSzPts val="2800"/>
              <a:buFont typeface="Wingdings" panose="05000000000000000000" pitchFamily="2" charset="2"/>
              <a:buChar char="q"/>
            </a:pPr>
            <a:r>
              <a:rPr lang="en-US" sz="4000" dirty="0"/>
              <a:t>It is likely that your home is missing basic accessibility features.</a:t>
            </a:r>
          </a:p>
          <a:p>
            <a:pPr marL="635000" indent="-457200">
              <a:spcBef>
                <a:spcPts val="0"/>
              </a:spcBef>
              <a:buSzPts val="2800"/>
              <a:buFont typeface="Wingdings" panose="05000000000000000000" pitchFamily="2" charset="2"/>
              <a:buChar char="q"/>
            </a:pPr>
            <a:r>
              <a:rPr lang="en-US" sz="4000" dirty="0"/>
              <a:t>Every individual and family can expect to be impacted by disabilities in the home.</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sz="4000" dirty="0"/>
              <a:t>Home modification refers to renovations or changes that improve function of the home for people with disabilities.</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sz="4000" dirty="0"/>
              <a:t>Families are well served to plan early for home modification. </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endParaRPr lang="en-US" dirty="0"/>
          </a:p>
          <a:p>
            <a:pPr marL="228600" lvl="0" indent="-50800" algn="l" rtl="0">
              <a:lnSpc>
                <a:spcPct val="90000"/>
              </a:lnSpc>
              <a:spcBef>
                <a:spcPts val="0"/>
              </a:spcBef>
              <a:spcAft>
                <a:spcPts val="0"/>
              </a:spcAft>
              <a:buClr>
                <a:schemeClr val="dk1"/>
              </a:buClr>
              <a:buSzPts val="2800"/>
              <a:buNone/>
            </a:pPr>
            <a:r>
              <a:rPr lang="en-US" dirty="0"/>
              <a:t> </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7" name="Google Shape;917;p43"/>
          <p:cNvSpPr txBox="1">
            <a:spLocks noGrp="1"/>
          </p:cNvSpPr>
          <p:nvPr>
            <p:ph type="body" idx="1"/>
          </p:nvPr>
        </p:nvSpPr>
        <p:spPr>
          <a:xfrm>
            <a:off x="144379" y="125731"/>
            <a:ext cx="11855116" cy="6595744"/>
          </a:xfrm>
          <a:prstGeom prst="rect">
            <a:avLst/>
          </a:prstGeom>
          <a:solidFill>
            <a:schemeClr val="lt1"/>
          </a:solidFill>
          <a:ln>
            <a:noFill/>
          </a:ln>
        </p:spPr>
        <p:txBody>
          <a:bodyPr spcFirstLastPara="1" wrap="square" lIns="91425" tIns="45700" rIns="91425" bIns="45700" anchor="t" anchorCtr="0">
            <a:noAutofit/>
          </a:bodyPr>
          <a:lstStyle/>
          <a:p>
            <a:pPr marL="0" indent="0">
              <a:lnSpc>
                <a:spcPct val="100000"/>
              </a:lnSpc>
              <a:spcBef>
                <a:spcPts val="0"/>
              </a:spcBef>
              <a:buSzPts val="2400"/>
              <a:buNone/>
            </a:pPr>
            <a:r>
              <a:rPr lang="en-US" sz="3200" b="1" dirty="0">
                <a:solidFill>
                  <a:srgbClr val="0033A0"/>
                </a:solidFill>
              </a:rPr>
              <a:t>Learn More</a:t>
            </a:r>
            <a:endParaRPr lang="en-US" sz="3200" b="1" dirty="0">
              <a:solidFill>
                <a:srgbClr val="0033A0"/>
              </a:solidFill>
              <a:ea typeface="Trebuchet MS"/>
              <a:sym typeface="Trebuchet MS"/>
            </a:endParaRPr>
          </a:p>
          <a:p>
            <a:pPr marL="228600" indent="-228600">
              <a:lnSpc>
                <a:spcPct val="100000"/>
              </a:lnSpc>
              <a:spcBef>
                <a:spcPts val="0"/>
              </a:spcBef>
              <a:buSzPts val="2400"/>
              <a:buFont typeface="Noto Sans Symbols"/>
              <a:buChar char="♦"/>
            </a:pPr>
            <a:r>
              <a:rPr lang="en-US" sz="3200" b="1" dirty="0">
                <a:ea typeface="Trebuchet MS"/>
                <a:sym typeface="Trebuchet MS"/>
              </a:rPr>
              <a:t>Adaptable Home Overview </a:t>
            </a:r>
            <a:r>
              <a:rPr lang="en-US" sz="3200" dirty="0">
                <a:ea typeface="Trebuchet MS"/>
                <a:sym typeface="Trebuchet MS"/>
                <a:hlinkClick r:id="rId3"/>
              </a:rPr>
              <a:t>https://extension.sdstate.edu/adaptable-home-overview</a:t>
            </a:r>
            <a:r>
              <a:rPr lang="en-US" sz="3200" dirty="0">
                <a:ea typeface="Trebuchet MS"/>
                <a:sym typeface="Trebuchet MS"/>
              </a:rPr>
              <a:t> </a:t>
            </a:r>
          </a:p>
          <a:p>
            <a:pPr marL="228600" indent="-228600">
              <a:lnSpc>
                <a:spcPct val="100000"/>
              </a:lnSpc>
              <a:spcBef>
                <a:spcPts val="0"/>
              </a:spcBef>
              <a:buSzPts val="2400"/>
              <a:buFont typeface="Noto Sans Symbols"/>
              <a:buChar char="♦"/>
            </a:pPr>
            <a:r>
              <a:rPr lang="en-US" sz="3200" b="1" dirty="0">
                <a:sym typeface="Trebuchet MS"/>
              </a:rPr>
              <a:t>Home Modification Planning Guides </a:t>
            </a:r>
            <a:r>
              <a:rPr lang="en-US" sz="3200" dirty="0">
                <a:sym typeface="Trebuchet MS"/>
                <a:hlinkClick r:id="rId4"/>
              </a:rPr>
              <a:t>https://extension.sdstate.edu/home-modification-planning-guides</a:t>
            </a:r>
            <a:r>
              <a:rPr lang="en-US" sz="3200" dirty="0">
                <a:sym typeface="Trebuchet MS"/>
              </a:rPr>
              <a:t> </a:t>
            </a:r>
            <a:endParaRPr lang="en-US" sz="3200" dirty="0"/>
          </a:p>
          <a:p>
            <a:pPr marL="228600" lvl="0" indent="-228600" algn="l" rtl="0">
              <a:lnSpc>
                <a:spcPct val="100000"/>
              </a:lnSpc>
              <a:spcBef>
                <a:spcPts val="0"/>
              </a:spcBef>
              <a:spcAft>
                <a:spcPts val="0"/>
              </a:spcAft>
              <a:buClr>
                <a:schemeClr val="dk1"/>
              </a:buClr>
              <a:buSzPts val="2400"/>
              <a:buFont typeface="Noto Sans Symbols"/>
              <a:buChar char="♦"/>
            </a:pPr>
            <a:r>
              <a:rPr lang="en-US" sz="3200" b="1" dirty="0">
                <a:ea typeface="Trebuchet MS"/>
                <a:sym typeface="Trebuchet MS"/>
              </a:rPr>
              <a:t>Testimonials for Home Modification </a:t>
            </a:r>
            <a:r>
              <a:rPr lang="en-US" sz="3200" dirty="0">
                <a:ea typeface="Trebuchet MS"/>
                <a:sym typeface="Trebuchet MS"/>
                <a:hlinkClick r:id="rId5"/>
              </a:rPr>
              <a:t>https://extension.sdstate.edu/testimonials-home-modification</a:t>
            </a:r>
            <a:r>
              <a:rPr lang="en-US" sz="3200" dirty="0">
                <a:ea typeface="Trebuchet MS"/>
                <a:sym typeface="Trebuchet MS"/>
              </a:rPr>
              <a:t> </a:t>
            </a:r>
            <a:endParaRPr sz="3200" dirty="0"/>
          </a:p>
          <a:p>
            <a:pPr marL="228600" lvl="0" indent="-228600" algn="l" rtl="0">
              <a:lnSpc>
                <a:spcPct val="100000"/>
              </a:lnSpc>
              <a:spcBef>
                <a:spcPts val="0"/>
              </a:spcBef>
              <a:spcAft>
                <a:spcPts val="0"/>
              </a:spcAft>
              <a:buClr>
                <a:schemeClr val="dk1"/>
              </a:buClr>
              <a:buSzPts val="2400"/>
              <a:buFont typeface="Noto Sans Symbols"/>
              <a:buChar char="♦"/>
            </a:pPr>
            <a:r>
              <a:rPr lang="en-US" sz="3200" b="1" dirty="0">
                <a:sym typeface="Trebuchet MS"/>
              </a:rPr>
              <a:t>Voices for Home Modification of the Dakotas </a:t>
            </a:r>
            <a:r>
              <a:rPr lang="en-US" sz="3200" dirty="0">
                <a:sym typeface="Trebuchet MS"/>
                <a:hlinkClick r:id="rId6"/>
              </a:rPr>
              <a:t>https://extension.sdstate.edu/voices-home-modification-dakotas</a:t>
            </a:r>
            <a:r>
              <a:rPr lang="en-US" sz="3200" dirty="0">
                <a:sym typeface="Trebuchet MS"/>
              </a:rPr>
              <a:t> </a:t>
            </a:r>
          </a:p>
          <a:p>
            <a:pPr marL="0" lvl="0" indent="0" algn="l" rtl="0">
              <a:lnSpc>
                <a:spcPct val="100000"/>
              </a:lnSpc>
              <a:spcBef>
                <a:spcPts val="0"/>
              </a:spcBef>
              <a:spcAft>
                <a:spcPts val="0"/>
              </a:spcAft>
              <a:buClr>
                <a:schemeClr val="dk1"/>
              </a:buClr>
              <a:buSzPts val="2400"/>
              <a:buNone/>
            </a:pPr>
            <a:r>
              <a:rPr lang="en-US" sz="3200" b="1" dirty="0">
                <a:solidFill>
                  <a:srgbClr val="0033A0"/>
                </a:solidFill>
                <a:sym typeface="Trebuchet MS"/>
              </a:rPr>
              <a:t>Find Help</a:t>
            </a:r>
          </a:p>
          <a:p>
            <a:pPr marL="228600" indent="-228600">
              <a:lnSpc>
                <a:spcPct val="100000"/>
              </a:lnSpc>
              <a:spcBef>
                <a:spcPts val="0"/>
              </a:spcBef>
              <a:buSzPts val="2400"/>
              <a:buFont typeface="Noto Sans Symbols"/>
              <a:buChar char="♦"/>
            </a:pPr>
            <a:r>
              <a:rPr lang="en-US" sz="3200" b="1" dirty="0">
                <a:sym typeface="Trebuchet MS"/>
              </a:rPr>
              <a:t>Dakota at Home </a:t>
            </a:r>
            <a:r>
              <a:rPr lang="en-US" sz="3200" dirty="0">
                <a:sym typeface="Trebuchet MS"/>
                <a:hlinkClick r:id="rId7"/>
              </a:rPr>
              <a:t>https://dhs.sd.gov/en/ltss/dakota-at-home</a:t>
            </a:r>
            <a:r>
              <a:rPr lang="en-US" sz="3200" dirty="0">
                <a:sym typeface="Trebuchet MS"/>
              </a:rPr>
              <a:t> </a:t>
            </a:r>
          </a:p>
          <a:p>
            <a:pPr marL="228600" indent="-228600">
              <a:lnSpc>
                <a:spcPct val="100000"/>
              </a:lnSpc>
              <a:spcBef>
                <a:spcPts val="0"/>
              </a:spcBef>
              <a:buSzPts val="2400"/>
              <a:buFont typeface="Noto Sans Symbols"/>
              <a:buChar char="♦"/>
            </a:pPr>
            <a:r>
              <a:rPr lang="en-US" sz="3200" b="1" dirty="0">
                <a:sym typeface="Trebuchet MS"/>
              </a:rPr>
              <a:t>Helpline Center </a:t>
            </a:r>
            <a:r>
              <a:rPr lang="en-US" sz="3200" dirty="0">
                <a:sym typeface="Trebuchet MS"/>
                <a:hlinkClick r:id="rId8"/>
              </a:rPr>
              <a:t>https://www.helplinecenter.org/</a:t>
            </a:r>
            <a:endParaRPr lang="en-US" sz="3200" dirty="0">
              <a:sym typeface="Trebuchet MS"/>
            </a:endParaRPr>
          </a:p>
          <a:p>
            <a:pPr marL="228600" lvl="0" indent="-228600" algn="l" rtl="0">
              <a:lnSpc>
                <a:spcPct val="120000"/>
              </a:lnSpc>
              <a:spcBef>
                <a:spcPts val="0"/>
              </a:spcBef>
              <a:spcAft>
                <a:spcPts val="0"/>
              </a:spcAft>
              <a:buClr>
                <a:schemeClr val="dk1"/>
              </a:buClr>
              <a:buSzPts val="2400"/>
              <a:buFont typeface="Noto Sans Symbols"/>
              <a:buChar char="♦"/>
            </a:pPr>
            <a:endParaRPr lang="en-US" sz="2900" dirty="0">
              <a:sym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44"/>
          <p:cNvSpPr txBox="1">
            <a:spLocks noGrp="1"/>
          </p:cNvSpPr>
          <p:nvPr>
            <p:ph type="body" idx="1"/>
          </p:nvPr>
        </p:nvSpPr>
        <p:spPr>
          <a:xfrm>
            <a:off x="381000" y="502766"/>
            <a:ext cx="11430000" cy="74674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None/>
            </a:pPr>
            <a:r>
              <a:rPr lang="en-US" dirty="0">
                <a:solidFill>
                  <a:schemeClr val="tx1"/>
                </a:solidFill>
              </a:rPr>
              <a:t>Contact Information</a:t>
            </a:r>
            <a:endParaRPr dirty="0">
              <a:solidFill>
                <a:schemeClr val="tx1"/>
              </a:solidFill>
            </a:endParaRPr>
          </a:p>
        </p:txBody>
      </p:sp>
      <p:sp>
        <p:nvSpPr>
          <p:cNvPr id="926" name="Google Shape;926;p44"/>
          <p:cNvSpPr txBox="1">
            <a:spLocks noGrp="1"/>
          </p:cNvSpPr>
          <p:nvPr>
            <p:ph type="body" idx="3"/>
          </p:nvPr>
        </p:nvSpPr>
        <p:spPr>
          <a:xfrm>
            <a:off x="381000" y="1251100"/>
            <a:ext cx="11430000" cy="2421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Font typeface="Arial"/>
              <a:buNone/>
            </a:pPr>
            <a:r>
              <a:rPr lang="en-US" sz="2800" dirty="0">
                <a:latin typeface="Arial" panose="020B0604020202020204" pitchFamily="34" charset="0"/>
                <a:cs typeface="Arial" panose="020B0604020202020204" pitchFamily="34" charset="0"/>
              </a:rPr>
              <a:t>Leacey E. Brown, M.S.</a:t>
            </a:r>
            <a:endParaRPr sz="2800" dirty="0">
              <a:latin typeface="Arial" panose="020B0604020202020204" pitchFamily="34" charset="0"/>
              <a:cs typeface="Arial" panose="020B0604020202020204" pitchFamily="34" charset="0"/>
            </a:endParaRPr>
          </a:p>
          <a:p>
            <a:pPr marL="0" indent="0">
              <a:spcBef>
                <a:spcPts val="600"/>
              </a:spcBef>
            </a:pPr>
            <a:r>
              <a:rPr lang="en-US" sz="2800" i="1" dirty="0">
                <a:latin typeface="Arial" panose="020B0604020202020204" pitchFamily="34" charset="0"/>
                <a:cs typeface="Arial" panose="020B0604020202020204" pitchFamily="34" charset="0"/>
              </a:rPr>
              <a:t>SDSU Extension Gerontology Field Specialist</a:t>
            </a:r>
            <a:endParaRPr sz="2800" i="1" dirty="0">
              <a:latin typeface="Arial" panose="020B0604020202020204" pitchFamily="34" charset="0"/>
              <a:cs typeface="Arial" panose="020B0604020202020204" pitchFamily="34" charset="0"/>
            </a:endParaRPr>
          </a:p>
          <a:p>
            <a:pPr marL="0" lvl="0" indent="0" algn="l" rtl="0">
              <a:lnSpc>
                <a:spcPct val="90000"/>
              </a:lnSpc>
              <a:spcBef>
                <a:spcPts val="600"/>
              </a:spcBef>
              <a:spcAft>
                <a:spcPts val="0"/>
              </a:spcAft>
              <a:buClr>
                <a:schemeClr val="dk1"/>
              </a:buClr>
              <a:buSzPts val="2400"/>
              <a:buFont typeface="Arial"/>
              <a:buNone/>
            </a:pPr>
            <a:r>
              <a:rPr lang="en-US" sz="2800" dirty="0">
                <a:latin typeface="Arial" panose="020B0604020202020204" pitchFamily="34" charset="0"/>
                <a:cs typeface="Arial" panose="020B0604020202020204" pitchFamily="34" charset="0"/>
              </a:rPr>
              <a:t>Phone: (605) 394-1722</a:t>
            </a:r>
            <a:endParaRPr sz="2800" dirty="0">
              <a:latin typeface="Arial" panose="020B0604020202020204" pitchFamily="34" charset="0"/>
              <a:cs typeface="Arial" panose="020B0604020202020204" pitchFamily="34" charset="0"/>
            </a:endParaRPr>
          </a:p>
          <a:p>
            <a:pPr marL="0" lvl="0" indent="0" algn="l" rtl="0">
              <a:lnSpc>
                <a:spcPct val="90000"/>
              </a:lnSpc>
              <a:spcBef>
                <a:spcPts val="600"/>
              </a:spcBef>
              <a:spcAft>
                <a:spcPts val="0"/>
              </a:spcAft>
              <a:buClr>
                <a:schemeClr val="dk1"/>
              </a:buClr>
              <a:buSzPts val="2400"/>
              <a:buFont typeface="Arial"/>
              <a:buNone/>
            </a:pPr>
            <a:r>
              <a:rPr lang="en-US" sz="2800" dirty="0">
                <a:latin typeface="Arial" panose="020B0604020202020204" pitchFamily="34" charset="0"/>
                <a:cs typeface="Arial" panose="020B0604020202020204" pitchFamily="34" charset="0"/>
              </a:rPr>
              <a:t>Leacey.Brown@SDState.edu</a:t>
            </a:r>
            <a:endParaRPr sz="2800" dirty="0">
              <a:latin typeface="Arial" panose="020B0604020202020204" pitchFamily="34" charset="0"/>
              <a:cs typeface="Arial" panose="020B0604020202020204" pitchFamily="34" charset="0"/>
            </a:endParaRPr>
          </a:p>
          <a:p>
            <a:pPr marL="0" lvl="0" indent="0" algn="l" rtl="0">
              <a:lnSpc>
                <a:spcPct val="90000"/>
              </a:lnSpc>
              <a:spcBef>
                <a:spcPts val="600"/>
              </a:spcBef>
              <a:spcAft>
                <a:spcPts val="0"/>
              </a:spcAft>
              <a:buClr>
                <a:schemeClr val="dk1"/>
              </a:buClr>
              <a:buSzPts val="2400"/>
              <a:buFont typeface="Arial"/>
              <a:buNone/>
            </a:pPr>
            <a:r>
              <a:rPr lang="en-US" sz="2800" dirty="0">
                <a:latin typeface="Arial" panose="020B0604020202020204" pitchFamily="34" charset="0"/>
                <a:cs typeface="Arial" panose="020B0604020202020204" pitchFamily="34" charset="0"/>
              </a:rPr>
              <a:t>https://extension.sdstate.edu/wellness/older-adults</a:t>
            </a:r>
            <a:endParaRPr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A13A3722-C861-7397-ABCD-5A47A7D42BBB}"/>
              </a:ext>
            </a:extLst>
          </p:cNvPr>
          <p:cNvSpPr>
            <a:spLocks noGrp="1"/>
          </p:cNvSpPr>
          <p:nvPr>
            <p:ph type="ftr" idx="11"/>
          </p:nvPr>
        </p:nvSpPr>
        <p:spPr>
          <a:xfrm>
            <a:off x="381000" y="4035114"/>
            <a:ext cx="11430000" cy="2207172"/>
          </a:xfrm>
        </p:spPr>
        <p:txBody>
          <a:bodyPr/>
          <a:lstStyle/>
          <a:p>
            <a:r>
              <a:rPr lang="en-US" sz="3100" dirty="0">
                <a:solidFill>
                  <a:srgbClr val="0D5640"/>
                </a:solidFill>
              </a:rPr>
              <a:t>Thank you to </a:t>
            </a:r>
            <a:r>
              <a:rPr lang="en-US" sz="3100" b="1" dirty="0">
                <a:solidFill>
                  <a:srgbClr val="0D5640"/>
                </a:solidFill>
              </a:rPr>
              <a:t>Dr. Jane Strommen</a:t>
            </a:r>
            <a:r>
              <a:rPr lang="en-US" sz="3100" dirty="0">
                <a:solidFill>
                  <a:srgbClr val="0D5640"/>
                </a:solidFill>
              </a:rPr>
              <a:t>, former Gerontology State Specialist at NDSU Extension, and </a:t>
            </a:r>
            <a:r>
              <a:rPr lang="en-US" sz="3100" b="1" dirty="0">
                <a:solidFill>
                  <a:srgbClr val="0D5640"/>
                </a:solidFill>
              </a:rPr>
              <a:t>Dr. Susan Ray‑Degges</a:t>
            </a:r>
            <a:r>
              <a:rPr lang="en-US" sz="3100" dirty="0">
                <a:solidFill>
                  <a:srgbClr val="0D5640"/>
                </a:solidFill>
              </a:rPr>
              <a:t>, Professor and Interior Design Program Coordinator at NDSU. Their expertise and collaboration played a vital role in this presentation and advancing home modification in South Dakota.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625"/>
        <p:cNvGrpSpPr/>
        <p:nvPr/>
      </p:nvGrpSpPr>
      <p:grpSpPr>
        <a:xfrm>
          <a:off x="0" y="0"/>
          <a:ext cx="0" cy="0"/>
          <a:chOff x="0" y="0"/>
          <a:chExt cx="0" cy="0"/>
        </a:xfrm>
      </p:grpSpPr>
      <p:sp>
        <p:nvSpPr>
          <p:cNvPr id="627" name="Google Shape;627;p17"/>
          <p:cNvSpPr txBox="1">
            <a:spLocks noGrp="1"/>
          </p:cNvSpPr>
          <p:nvPr>
            <p:ph type="title"/>
          </p:nvPr>
        </p:nvSpPr>
        <p:spPr>
          <a:xfrm>
            <a:off x="0" y="251384"/>
            <a:ext cx="12191999" cy="84837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Trebuchet MS"/>
              <a:buNone/>
            </a:pPr>
            <a:r>
              <a:rPr lang="en-US" sz="4600" dirty="0">
                <a:solidFill>
                  <a:schemeClr val="dk1"/>
                </a:solidFill>
              </a:rPr>
              <a:t>Can YOU answer ‘yes’ to all six questions?</a:t>
            </a:r>
            <a:endParaRPr sz="4600" dirty="0"/>
          </a:p>
        </p:txBody>
      </p:sp>
      <p:sp>
        <p:nvSpPr>
          <p:cNvPr id="628" name="Google Shape;628;p17"/>
          <p:cNvSpPr/>
          <p:nvPr/>
        </p:nvSpPr>
        <p:spPr>
          <a:xfrm>
            <a:off x="-2014332" y="-890245"/>
            <a:ext cx="28836395" cy="553998"/>
          </a:xfrm>
          <a:prstGeom prst="rect">
            <a:avLst/>
          </a:prstGeom>
          <a:noFill/>
          <a:ln>
            <a:noFill/>
          </a:ln>
        </p:spPr>
        <p:txBody>
          <a:bodyPr spcFirstLastPara="1" wrap="square" lIns="91425" tIns="0" rIns="91425"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630" name="Google Shape;630;p17"/>
          <p:cNvSpPr txBox="1">
            <a:spLocks noGrp="1"/>
          </p:cNvSpPr>
          <p:nvPr>
            <p:ph type="body" idx="1"/>
          </p:nvPr>
        </p:nvSpPr>
        <p:spPr>
          <a:xfrm>
            <a:off x="498475" y="1176338"/>
            <a:ext cx="11057432" cy="5486400"/>
          </a:xfrm>
          <a:prstGeom prst="rect">
            <a:avLst/>
          </a:prstGeom>
          <a:solidFill>
            <a:srgbClr val="0033A0">
              <a:alpha val="5000"/>
            </a:srgbClr>
          </a:solid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chemeClr val="dk1"/>
              </a:buClr>
              <a:buSzPts val="3200"/>
              <a:buFont typeface="Calibri"/>
              <a:buAutoNum type="arabicPeriod"/>
            </a:pPr>
            <a:r>
              <a:rPr lang="en-US" sz="3200" dirty="0"/>
              <a:t>Does your home have at least one no-step entrance?</a:t>
            </a:r>
            <a:endParaRPr sz="3200" dirty="0"/>
          </a:p>
          <a:p>
            <a:pPr marL="514350" lvl="0" indent="-514350" algn="l" rtl="0">
              <a:lnSpc>
                <a:spcPct val="90000"/>
              </a:lnSpc>
              <a:spcBef>
                <a:spcPts val="1000"/>
              </a:spcBef>
              <a:spcAft>
                <a:spcPts val="0"/>
              </a:spcAft>
              <a:buClr>
                <a:schemeClr val="dk1"/>
              </a:buClr>
              <a:buSzPts val="3200"/>
              <a:buFont typeface="Calibri"/>
              <a:buAutoNum type="arabicPeriod"/>
            </a:pPr>
            <a:r>
              <a:rPr lang="en-US" sz="3200" dirty="0"/>
              <a:t>Does the main floor have extra-wide hallways (minimum 48”) and doors (minimum 36”)?</a:t>
            </a:r>
            <a:endParaRPr sz="3200" dirty="0"/>
          </a:p>
          <a:p>
            <a:pPr marL="514350" lvl="0" indent="-514350" algn="l" rtl="0">
              <a:lnSpc>
                <a:spcPct val="90000"/>
              </a:lnSpc>
              <a:spcBef>
                <a:spcPts val="1000"/>
              </a:spcBef>
              <a:spcAft>
                <a:spcPts val="0"/>
              </a:spcAft>
              <a:buClr>
                <a:schemeClr val="dk1"/>
              </a:buClr>
              <a:buSzPts val="3200"/>
              <a:buFont typeface="Calibri"/>
              <a:buAutoNum type="arabicPeriod"/>
            </a:pPr>
            <a:r>
              <a:rPr lang="en-US" sz="3200" dirty="0"/>
              <a:t>Does the main floor have lever-style handles on doors and faucets?</a:t>
            </a:r>
            <a:endParaRPr sz="3200" dirty="0"/>
          </a:p>
          <a:p>
            <a:pPr marL="514350" lvl="0" indent="-514350" algn="l" rtl="0">
              <a:lnSpc>
                <a:spcPct val="90000"/>
              </a:lnSpc>
              <a:spcBef>
                <a:spcPts val="1000"/>
              </a:spcBef>
              <a:spcAft>
                <a:spcPts val="0"/>
              </a:spcAft>
              <a:buClr>
                <a:schemeClr val="dk1"/>
              </a:buClr>
              <a:buSzPts val="3200"/>
              <a:buFont typeface="Calibri"/>
              <a:buAutoNum type="arabicPeriod"/>
            </a:pPr>
            <a:r>
              <a:rPr lang="en-US" sz="3200" dirty="0"/>
              <a:t>Does the main floor have a bathroom shower that has no barrier and can fit a wheelchair?</a:t>
            </a:r>
            <a:endParaRPr sz="3200" dirty="0"/>
          </a:p>
          <a:p>
            <a:pPr marL="514350" lvl="0" indent="-514350" algn="l" rtl="0">
              <a:lnSpc>
                <a:spcPct val="90000"/>
              </a:lnSpc>
              <a:spcBef>
                <a:spcPts val="1000"/>
              </a:spcBef>
              <a:spcAft>
                <a:spcPts val="0"/>
              </a:spcAft>
              <a:buClr>
                <a:schemeClr val="dk1"/>
              </a:buClr>
              <a:buSzPts val="3200"/>
              <a:buFont typeface="Calibri"/>
              <a:buAutoNum type="arabicPeriod"/>
            </a:pPr>
            <a:r>
              <a:rPr lang="en-US" sz="3200" dirty="0"/>
              <a:t>Can the main floor electrical controls and outlets be reached from a seated position?</a:t>
            </a:r>
            <a:endParaRPr sz="3200" dirty="0"/>
          </a:p>
          <a:p>
            <a:pPr marL="514350" lvl="0" indent="-514350" algn="l" rtl="0">
              <a:lnSpc>
                <a:spcPct val="90000"/>
              </a:lnSpc>
              <a:spcBef>
                <a:spcPts val="1000"/>
              </a:spcBef>
              <a:spcAft>
                <a:spcPts val="0"/>
              </a:spcAft>
              <a:buClr>
                <a:schemeClr val="dk1"/>
              </a:buClr>
              <a:buSzPts val="3200"/>
              <a:buFont typeface="Calibri"/>
              <a:buAutoNum type="arabicPeriod"/>
            </a:pPr>
            <a:r>
              <a:rPr lang="en-US" sz="3200" dirty="0"/>
              <a:t>Does the main floor have a bedroom or a room that can be used for sleeping?</a:t>
            </a:r>
            <a:endParaRPr sz="3200" dirty="0"/>
          </a:p>
          <a:p>
            <a:pPr marL="0" lvl="0" indent="0" algn="l" rtl="0">
              <a:lnSpc>
                <a:spcPct val="90000"/>
              </a:lnSpc>
              <a:spcBef>
                <a:spcPts val="1000"/>
              </a:spcBef>
              <a:spcAft>
                <a:spcPts val="0"/>
              </a:spcAft>
              <a:buClr>
                <a:schemeClr val="dk1"/>
              </a:buClr>
              <a:buSzPts val="2800"/>
              <a:buNone/>
            </a:pPr>
            <a:endParaRPr dirty="0"/>
          </a:p>
        </p:txBody>
      </p:sp>
      <p:sp>
        <p:nvSpPr>
          <p:cNvPr id="2" name="Footer Placeholder 1">
            <a:extLst>
              <a:ext uri="{FF2B5EF4-FFF2-40B4-BE49-F238E27FC236}">
                <a16:creationId xmlns:a16="http://schemas.microsoft.com/office/drawing/2014/main" id="{C7FAFADD-5D93-6236-2DCD-AE05B32D46D2}"/>
              </a:ext>
            </a:extLst>
          </p:cNvPr>
          <p:cNvSpPr>
            <a:spLocks noGrp="1"/>
          </p:cNvSpPr>
          <p:nvPr>
            <p:ph type="ftr" idx="11"/>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poster of a house with a diagram&#10;&#10;AI-generated content may be incorrect.">
            <a:extLst>
              <a:ext uri="{FF2B5EF4-FFF2-40B4-BE49-F238E27FC236}">
                <a16:creationId xmlns:a16="http://schemas.microsoft.com/office/drawing/2014/main" id="{78F0F4F5-BE33-79A8-3371-552A0D135D2E}"/>
              </a:ext>
            </a:extLst>
          </p:cNvPr>
          <p:cNvPicPr>
            <a:picLocks noGrp="1" noChangeAspect="1"/>
          </p:cNvPicPr>
          <p:nvPr>
            <p:ph idx="4294967295"/>
          </p:nvPr>
        </p:nvPicPr>
        <p:blipFill>
          <a:blip r:embed="rId2"/>
          <a:srcRect l="8664" r="10180" b="70005"/>
          <a:stretch/>
        </p:blipFill>
        <p:spPr>
          <a:xfrm>
            <a:off x="95157" y="217231"/>
            <a:ext cx="12001686" cy="5701192"/>
          </a:xfrm>
          <a:solidFill>
            <a:srgbClr val="FFD100"/>
          </a:solidFill>
        </p:spPr>
      </p:pic>
      <p:sp>
        <p:nvSpPr>
          <p:cNvPr id="7" name="TextBox 6">
            <a:extLst>
              <a:ext uri="{FF2B5EF4-FFF2-40B4-BE49-F238E27FC236}">
                <a16:creationId xmlns:a16="http://schemas.microsoft.com/office/drawing/2014/main" id="{B43EEE94-49B9-303E-FF17-93598192134B}"/>
              </a:ext>
            </a:extLst>
          </p:cNvPr>
          <p:cNvSpPr txBox="1"/>
          <p:nvPr/>
        </p:nvSpPr>
        <p:spPr>
          <a:xfrm>
            <a:off x="135865" y="6302215"/>
            <a:ext cx="8394970" cy="338554"/>
          </a:xfrm>
          <a:prstGeom prst="rect">
            <a:avLst/>
          </a:prstGeom>
          <a:noFill/>
        </p:spPr>
        <p:txBody>
          <a:bodyPr wrap="square">
            <a:spAutoFit/>
          </a:bodyPr>
          <a:lstStyle/>
          <a:p>
            <a:r>
              <a:rPr lang="en-US" sz="1600" b="1" dirty="0"/>
              <a:t>Source: </a:t>
            </a:r>
            <a:r>
              <a:rPr lang="en-US" sz="1600" dirty="0"/>
              <a:t>https://www.census.gov/library/visualizations/2021/demo/2019-home-accessibility.html</a:t>
            </a:r>
          </a:p>
        </p:txBody>
      </p:sp>
    </p:spTree>
    <p:extLst>
      <p:ext uri="{BB962C8B-B14F-4D97-AF65-F5344CB8AC3E}">
        <p14:creationId xmlns:p14="http://schemas.microsoft.com/office/powerpoint/2010/main" val="2468258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E7BD0-7F59-E444-D501-DFAC4427B951}"/>
              </a:ext>
            </a:extLst>
          </p:cNvPr>
          <p:cNvSpPr>
            <a:spLocks noGrp="1"/>
          </p:cNvSpPr>
          <p:nvPr>
            <p:ph type="title"/>
          </p:nvPr>
        </p:nvSpPr>
        <p:spPr>
          <a:xfrm>
            <a:off x="208547" y="216597"/>
            <a:ext cx="10515600" cy="1087157"/>
          </a:xfrm>
        </p:spPr>
        <p:txBody>
          <a:bodyPr/>
          <a:lstStyle/>
          <a:p>
            <a:r>
              <a:rPr lang="en-US" dirty="0">
                <a:latin typeface="Trebuchet MS" panose="020B0603020202020204" pitchFamily="34" charset="0"/>
              </a:rPr>
              <a:t>Disabilities in SD (2022)</a:t>
            </a:r>
          </a:p>
        </p:txBody>
      </p:sp>
      <p:pic>
        <p:nvPicPr>
          <p:cNvPr id="5" name="Picture 4">
            <a:extLst>
              <a:ext uri="{FF2B5EF4-FFF2-40B4-BE49-F238E27FC236}">
                <a16:creationId xmlns:a16="http://schemas.microsoft.com/office/drawing/2014/main" id="{9C6A454F-B2F3-51A1-6B36-8C0B3C4413A6}"/>
              </a:ext>
            </a:extLst>
          </p:cNvPr>
          <p:cNvPicPr>
            <a:picLocks noChangeAspect="1"/>
          </p:cNvPicPr>
          <p:nvPr/>
        </p:nvPicPr>
        <p:blipFill>
          <a:blip r:embed="rId3"/>
          <a:srcRect l="1793" t="23339" r="8272" b="12511"/>
          <a:stretch>
            <a:fillRect/>
          </a:stretch>
        </p:blipFill>
        <p:spPr>
          <a:xfrm>
            <a:off x="208547" y="1100548"/>
            <a:ext cx="9111916" cy="5540855"/>
          </a:xfrm>
          <a:prstGeom prst="rect">
            <a:avLst/>
          </a:prstGeom>
        </p:spPr>
      </p:pic>
      <p:pic>
        <p:nvPicPr>
          <p:cNvPr id="1026" name="Picture 2" descr="173,020 adults in South Dakota have a disability. This is equal to 24 percent or 1 in 4 adults in South Dakota.">
            <a:extLst>
              <a:ext uri="{FF2B5EF4-FFF2-40B4-BE49-F238E27FC236}">
                <a16:creationId xmlns:a16="http://schemas.microsoft.com/office/drawing/2014/main" id="{0D5DA3E0-B414-70E1-E292-8E6DDBC39B1F}"/>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8096" t="19067" r="6854" b="22083"/>
          <a:stretch>
            <a:fillRect/>
          </a:stretch>
        </p:blipFill>
        <p:spPr bwMode="auto">
          <a:xfrm>
            <a:off x="6673516" y="45719"/>
            <a:ext cx="5480607" cy="3792271"/>
          </a:xfrm>
          <a:prstGeom prst="round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132118-DEA8-4E4B-A903-C16580468BEF}"/>
              </a:ext>
            </a:extLst>
          </p:cNvPr>
          <p:cNvSpPr txBox="1"/>
          <p:nvPr/>
        </p:nvSpPr>
        <p:spPr>
          <a:xfrm>
            <a:off x="4257964" y="6278114"/>
            <a:ext cx="7604930"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Source: </a:t>
            </a:r>
            <a:r>
              <a:rPr lang="en-US" sz="2400" dirty="0">
                <a:latin typeface="Arial" panose="020B0604020202020204" pitchFamily="34" charset="0"/>
                <a:cs typeface="Arial" panose="020B0604020202020204" pitchFamily="34" charset="0"/>
              </a:rPr>
              <a:t>https://www.cdc.gov/dhds/impacts/index.html</a:t>
            </a:r>
          </a:p>
        </p:txBody>
      </p:sp>
    </p:spTree>
    <p:extLst>
      <p:ext uri="{BB962C8B-B14F-4D97-AF65-F5344CB8AC3E}">
        <p14:creationId xmlns:p14="http://schemas.microsoft.com/office/powerpoint/2010/main" val="1831695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
          <p:cNvSpPr txBox="1">
            <a:spLocks noGrp="1"/>
          </p:cNvSpPr>
          <p:nvPr>
            <p:ph type="title"/>
          </p:nvPr>
        </p:nvSpPr>
        <p:spPr>
          <a:xfrm>
            <a:off x="0" y="0"/>
            <a:ext cx="6096000" cy="685799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400"/>
              <a:buFont typeface="Trebuchet MS"/>
              <a:buNone/>
            </a:pPr>
            <a:r>
              <a:rPr lang="en-US" sz="7200" dirty="0">
                <a:solidFill>
                  <a:schemeClr val="dk1"/>
                </a:solidFill>
              </a:rPr>
              <a:t>Facts of Life</a:t>
            </a:r>
            <a:endParaRPr sz="7200" dirty="0"/>
          </a:p>
        </p:txBody>
      </p:sp>
      <p:grpSp>
        <p:nvGrpSpPr>
          <p:cNvPr id="497" name="Google Shape;497;p6"/>
          <p:cNvGrpSpPr/>
          <p:nvPr/>
        </p:nvGrpSpPr>
        <p:grpSpPr>
          <a:xfrm>
            <a:off x="4346585" y="3175"/>
            <a:ext cx="7613628" cy="6620547"/>
            <a:chOff x="2896490" y="0"/>
            <a:chExt cx="7613628" cy="6620547"/>
          </a:xfrm>
        </p:grpSpPr>
        <p:sp>
          <p:nvSpPr>
            <p:cNvPr id="498" name="Google Shape;498;p6"/>
            <p:cNvSpPr/>
            <p:nvPr/>
          </p:nvSpPr>
          <p:spPr>
            <a:xfrm>
              <a:off x="2896490" y="0"/>
              <a:ext cx="6620547" cy="6620547"/>
            </a:xfrm>
            <a:prstGeom prst="triangle">
              <a:avLst>
                <a:gd name="adj" fmla="val 50000"/>
              </a:avLst>
            </a:prstGeom>
            <a:solidFill>
              <a:srgbClr val="0033A0"/>
            </a:solidFill>
            <a:ln w="12700" cap="flat" cmpd="sng">
              <a:solidFill>
                <a:srgbClr val="0033A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6"/>
            <p:cNvSpPr/>
            <p:nvPr/>
          </p:nvSpPr>
          <p:spPr>
            <a:xfrm>
              <a:off x="6206763" y="662701"/>
              <a:ext cx="4303355" cy="941359"/>
            </a:xfrm>
            <a:prstGeom prst="roundRect">
              <a:avLst>
                <a:gd name="adj" fmla="val 16667"/>
              </a:avLst>
            </a:prstGeom>
            <a:solidFill>
              <a:schemeClr val="lt1">
                <a:alpha val="89019"/>
              </a:schemeClr>
            </a:solidFill>
            <a:ln w="12700" cap="flat" cmpd="sng">
              <a:solidFill>
                <a:srgbClr val="0033A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6"/>
            <p:cNvSpPr txBox="1"/>
            <p:nvPr/>
          </p:nvSpPr>
          <p:spPr>
            <a:xfrm>
              <a:off x="6252716" y="708654"/>
              <a:ext cx="4211449" cy="84945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600"/>
                <a:buFont typeface="Trebuchet MS"/>
                <a:buNone/>
              </a:pPr>
              <a:r>
                <a:rPr lang="en-US" sz="3600" b="1" i="0" u="none" strike="noStrike" cap="none" dirty="0">
                  <a:solidFill>
                    <a:schemeClr val="dk1"/>
                  </a:solidFill>
                  <a:latin typeface="Arial" panose="020B0604020202020204" pitchFamily="34" charset="0"/>
                  <a:ea typeface="Trebuchet MS"/>
                  <a:cs typeface="Arial" panose="020B0604020202020204" pitchFamily="34" charset="0"/>
                  <a:sym typeface="Trebuchet MS"/>
                </a:rPr>
                <a:t>Chronic Diseases</a:t>
              </a:r>
              <a:endParaRPr sz="20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501" name="Google Shape;501;p6"/>
            <p:cNvSpPr/>
            <p:nvPr/>
          </p:nvSpPr>
          <p:spPr>
            <a:xfrm>
              <a:off x="6206763" y="1721730"/>
              <a:ext cx="4303355" cy="941359"/>
            </a:xfrm>
            <a:prstGeom prst="roundRect">
              <a:avLst>
                <a:gd name="adj" fmla="val 16667"/>
              </a:avLst>
            </a:prstGeom>
            <a:solidFill>
              <a:schemeClr val="lt1">
                <a:alpha val="89019"/>
              </a:schemeClr>
            </a:solidFill>
            <a:ln w="12700" cap="flat" cmpd="sng">
              <a:solidFill>
                <a:srgbClr val="0033A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6"/>
            <p:cNvSpPr txBox="1"/>
            <p:nvPr/>
          </p:nvSpPr>
          <p:spPr>
            <a:xfrm>
              <a:off x="6252716" y="1767683"/>
              <a:ext cx="4211449" cy="84945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600"/>
                <a:buFont typeface="Trebuchet MS"/>
                <a:buNone/>
              </a:pPr>
              <a:r>
                <a:rPr lang="en-US" sz="3600" b="1" i="0" u="none" strike="noStrike" cap="none" dirty="0">
                  <a:solidFill>
                    <a:schemeClr val="dk1"/>
                  </a:solidFill>
                  <a:latin typeface="Arial" panose="020B0604020202020204" pitchFamily="34" charset="0"/>
                  <a:ea typeface="Trebuchet MS"/>
                  <a:cs typeface="Arial" panose="020B0604020202020204" pitchFamily="34" charset="0"/>
                  <a:sym typeface="Trebuchet MS"/>
                </a:rPr>
                <a:t>Accidents</a:t>
              </a:r>
              <a:endParaRPr sz="36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503" name="Google Shape;503;p6"/>
            <p:cNvSpPr/>
            <p:nvPr/>
          </p:nvSpPr>
          <p:spPr>
            <a:xfrm>
              <a:off x="6206763" y="2780759"/>
              <a:ext cx="4303355" cy="941359"/>
            </a:xfrm>
            <a:prstGeom prst="roundRect">
              <a:avLst>
                <a:gd name="adj" fmla="val 16667"/>
              </a:avLst>
            </a:prstGeom>
            <a:solidFill>
              <a:schemeClr val="lt1">
                <a:alpha val="89019"/>
              </a:schemeClr>
            </a:solidFill>
            <a:ln w="12700" cap="flat" cmpd="sng">
              <a:solidFill>
                <a:srgbClr val="0033A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6"/>
            <p:cNvSpPr txBox="1"/>
            <p:nvPr/>
          </p:nvSpPr>
          <p:spPr>
            <a:xfrm>
              <a:off x="6252716" y="2826712"/>
              <a:ext cx="4211449" cy="84945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600"/>
                <a:buFont typeface="Trebuchet MS"/>
                <a:buNone/>
              </a:pPr>
              <a:r>
                <a:rPr lang="en-US" sz="3600" b="1" i="0" u="none" strike="noStrike" cap="none" dirty="0">
                  <a:solidFill>
                    <a:schemeClr val="dk1"/>
                  </a:solidFill>
                  <a:latin typeface="Arial" panose="020B0604020202020204" pitchFamily="34" charset="0"/>
                  <a:ea typeface="Trebuchet MS"/>
                  <a:cs typeface="Arial" panose="020B0604020202020204" pitchFamily="34" charset="0"/>
                  <a:sym typeface="Trebuchet MS"/>
                </a:rPr>
                <a:t>Death &amp; Dying</a:t>
              </a:r>
              <a:endParaRPr sz="36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505" name="Google Shape;505;p6"/>
            <p:cNvSpPr/>
            <p:nvPr/>
          </p:nvSpPr>
          <p:spPr>
            <a:xfrm>
              <a:off x="6206763" y="3839787"/>
              <a:ext cx="4303355" cy="941359"/>
            </a:xfrm>
            <a:prstGeom prst="roundRect">
              <a:avLst>
                <a:gd name="adj" fmla="val 16667"/>
              </a:avLst>
            </a:prstGeom>
            <a:solidFill>
              <a:schemeClr val="lt1">
                <a:alpha val="89019"/>
              </a:schemeClr>
            </a:solidFill>
            <a:ln w="12700" cap="flat" cmpd="sng">
              <a:solidFill>
                <a:srgbClr val="0033A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6"/>
            <p:cNvSpPr txBox="1"/>
            <p:nvPr/>
          </p:nvSpPr>
          <p:spPr>
            <a:xfrm>
              <a:off x="6252716" y="3885740"/>
              <a:ext cx="4211449" cy="84945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600"/>
                <a:buFont typeface="Trebuchet MS"/>
                <a:buNone/>
              </a:pPr>
              <a:r>
                <a:rPr lang="en-US" sz="3600" b="1" i="0" u="none" strike="noStrike" cap="none" dirty="0">
                  <a:solidFill>
                    <a:schemeClr val="dk1"/>
                  </a:solidFill>
                  <a:latin typeface="Arial" panose="020B0604020202020204" pitchFamily="34" charset="0"/>
                  <a:ea typeface="Trebuchet MS"/>
                  <a:cs typeface="Arial" panose="020B0604020202020204" pitchFamily="34" charset="0"/>
                  <a:sym typeface="Trebuchet MS"/>
                </a:rPr>
                <a:t>Illness &amp; Recovery</a:t>
              </a:r>
              <a:endParaRPr sz="36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507" name="Google Shape;507;p6"/>
            <p:cNvSpPr/>
            <p:nvPr/>
          </p:nvSpPr>
          <p:spPr>
            <a:xfrm>
              <a:off x="6206763" y="4898816"/>
              <a:ext cx="4303355" cy="941359"/>
            </a:xfrm>
            <a:prstGeom prst="roundRect">
              <a:avLst>
                <a:gd name="adj" fmla="val 16667"/>
              </a:avLst>
            </a:prstGeom>
            <a:solidFill>
              <a:schemeClr val="lt1">
                <a:alpha val="89019"/>
              </a:schemeClr>
            </a:solidFill>
            <a:ln w="12700" cap="flat" cmpd="sng">
              <a:solidFill>
                <a:srgbClr val="0033A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6"/>
            <p:cNvSpPr txBox="1"/>
            <p:nvPr/>
          </p:nvSpPr>
          <p:spPr>
            <a:xfrm>
              <a:off x="6252716" y="4944769"/>
              <a:ext cx="4211449" cy="84945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600"/>
                <a:buFont typeface="Trebuchet MS"/>
                <a:buNone/>
              </a:pPr>
              <a:r>
                <a:rPr lang="en-US" sz="3600" b="1" i="0" u="none" strike="noStrike" cap="none" dirty="0">
                  <a:solidFill>
                    <a:schemeClr val="dk1"/>
                  </a:solidFill>
                  <a:latin typeface="Arial" panose="020B0604020202020204" pitchFamily="34" charset="0"/>
                  <a:ea typeface="Trebuchet MS"/>
                  <a:cs typeface="Arial" panose="020B0604020202020204" pitchFamily="34" charset="0"/>
                  <a:sym typeface="Trebuchet MS"/>
                </a:rPr>
                <a:t>Aging &amp; Frailty</a:t>
              </a:r>
              <a:endParaRPr sz="36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8EFC5C0-BE32-25CB-4AE1-E1F642B7DCA5}"/>
              </a:ext>
            </a:extLst>
          </p:cNvPr>
          <p:cNvGraphicFramePr/>
          <p:nvPr>
            <p:extLst>
              <p:ext uri="{D42A27DB-BD31-4B8C-83A1-F6EECF244321}">
                <p14:modId xmlns:p14="http://schemas.microsoft.com/office/powerpoint/2010/main" val="3710571605"/>
              </p:ext>
            </p:extLst>
          </p:nvPr>
        </p:nvGraphicFramePr>
        <p:xfrm>
          <a:off x="305970" y="1596023"/>
          <a:ext cx="11613314" cy="5122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989703BB-510D-C005-A721-0C3DCCF37FC7}"/>
              </a:ext>
            </a:extLst>
          </p:cNvPr>
          <p:cNvSpPr>
            <a:spLocks noGrp="1"/>
          </p:cNvSpPr>
          <p:nvPr>
            <p:ph type="title"/>
          </p:nvPr>
        </p:nvSpPr>
        <p:spPr>
          <a:xfrm>
            <a:off x="0" y="401052"/>
            <a:ext cx="12192000" cy="838284"/>
          </a:xfrm>
        </p:spPr>
        <p:txBody>
          <a:bodyPr>
            <a:noAutofit/>
          </a:bodyPr>
          <a:lstStyle/>
          <a:p>
            <a:pPr algn="ctr"/>
            <a:r>
              <a:rPr lang="en-US" sz="4800" dirty="0"/>
              <a:t>What might prevent someone from remaining in the home?</a:t>
            </a:r>
          </a:p>
        </p:txBody>
      </p:sp>
    </p:spTree>
    <p:extLst>
      <p:ext uri="{BB962C8B-B14F-4D97-AF65-F5344CB8AC3E}">
        <p14:creationId xmlns:p14="http://schemas.microsoft.com/office/powerpoint/2010/main" val="1899234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635"/>
        <p:cNvGrpSpPr/>
        <p:nvPr/>
      </p:nvGrpSpPr>
      <p:grpSpPr>
        <a:xfrm>
          <a:off x="0" y="0"/>
          <a:ext cx="0" cy="0"/>
          <a:chOff x="0" y="0"/>
          <a:chExt cx="0" cy="0"/>
        </a:xfrm>
      </p:grpSpPr>
      <p:sp>
        <p:nvSpPr>
          <p:cNvPr id="636" name="Google Shape;636;p18"/>
          <p:cNvSpPr txBox="1">
            <a:spLocks noGrp="1"/>
          </p:cNvSpPr>
          <p:nvPr>
            <p:ph type="title"/>
          </p:nvPr>
        </p:nvSpPr>
        <p:spPr>
          <a:xfrm>
            <a:off x="711242" y="175835"/>
            <a:ext cx="5142015" cy="310958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4000"/>
              <a:buFont typeface="Trebuchet MS"/>
              <a:buNone/>
            </a:pPr>
            <a:r>
              <a:rPr lang="en-US" sz="6000" dirty="0">
                <a:solidFill>
                  <a:schemeClr val="dk1"/>
                </a:solidFill>
                <a:latin typeface="Trebuchet MS" panose="020B0603020202020204" pitchFamily="34" charset="0"/>
              </a:rPr>
              <a:t>What are home modifications?</a:t>
            </a:r>
            <a:endParaRPr sz="4000" dirty="0">
              <a:latin typeface="Trebuchet MS" panose="020B0603020202020204" pitchFamily="34" charset="0"/>
            </a:endParaRPr>
          </a:p>
        </p:txBody>
      </p:sp>
      <p:sp>
        <p:nvSpPr>
          <p:cNvPr id="657" name="Google Shape;657;p18"/>
          <p:cNvSpPr/>
          <p:nvPr/>
        </p:nvSpPr>
        <p:spPr>
          <a:xfrm>
            <a:off x="290618" y="3572578"/>
            <a:ext cx="11610764" cy="2724669"/>
          </a:xfrm>
          <a:prstGeom prst="roundRect">
            <a:avLst>
              <a:gd name="adj" fmla="val 16667"/>
            </a:avLst>
          </a:prstGeom>
          <a:solidFill>
            <a:srgbClr val="0033A0"/>
          </a:solidFill>
          <a:ln>
            <a:solidFill>
              <a:srgbClr val="0033A0"/>
            </a:solid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5400" b="0" i="0" u="none" strike="noStrike" cap="none" dirty="0">
                <a:solidFill>
                  <a:schemeClr val="bg1"/>
                </a:solidFill>
                <a:latin typeface="Arial" panose="020B0604020202020204" pitchFamily="34" charset="0"/>
                <a:ea typeface="Trebuchet MS"/>
                <a:cs typeface="Arial" panose="020B0604020202020204" pitchFamily="34" charset="0"/>
                <a:sym typeface="Trebuchet MS"/>
              </a:rPr>
              <a:t>Renovations or changes made in the home to improve its function for people with disabilities.</a:t>
            </a:r>
            <a:endParaRPr sz="5400" b="0" i="0" u="none" strike="noStrike" cap="none" dirty="0">
              <a:solidFill>
                <a:schemeClr val="bg1"/>
              </a:solidFill>
              <a:latin typeface="Arial" panose="020B0604020202020204" pitchFamily="34" charset="0"/>
              <a:ea typeface="Arial"/>
              <a:cs typeface="Arial" panose="020B0604020202020204" pitchFamily="34" charset="0"/>
              <a:sym typeface="Arial"/>
            </a:endParaRPr>
          </a:p>
        </p:txBody>
      </p:sp>
      <p:graphicFrame>
        <p:nvGraphicFramePr>
          <p:cNvPr id="5" name="Diagram 4">
            <a:extLst>
              <a:ext uri="{FF2B5EF4-FFF2-40B4-BE49-F238E27FC236}">
                <a16:creationId xmlns:a16="http://schemas.microsoft.com/office/drawing/2014/main" id="{8E139C3F-6BC3-258F-5A86-27B348FC8F91}"/>
              </a:ext>
            </a:extLst>
          </p:cNvPr>
          <p:cNvGraphicFramePr/>
          <p:nvPr>
            <p:extLst>
              <p:ext uri="{D42A27DB-BD31-4B8C-83A1-F6EECF244321}">
                <p14:modId xmlns:p14="http://schemas.microsoft.com/office/powerpoint/2010/main" val="2726910678"/>
              </p:ext>
            </p:extLst>
          </p:nvPr>
        </p:nvGraphicFramePr>
        <p:xfrm>
          <a:off x="6872346" y="449465"/>
          <a:ext cx="5029036" cy="28359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9738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0DD88-BAA5-CBF9-6F69-98A876E1CE86}"/>
              </a:ext>
            </a:extLst>
          </p:cNvPr>
          <p:cNvSpPr>
            <a:spLocks noGrp="1"/>
          </p:cNvSpPr>
          <p:nvPr>
            <p:ph type="title"/>
          </p:nvPr>
        </p:nvSpPr>
        <p:spPr>
          <a:xfrm>
            <a:off x="0" y="154054"/>
            <a:ext cx="12192000" cy="902850"/>
          </a:xfrm>
        </p:spPr>
        <p:txBody>
          <a:bodyPr>
            <a:normAutofit/>
          </a:bodyPr>
          <a:lstStyle/>
          <a:p>
            <a:pPr algn="ctr"/>
            <a:r>
              <a:rPr lang="en-US" sz="3200" dirty="0"/>
              <a:t>Home Modification Planning Guides</a:t>
            </a:r>
          </a:p>
        </p:txBody>
      </p:sp>
      <p:pic>
        <p:nvPicPr>
          <p:cNvPr id="6" name="Picture 5" descr="A house with a deck and a railing&#10;&#10;AI-generated content may be incorrect.">
            <a:extLst>
              <a:ext uri="{FF2B5EF4-FFF2-40B4-BE49-F238E27FC236}">
                <a16:creationId xmlns:a16="http://schemas.microsoft.com/office/drawing/2014/main" id="{BA5962A4-4CDF-7F14-2864-458B57CEED03}"/>
              </a:ext>
            </a:extLst>
          </p:cNvPr>
          <p:cNvPicPr>
            <a:picLocks noChangeAspect="1"/>
          </p:cNvPicPr>
          <p:nvPr/>
        </p:nvPicPr>
        <p:blipFill>
          <a:blip r:embed="rId2"/>
          <a:stretch>
            <a:fillRect/>
          </a:stretch>
        </p:blipFill>
        <p:spPr>
          <a:xfrm>
            <a:off x="287479" y="996481"/>
            <a:ext cx="4238566"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blue and white form with text&#10;&#10;AI-generated content may be incorrect.">
            <a:extLst>
              <a:ext uri="{FF2B5EF4-FFF2-40B4-BE49-F238E27FC236}">
                <a16:creationId xmlns:a16="http://schemas.microsoft.com/office/drawing/2014/main" id="{E591D583-76E8-8DA0-E53C-67BB46614E82}"/>
              </a:ext>
            </a:extLst>
          </p:cNvPr>
          <p:cNvPicPr>
            <a:picLocks noChangeAspect="1"/>
          </p:cNvPicPr>
          <p:nvPr/>
        </p:nvPicPr>
        <p:blipFill>
          <a:blip r:embed="rId3"/>
          <a:stretch>
            <a:fillRect/>
          </a:stretch>
        </p:blipFill>
        <p:spPr>
          <a:xfrm>
            <a:off x="7760031" y="996481"/>
            <a:ext cx="4239491"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Yellow measuring tape">
            <a:extLst>
              <a:ext uri="{FF2B5EF4-FFF2-40B4-BE49-F238E27FC236}">
                <a16:creationId xmlns:a16="http://schemas.microsoft.com/office/drawing/2014/main" id="{BBE1CE9D-C3FC-460A-EC3C-D4E115550EB8}"/>
              </a:ext>
            </a:extLst>
          </p:cNvPr>
          <p:cNvPicPr>
            <a:picLocks noChangeAspect="1"/>
          </p:cNvPicPr>
          <p:nvPr/>
        </p:nvPicPr>
        <p:blipFill>
          <a:blip r:embed="rId4"/>
          <a:srcRect l="67840" r="5199"/>
          <a:stretch>
            <a:fillRect/>
          </a:stretch>
        </p:blipFill>
        <p:spPr>
          <a:xfrm>
            <a:off x="5054249" y="1163781"/>
            <a:ext cx="2083499" cy="5151799"/>
          </a:xfrm>
          <a:prstGeom prst="rect">
            <a:avLst/>
          </a:prstGeom>
        </p:spPr>
      </p:pic>
    </p:spTree>
    <p:extLst>
      <p:ext uri="{BB962C8B-B14F-4D97-AF65-F5344CB8AC3E}">
        <p14:creationId xmlns:p14="http://schemas.microsoft.com/office/powerpoint/2010/main" val="1550461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DSU-Extension-PowerPoint-HD" id="{A007EA24-7629-4444-A995-288C1140ACC7}" vid="{93B3EF95-2D78-284E-B8C0-419E221E68E1}"/>
    </a:ext>
  </a:extLst>
</a:theme>
</file>

<file path=ppt/theme/theme2.xml><?xml version="1.0" encoding="utf-8"?>
<a:theme xmlns:a="http://schemas.openxmlformats.org/drawingml/2006/main" name="3_Office Theme">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SDSU-Extension-PowerPoint-HD</Template>
  <TotalTime>1142</TotalTime>
  <Words>1987</Words>
  <Application>Microsoft Office PowerPoint</Application>
  <PresentationFormat>Widescreen</PresentationFormat>
  <Paragraphs>305</Paragraphs>
  <Slides>22</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Aptos</vt:lpstr>
      <vt:lpstr>Arial</vt:lpstr>
      <vt:lpstr>Avenir</vt:lpstr>
      <vt:lpstr>Calibri</vt:lpstr>
      <vt:lpstr>Courier New</vt:lpstr>
      <vt:lpstr>Noto Sans Symbols</vt:lpstr>
      <vt:lpstr>Palatino</vt:lpstr>
      <vt:lpstr>Trebuchet MS</vt:lpstr>
      <vt:lpstr>Verdana</vt:lpstr>
      <vt:lpstr>Wingdings</vt:lpstr>
      <vt:lpstr>Office Theme</vt:lpstr>
      <vt:lpstr>3_Office Theme</vt:lpstr>
      <vt:lpstr>How to Stay in Your Home Longer</vt:lpstr>
      <vt:lpstr>Learning Objectives</vt:lpstr>
      <vt:lpstr>Can YOU answer ‘yes’ to all six questions?</vt:lpstr>
      <vt:lpstr>PowerPoint Presentation</vt:lpstr>
      <vt:lpstr>Disabilities in SD (2022)</vt:lpstr>
      <vt:lpstr>Facts of Life</vt:lpstr>
      <vt:lpstr>What might prevent someone from remaining in the home?</vt:lpstr>
      <vt:lpstr>What are home modifications?</vt:lpstr>
      <vt:lpstr>Home Modification Planning Guides</vt:lpstr>
      <vt:lpstr>Practical, Low-Cost Fixes</vt:lpstr>
      <vt:lpstr>Barriers to Home Modification</vt:lpstr>
      <vt:lpstr>Searching for Professionals</vt:lpstr>
      <vt:lpstr>Options for loans, grants, and programs</vt:lpstr>
      <vt:lpstr>PowerPoint Presentation</vt:lpstr>
      <vt:lpstr>What about renters?</vt:lpstr>
      <vt:lpstr>Things To Remember</vt:lpstr>
      <vt:lpstr>PowerPoint Presentation</vt:lpstr>
      <vt:lpstr>Alternative Options for Individuals and Families</vt:lpstr>
      <vt:lpstr>Adaptable Home</vt:lpstr>
      <vt:lpstr>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Brown, Leacey</dc:creator>
  <cp:lastModifiedBy>Brown, Leacey</cp:lastModifiedBy>
  <cp:revision>102</cp:revision>
  <cp:lastPrinted>2026-03-13T01:35:11Z</cp:lastPrinted>
  <dcterms:created xsi:type="dcterms:W3CDTF">2025-02-23T18:02:26Z</dcterms:created>
  <dcterms:modified xsi:type="dcterms:W3CDTF">2026-03-13T01:56:43Z</dcterms:modified>
</cp:coreProperties>
</file>