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317" r:id="rId5"/>
    <p:sldId id="307" r:id="rId6"/>
    <p:sldId id="318" r:id="rId7"/>
    <p:sldId id="322" r:id="rId8"/>
    <p:sldId id="321" r:id="rId9"/>
    <p:sldId id="325" r:id="rId10"/>
    <p:sldId id="326" r:id="rId11"/>
    <p:sldId id="309" r:id="rId12"/>
    <p:sldId id="324" r:id="rId13"/>
    <p:sldId id="331" r:id="rId14"/>
    <p:sldId id="328" r:id="rId15"/>
    <p:sldId id="340" r:id="rId16"/>
    <p:sldId id="338" r:id="rId17"/>
    <p:sldId id="339" r:id="rId18"/>
    <p:sldId id="342" r:id="rId19"/>
    <p:sldId id="278" r:id="rId20"/>
    <p:sldId id="341" r:id="rId21"/>
    <p:sldId id="312" r:id="rId22"/>
    <p:sldId id="316" r:id="rId23"/>
    <p:sldId id="329" r:id="rId24"/>
    <p:sldId id="335" r:id="rId25"/>
    <p:sldId id="334" r:id="rId26"/>
    <p:sldId id="330" r:id="rId27"/>
    <p:sldId id="263" r:id="rId28"/>
    <p:sldId id="344" r:id="rId29"/>
    <p:sldId id="314" r:id="rId30"/>
    <p:sldId id="327" r:id="rId31"/>
    <p:sldId id="333" r:id="rId32"/>
    <p:sldId id="315" r:id="rId33"/>
    <p:sldId id="346" r:id="rId34"/>
    <p:sldId id="319" r:id="rId35"/>
    <p:sldId id="337" r:id="rId36"/>
    <p:sldId id="304" r:id="rId37"/>
    <p:sldId id="311" r:id="rId38"/>
    <p:sldId id="348" r:id="rId39"/>
    <p:sldId id="310" r:id="rId40"/>
    <p:sldId id="347" r:id="rId41"/>
    <p:sldId id="35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E6E"/>
    <a:srgbClr val="636A58"/>
    <a:srgbClr val="505A47"/>
    <a:srgbClr val="D1D8B7"/>
    <a:srgbClr val="A09D79"/>
    <a:srgbClr val="AD5C4D"/>
    <a:srgbClr val="543E35"/>
    <a:srgbClr val="637700"/>
    <a:srgbClr val="FFF4ED"/>
    <a:srgbClr val="5E6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0DBF7-DBE9-F34B-FB41-FB8182C573CA}" v="250" dt="2026-04-13T18:40:19.878"/>
  </p1510:revLst>
</p1510:revInfo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4/13/2026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stonecare.com/blog/how-to-help-someone-with-depress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inson.or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arkinson.org/library/fact-sheets/apathy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pr.2010.01.006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irepsychologyportland.com/our-blog/what-is-cognitive-behavioral-therapy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whelper.com/blog/3-main-social-work-theories-you-should-know-before-applying-to-msw-foundational-social-work-theor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inson.org/living-with-parkinsons/emotional-mental-healt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healthcare1007130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169794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lphis.org.uk/mental-health/continuum-mental-health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ypsychology.or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implypsychology.org/mood-disorder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Quinn, Deborah. “How to Help Someone with Depression.” </a:t>
            </a:r>
            <a:r>
              <a:rPr lang="en-US" i="1"/>
              <a:t>Sandstone Care</a:t>
            </a:r>
            <a:r>
              <a:rPr lang="en-US"/>
              <a:t>, 19 Apr. 2023, </a:t>
            </a:r>
            <a:r>
              <a:rPr lang="en-US" dirty="0">
                <a:hlinkClick r:id="rId3"/>
              </a:rPr>
              <a:t>www.sandstonecare.com/blog/how-to-help-someone-with-depression/</a:t>
            </a:r>
            <a:r>
              <a:rPr lang="en-US"/>
              <a:t>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07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43E34"/>
                </a:solidFill>
              </a:rPr>
              <a:t>Parkinson.org/</a:t>
            </a:r>
            <a:r>
              <a:rPr lang="en-US" dirty="0" err="1">
                <a:solidFill>
                  <a:srgbClr val="543E34"/>
                </a:solidFill>
              </a:rPr>
              <a:t>MentalHealth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636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highlight>
                  <a:srgbClr val="FFFFFF"/>
                </a:highlight>
              </a:rPr>
              <a:t>Apathy and PD | Parkinson’s Foundation</a:t>
            </a:r>
            <a:r>
              <a:rPr lang="en-US">
                <a:highlight>
                  <a:srgbClr val="FFFFFF"/>
                </a:highlight>
              </a:rPr>
              <a:t>. (n.d.). </a:t>
            </a:r>
            <a:r>
              <a:rPr lang="en-US" u="sng" dirty="0">
                <a:highlight>
                  <a:srgbClr val="FFFFFF"/>
                </a:highlight>
                <a:hlinkClick r:id="rId3"/>
              </a:rPr>
              <a:t>Www.parkinson.org</a:t>
            </a:r>
            <a:r>
              <a:rPr lang="en-US">
                <a:highlight>
                  <a:srgbClr val="FFFFFF"/>
                </a:highlight>
              </a:rPr>
              <a:t>. </a:t>
            </a:r>
            <a:r>
              <a:rPr lang="en-US" u="sng" dirty="0">
                <a:highlight>
                  <a:srgbClr val="FFFFFF"/>
                </a:highlight>
                <a:hlinkClick r:id="rId4"/>
              </a:rPr>
              <a:t>https://www.parkinson.org/library/fact-sheets/apathy</a:t>
            </a:r>
            <a:endParaRPr lang="en-US">
              <a:highlight>
                <a:srgbClr val="C6C6C6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4677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43E34"/>
                </a:solidFill>
              </a:rPr>
              <a:t>Parkinson.org/</a:t>
            </a:r>
            <a:r>
              <a:rPr lang="en-US" dirty="0" err="1">
                <a:solidFill>
                  <a:srgbClr val="543E34"/>
                </a:solidFill>
              </a:rPr>
              <a:t>MentalHealth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36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Pinches, Julie. “How to Deal with Anticipatory Grief – Barn Life.” </a:t>
            </a:r>
            <a:r>
              <a:rPr lang="en-US" i="1"/>
              <a:t>Barn Life Recovery</a:t>
            </a:r>
            <a:r>
              <a:rPr lang="en-US"/>
              <a:t>, 26 July 2023, barnliferecovery.com/how-to-deal-with-anticipatory-grief/.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079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“The Five Dimensions of Self Care.” </a:t>
            </a:r>
            <a:r>
              <a:rPr lang="en-US" i="1"/>
              <a:t>Thecuriouswolf.co.uk</a:t>
            </a:r>
            <a:r>
              <a:rPr lang="en-US"/>
              <a:t>, 2024, thecuriouswolf.co.uk/post/the-five-dimensions-of-self-care. Accessed 10 Apr. 2026.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543E34"/>
                </a:solidFill>
              </a:rPr>
              <a:t>Carver, C. S., Scheier, M. F., &amp; Segerstrom, S. C. (2010a). Optimism. </a:t>
            </a:r>
            <a:r>
              <a:rPr lang="en-US" i="1">
                <a:solidFill>
                  <a:srgbClr val="543E34"/>
                </a:solidFill>
              </a:rPr>
              <a:t>Clinical Psychology Review</a:t>
            </a:r>
            <a:r>
              <a:rPr lang="en-US">
                <a:solidFill>
                  <a:srgbClr val="543E34"/>
                </a:solidFill>
              </a:rPr>
              <a:t>, </a:t>
            </a:r>
            <a:r>
              <a:rPr lang="en-US" i="1">
                <a:solidFill>
                  <a:srgbClr val="543E34"/>
                </a:solidFill>
              </a:rPr>
              <a:t>30</a:t>
            </a:r>
            <a:r>
              <a:rPr lang="en-US">
                <a:solidFill>
                  <a:srgbClr val="543E34"/>
                </a:solidFill>
              </a:rPr>
              <a:t>(7), 879–889. </a:t>
            </a:r>
            <a:r>
              <a:rPr lang="en-US" dirty="0">
                <a:hlinkClick r:id="rId3"/>
              </a:rPr>
              <a:t>https://doi.org/10.1016/j.cpr.2010.01.006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991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998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McPherson, Dana. “Aspire Psychology.” </a:t>
            </a:r>
            <a:r>
              <a:rPr lang="en-US" i="1"/>
              <a:t>Aspire Psychology</a:t>
            </a:r>
            <a:r>
              <a:rPr lang="en-US"/>
              <a:t>, 19 July 2025, </a:t>
            </a:r>
            <a:r>
              <a:rPr lang="en-US" dirty="0">
                <a:hlinkClick r:id="rId3"/>
              </a:rPr>
              <a:t>www.aspirepsychologyportland.com/our-blog/what-is-cognitive-behavioral-therapy</a:t>
            </a:r>
            <a:r>
              <a:rPr lang="en-US"/>
              <a:t>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296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32748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The Healing Power of Hope and Optimism</a:t>
            </a:r>
            <a:r>
              <a:rPr lang="en-US"/>
              <a:t>. 15 June 2020.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6614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“MSW Helper.” </a:t>
            </a:r>
            <a:r>
              <a:rPr lang="en-US" i="1"/>
              <a:t>MSW Helper</a:t>
            </a:r>
            <a:r>
              <a:rPr lang="en-US"/>
              <a:t>, 18 May 2024, </a:t>
            </a:r>
            <a:r>
              <a:rPr lang="en-US" dirty="0">
                <a:hlinkClick r:id="rId3"/>
              </a:rPr>
              <a:t>www.mswhelper.com/blog/3-main-social-work-theories-you-should-know-before-applying-to-msw-foundational-social-work-theories</a:t>
            </a:r>
            <a:r>
              <a:rPr lang="en-US"/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1226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i="1">
                <a:solidFill>
                  <a:srgbClr val="543E34"/>
                </a:solidFill>
              </a:rPr>
              <a:t>Emotional &amp; Mental Health</a:t>
            </a:r>
            <a:r>
              <a:rPr lang="en-US">
                <a:solidFill>
                  <a:srgbClr val="543E34"/>
                </a:solidFill>
              </a:rPr>
              <a:t>. Parkinson’s Foundation. (n.d.). </a:t>
            </a:r>
            <a:r>
              <a:rPr lang="en-US" dirty="0">
                <a:solidFill>
                  <a:srgbClr val="543E34"/>
                </a:solidFill>
                <a:hlinkClick r:id="rId3"/>
              </a:rPr>
              <a:t>https://www.parkinson.org/living-with-parkinsons/emotional-mental-health</a:t>
            </a:r>
            <a:r>
              <a:rPr lang="en-US" dirty="0">
                <a:solidFill>
                  <a:srgbClr val="543E34"/>
                </a:solidFill>
              </a:rPr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49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543E34"/>
                </a:solidFill>
              </a:rPr>
              <a:t>Lee, Y., Chang, Y.-Y., Chen, Y.-F., Lin, T.-K., Hung, C.-F., Chiou, Y.-J., &amp; Wang, L.-J. (2022). Prevalence and Risk Factors of Depression between Patients with Parkinson’s Disease and Their Caregivers: A One-Year Prospective Study. </a:t>
            </a:r>
            <a:r>
              <a:rPr lang="en-US" i="1">
                <a:solidFill>
                  <a:srgbClr val="543E34"/>
                </a:solidFill>
              </a:rPr>
              <a:t>Healthcare</a:t>
            </a:r>
            <a:r>
              <a:rPr lang="en-US">
                <a:solidFill>
                  <a:srgbClr val="543E34"/>
                </a:solidFill>
              </a:rPr>
              <a:t>, </a:t>
            </a:r>
            <a:r>
              <a:rPr lang="en-US" i="1">
                <a:solidFill>
                  <a:srgbClr val="543E34"/>
                </a:solidFill>
              </a:rPr>
              <a:t>10</a:t>
            </a:r>
            <a:r>
              <a:rPr lang="en-US">
                <a:solidFill>
                  <a:srgbClr val="543E34"/>
                </a:solidFill>
              </a:rPr>
              <a:t>(7), 1305. </a:t>
            </a:r>
            <a:r>
              <a:rPr lang="en-US" dirty="0">
                <a:hlinkClick r:id="rId3"/>
              </a:rPr>
              <a:t>https://doi.org/10.3390/healthcare10071305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675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543E34"/>
                </a:solidFill>
              </a:rPr>
              <a:t>Crooks, S., Mitchell, G., Wynne, L., &amp; Carter, G. (2025, January 3). </a:t>
            </a:r>
            <a:r>
              <a:rPr lang="en-US" i="1">
                <a:solidFill>
                  <a:srgbClr val="543E34"/>
                </a:solidFill>
              </a:rPr>
              <a:t>Exploring the Stigma Experienced by People </a:t>
            </a:r>
            <a:endParaRPr lang="en-US">
              <a:solidFill>
                <a:srgbClr val="543E34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i="1">
                <a:solidFill>
                  <a:srgbClr val="543E34"/>
                </a:solidFill>
              </a:rPr>
              <a:t> Affected by Parkinson’s Disease: A Systematic Review</a:t>
            </a:r>
            <a:r>
              <a:rPr lang="en-US">
                <a:solidFill>
                  <a:srgbClr val="543E34"/>
                </a:solidFill>
              </a:rPr>
              <a:t>. BMC public health. </a:t>
            </a:r>
            <a:r>
              <a:rPr lang="en-US" dirty="0">
                <a:solidFill>
                  <a:srgbClr val="543E34"/>
                </a:solidFill>
                <a:hlinkClick r:id="rId3"/>
              </a:rPr>
              <a:t>https://pmc.ncbi.nlm.nih.gov/articles/PMC11697948/</a:t>
            </a:r>
            <a:r>
              <a:rPr lang="en-US" dirty="0">
                <a:solidFill>
                  <a:srgbClr val="543E34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43E34"/>
                </a:solidFill>
              </a:rPr>
              <a:t>Parkinson.org/</a:t>
            </a:r>
            <a:r>
              <a:rPr lang="en-US" dirty="0" err="1">
                <a:solidFill>
                  <a:srgbClr val="543E34"/>
                </a:solidFill>
              </a:rPr>
              <a:t>MentalHealth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09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543E34"/>
                </a:solidFill>
              </a:rPr>
              <a:t>Delphis. “The Mental Health Continuum Is a Better Model for Mental Health.” </a:t>
            </a:r>
            <a:r>
              <a:rPr lang="en-US" i="1">
                <a:solidFill>
                  <a:srgbClr val="543E34"/>
                </a:solidFill>
              </a:rPr>
              <a:t>Delphis Learning</a:t>
            </a:r>
            <a:r>
              <a:rPr lang="en-US">
                <a:solidFill>
                  <a:srgbClr val="543E34"/>
                </a:solidFill>
              </a:rPr>
              <a:t>, 2020,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543E34"/>
                </a:solidFill>
              </a:rPr>
              <a:t> </a:t>
            </a:r>
            <a:r>
              <a:rPr lang="en-US" dirty="0">
                <a:solidFill>
                  <a:srgbClr val="543E34"/>
                </a:solidFill>
                <a:hlinkClick r:id="rId3"/>
              </a:rPr>
              <a:t>https://delphis.org.uk/mental-health/continuum-mental-health/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5393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Guy-Evans, Olivia. “The Various Types of Mood Disorders.” </a:t>
            </a:r>
            <a:r>
              <a:rPr lang="en-US" i="1" dirty="0">
                <a:hlinkClick r:id="rId3"/>
              </a:rPr>
              <a:t>Www.simplypsychology.org</a:t>
            </a:r>
            <a:r>
              <a:rPr lang="en-US"/>
              <a:t>, 9 Nov. 2023, </a:t>
            </a:r>
            <a:r>
              <a:rPr lang="en-US" dirty="0">
                <a:hlinkClick r:id="rId4"/>
              </a:rPr>
              <a:t>www.simplypsychology.org/mood-disorder.html</a:t>
            </a:r>
            <a:r>
              <a:rPr lang="en-US"/>
              <a:t>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571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dakotaparkinson.org/support-groups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cpr.2010.01.006" TargetMode="External"/><Relationship Id="rId3" Type="http://schemas.openxmlformats.org/officeDocument/2006/relationships/hyperlink" Target="https://www.springhealth.com/blog/coping-skills-for-anxiety" TargetMode="External"/><Relationship Id="rId7" Type="http://schemas.openxmlformats.org/officeDocument/2006/relationships/hyperlink" Target="http://www.caregiveraction.org/care-caregiver-care-counselin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verywellhealth.com/what-is-self-care-5212781" TargetMode="External"/><Relationship Id="rId5" Type="http://schemas.openxmlformats.org/officeDocument/2006/relationships/hyperlink" Target="http://www.parkinson.org/" TargetMode="External"/><Relationship Id="rId4" Type="http://schemas.openxmlformats.org/officeDocument/2006/relationships/hyperlink" Target="https://www.parkinson.org/library/fact-sheets/anxiet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inson.org/living-with-parkinsons/emotional-mental-health" TargetMode="External"/><Relationship Id="rId2" Type="http://schemas.openxmlformats.org/officeDocument/2006/relationships/hyperlink" Target="https://pmc.ncbi.nlm.nih.gov/articles/PMC11697948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ocalempowered.com/healthy-coping-skills-for-depression/" TargetMode="External"/><Relationship Id="rId4" Type="http://schemas.openxmlformats.org/officeDocument/2006/relationships/hyperlink" Target="https://www.va.gov/wholehealth/veteran-handouts/docs/HealingPowerHopeOptimism_Final508_07-25-2019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3907778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inds.nih.gov/health-information/disorders/parkinsons-disease" TargetMode="External"/><Relationship Id="rId5" Type="http://schemas.openxmlformats.org/officeDocument/2006/relationships/hyperlink" Target="http://www.mswhelper.com/blog/3-main-social-work-theories-you-should-know-before-applying-to-msw-foundational-social-work-theories" TargetMode="External"/><Relationship Id="rId4" Type="http://schemas.openxmlformats.org/officeDocument/2006/relationships/hyperlink" Target="https://doi.org/10.3390/healthcare1007130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elphis.org.uk/mental-health/continuum-mental-health/" TargetMode="External"/><Relationship Id="rId2" Type="http://schemas.openxmlformats.org/officeDocument/2006/relationships/hyperlink" Target="http://www.mswhelper.com/blog/3-main-social-work-theories-you-should-know-before-applying-to-msw-foundational-social-work-theor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ndstonecare.com/blog/how-to-help-someone-with-depression/" TargetMode="External"/><Relationship Id="rId5" Type="http://schemas.openxmlformats.org/officeDocument/2006/relationships/hyperlink" Target="http://www.simplypsychology.org/mood-disorder.html" TargetMode="External"/><Relationship Id="rId4" Type="http://schemas.openxmlformats.org/officeDocument/2006/relationships/hyperlink" Target="http://Www.simplypsychology.or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pirepsychologyportland.com/our-blog/what-is-cognitive-behavioral-therap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en-US" dirty="0"/>
              <a:t>Parkinson's and Mental Health: Not All Symptoms Shake</a:t>
            </a:r>
            <a:br>
              <a:rPr lang="en-US" dirty="0"/>
            </a:br>
            <a:br>
              <a:rPr lang="en-US" dirty="0"/>
            </a:b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sz="3900" dirty="0">
                <a:latin typeface="Sagona Book"/>
                <a:ea typeface="Calibri"/>
                <a:cs typeface="Calibri"/>
              </a:rPr>
              <a:t>Katherine Bice, CSW-PIP, QMHP</a:t>
            </a:r>
            <a:br>
              <a:rPr lang="en-US" sz="3900" dirty="0">
                <a:latin typeface="Sagona Book"/>
                <a:ea typeface="Calibri"/>
                <a:cs typeface="Calibri"/>
              </a:rPr>
            </a:br>
            <a:r>
              <a:rPr lang="en-US" sz="3900" dirty="0">
                <a:latin typeface="Sagona Book"/>
                <a:ea typeface="Calibri"/>
                <a:cs typeface="Calibri"/>
              </a:rPr>
              <a:t>April 25, 2026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ABD7-B9CB-B7DC-9C7C-B58192DB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Mental Health as a Continuum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6449B-0BB8-8A34-2D0A-8C27BBD4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 descr="A group of colorful squares with white text&#10;&#10;AI-generated content may be incorrect.">
            <a:extLst>
              <a:ext uri="{FF2B5EF4-FFF2-40B4-BE49-F238E27FC236}">
                <a16:creationId xmlns:a16="http://schemas.microsoft.com/office/drawing/2014/main" id="{05634E4B-A9D3-6573-4C18-F4F774F7515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742661" y="2042741"/>
            <a:ext cx="8279279" cy="411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DA594-803F-57B3-8223-423958E4CC8D}"/>
              </a:ext>
            </a:extLst>
          </p:cNvPr>
          <p:cNvSpPr txBox="1"/>
          <p:nvPr/>
        </p:nvSpPr>
        <p:spPr>
          <a:xfrm>
            <a:off x="8622081" y="6325644"/>
            <a:ext cx="19102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 descr="A diagram of a cycle of depression&#10;&#10;AI-generated content may be incorrect.">
            <a:extLst>
              <a:ext uri="{FF2B5EF4-FFF2-40B4-BE49-F238E27FC236}">
                <a16:creationId xmlns:a16="http://schemas.microsoft.com/office/drawing/2014/main" id="{0394FA3B-A76E-B359-2688-0EC38B0E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43" y="369987"/>
            <a:ext cx="6080615" cy="611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F6B6B-0613-A488-C91F-5AA5FA70AA33}"/>
              </a:ext>
            </a:extLst>
          </p:cNvPr>
          <p:cNvSpPr txBox="1"/>
          <p:nvPr/>
        </p:nvSpPr>
        <p:spPr>
          <a:xfrm>
            <a:off x="9425836" y="6106438"/>
            <a:ext cx="1670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12292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ys to cope with depression infographic with healthy habits and support from loved ones">
            <a:extLst>
              <a:ext uri="{FF2B5EF4-FFF2-40B4-BE49-F238E27FC236}">
                <a16:creationId xmlns:a16="http://schemas.microsoft.com/office/drawing/2014/main" id="{9D12BB32-29BF-4EFE-2523-CF1E3F48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30" y="961465"/>
            <a:ext cx="10587317" cy="52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6FBD4-B18F-B1B6-4AA3-72268DF0A689}"/>
              </a:ext>
            </a:extLst>
          </p:cNvPr>
          <p:cNvSpPr txBox="1"/>
          <p:nvPr/>
        </p:nvSpPr>
        <p:spPr>
          <a:xfrm>
            <a:off x="9947753" y="6388274"/>
            <a:ext cx="13152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71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B2A53A7-117C-7202-D1B3-5C1B9AEB1FC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3237131" y="939247"/>
            <a:ext cx="5151288" cy="518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4AFADE-1420-9434-5378-67DE7674361E}"/>
              </a:ext>
            </a:extLst>
          </p:cNvPr>
          <p:cNvSpPr txBox="1"/>
          <p:nvPr/>
        </p:nvSpPr>
        <p:spPr>
          <a:xfrm>
            <a:off x="9571972" y="6200383"/>
            <a:ext cx="15761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37252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450C86-1447-C1B8-2614-D3FD0842A62A}"/>
              </a:ext>
            </a:extLst>
          </p:cNvPr>
          <p:cNvSpPr txBox="1"/>
          <p:nvPr/>
        </p:nvSpPr>
        <p:spPr>
          <a:xfrm>
            <a:off x="818030" y="773207"/>
            <a:ext cx="1079126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Sagona Book"/>
              </a:rPr>
              <a:t>Apathy can show up in three ways: </a:t>
            </a:r>
          </a:p>
          <a:p>
            <a:endParaRPr lang="en-US" sz="3600" dirty="0">
              <a:latin typeface="Sagona Book"/>
            </a:endParaRPr>
          </a:p>
          <a:p>
            <a:r>
              <a:rPr lang="en-US" sz="3600">
                <a:latin typeface="Sagona Book"/>
              </a:rPr>
              <a:t> • </a:t>
            </a:r>
            <a:r>
              <a:rPr lang="en-US" sz="3600" b="1">
                <a:latin typeface="Sagona Book"/>
              </a:rPr>
              <a:t>Cognitive.</a:t>
            </a:r>
            <a:r>
              <a:rPr lang="en-US" sz="3600">
                <a:latin typeface="Sagona Book"/>
              </a:rPr>
              <a:t> Loss of interest/curiosity in new things.</a:t>
            </a:r>
            <a:endParaRPr lang="en-US" sz="3600" dirty="0">
              <a:latin typeface="Sagona Book"/>
            </a:endParaRPr>
          </a:p>
          <a:p>
            <a:r>
              <a:rPr lang="en-US" sz="3600">
                <a:latin typeface="Sagona Book"/>
              </a:rPr>
              <a:t> • </a:t>
            </a:r>
            <a:r>
              <a:rPr lang="en-US" sz="3600" b="1">
                <a:latin typeface="Sagona Book"/>
              </a:rPr>
              <a:t>Emotional.</a:t>
            </a:r>
            <a:r>
              <a:rPr lang="en-US" sz="3600">
                <a:latin typeface="Sagona Book"/>
              </a:rPr>
              <a:t> A lack of passion or reaction to news or situations that normally would evoke an emotion.</a:t>
            </a:r>
            <a:endParaRPr lang="en-US" sz="3600" dirty="0">
              <a:latin typeface="Sagona Book"/>
            </a:endParaRPr>
          </a:p>
          <a:p>
            <a:r>
              <a:rPr lang="en-US" sz="3600" dirty="0">
                <a:latin typeface="Sagona Book"/>
              </a:rPr>
              <a:t> • </a:t>
            </a:r>
            <a:r>
              <a:rPr lang="en-US" sz="3600" b="1" dirty="0">
                <a:latin typeface="Sagona Book"/>
              </a:rPr>
              <a:t>Behavioral.</a:t>
            </a:r>
            <a:r>
              <a:rPr lang="en-US" sz="3600" dirty="0">
                <a:latin typeface="Sagona Book"/>
              </a:rPr>
              <a:t> Trouble initiating activity, a need </a:t>
            </a:r>
            <a:r>
              <a:rPr lang="en-US" sz="3600">
                <a:latin typeface="Sagona Book"/>
              </a:rPr>
              <a:t>for others to prompt one to complete tasks.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55982-9CA7-DAAF-5458-2B0D51412825}"/>
              </a:ext>
            </a:extLst>
          </p:cNvPr>
          <p:cNvSpPr txBox="1"/>
          <p:nvPr/>
        </p:nvSpPr>
        <p:spPr>
          <a:xfrm>
            <a:off x="8288054" y="6158629"/>
            <a:ext cx="34133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(National Parkinson's Foundation) </a:t>
            </a:r>
          </a:p>
        </p:txBody>
      </p:sp>
    </p:spTree>
    <p:extLst>
      <p:ext uri="{BB962C8B-B14F-4D97-AF65-F5344CB8AC3E}">
        <p14:creationId xmlns:p14="http://schemas.microsoft.com/office/powerpoint/2010/main" val="15163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rectangles and black text&#10;&#10;AI-generated content may be incorrect.">
            <a:extLst>
              <a:ext uri="{FF2B5EF4-FFF2-40B4-BE49-F238E27FC236}">
                <a16:creationId xmlns:a16="http://schemas.microsoft.com/office/drawing/2014/main" id="{49917B72-9685-F9A1-7485-B71BFD215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9" y="1089990"/>
            <a:ext cx="9342784" cy="490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C5FD27-4802-4592-C349-282D88267C09}"/>
              </a:ext>
            </a:extLst>
          </p:cNvPr>
          <p:cNvSpPr txBox="1"/>
          <p:nvPr/>
        </p:nvSpPr>
        <p:spPr>
          <a:xfrm>
            <a:off x="9446712" y="6210822"/>
            <a:ext cx="14613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7</a:t>
            </a:r>
          </a:p>
        </p:txBody>
      </p:sp>
    </p:spTree>
    <p:extLst>
      <p:ext uri="{BB962C8B-B14F-4D97-AF65-F5344CB8AC3E}">
        <p14:creationId xmlns:p14="http://schemas.microsoft.com/office/powerpoint/2010/main" val="798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ycle&#10;&#10;AI-generated content may be incorrect.">
            <a:extLst>
              <a:ext uri="{FF2B5EF4-FFF2-40B4-BE49-F238E27FC236}">
                <a16:creationId xmlns:a16="http://schemas.microsoft.com/office/drawing/2014/main" id="{21531375-95B4-33CB-220D-206D5D6D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23FDC-9E2F-D78F-3C7A-B05E1BFBEB84}"/>
              </a:ext>
            </a:extLst>
          </p:cNvPr>
          <p:cNvSpPr txBox="1"/>
          <p:nvPr/>
        </p:nvSpPr>
        <p:spPr>
          <a:xfrm>
            <a:off x="5009966" y="2834442"/>
            <a:ext cx="21752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C96E6E"/>
                </a:solidFill>
                <a:latin typeface="Sagona Book"/>
              </a:rPr>
              <a:t>Cycle of Anxiety</a:t>
            </a:r>
            <a:endParaRPr lang="en-US" sz="3600">
              <a:latin typeface="Sagona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98AC6-4293-2A3D-2D88-8F742306AB1D}"/>
              </a:ext>
            </a:extLst>
          </p:cNvPr>
          <p:cNvSpPr txBox="1"/>
          <p:nvPr/>
        </p:nvSpPr>
        <p:spPr>
          <a:xfrm>
            <a:off x="9446712" y="5918548"/>
            <a:ext cx="19832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8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w coping mechanisms can help with anxiety #youthempowerment #anxiety # strategies | Powershift Coaching posted on the topic | LinkedIn">
            <a:extLst>
              <a:ext uri="{FF2B5EF4-FFF2-40B4-BE49-F238E27FC236}">
                <a16:creationId xmlns:a16="http://schemas.microsoft.com/office/drawing/2014/main" id="{33E5076F-FE15-3755-6EB4-4E766005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3" y="476250"/>
            <a:ext cx="581977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A49734-A414-96C0-7C9B-F433B70E93C9}"/>
              </a:ext>
            </a:extLst>
          </p:cNvPr>
          <p:cNvSpPr txBox="1"/>
          <p:nvPr/>
        </p:nvSpPr>
        <p:spPr>
          <a:xfrm>
            <a:off x="9895561" y="5855917"/>
            <a:ext cx="19206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9</a:t>
            </a:r>
          </a:p>
        </p:txBody>
      </p:sp>
    </p:spTree>
    <p:extLst>
      <p:ext uri="{BB962C8B-B14F-4D97-AF65-F5344CB8AC3E}">
        <p14:creationId xmlns:p14="http://schemas.microsoft.com/office/powerpoint/2010/main" val="13896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57" y="3127829"/>
            <a:ext cx="7534656" cy="914400"/>
          </a:xfrm>
        </p:spPr>
        <p:txBody>
          <a:bodyPr/>
          <a:lstStyle/>
          <a:p>
            <a:r>
              <a:rPr lang="en-US" sz="6600"/>
              <a:t>Caregivers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031DBB-E8FB-2711-0F35-444E801B57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560" y="4091"/>
            <a:ext cx="4589511" cy="65550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DB94-FC21-07C5-1FC9-E729C5DEDF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D6DDD7FD-AEC2-E922-8CDE-AA349049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" y="-2423"/>
            <a:ext cx="10820400" cy="2746828"/>
          </a:xfrm>
          <a:prstGeom prst="rect">
            <a:avLst/>
          </a:prstGeom>
        </p:spPr>
      </p:pic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D8611D63-65A4-DAD4-ECE1-8B1E43BA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60" y="1791484"/>
            <a:ext cx="10220325" cy="1114425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5953F02-0909-98D5-D0EE-29ECB05F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85" y="2899278"/>
            <a:ext cx="10439400" cy="2409825"/>
          </a:xfrm>
          <a:prstGeom prst="rect">
            <a:avLst/>
          </a:prstGeom>
        </p:spPr>
      </p:pic>
      <p:pic>
        <p:nvPicPr>
          <p:cNvPr id="8" name="Picture 7" descr="A close up of a text&#10;&#10;AI-generated content may be incorrect.">
            <a:extLst>
              <a:ext uri="{FF2B5EF4-FFF2-40B4-BE49-F238E27FC236}">
                <a16:creationId xmlns:a16="http://schemas.microsoft.com/office/drawing/2014/main" id="{E5B912C6-CE86-C550-5C2F-11FF5C144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91" y="3427565"/>
            <a:ext cx="11621346" cy="2757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F30EF-88C1-E48D-70B3-D32BBF47453A}"/>
              </a:ext>
            </a:extLst>
          </p:cNvPr>
          <p:cNvSpPr txBox="1"/>
          <p:nvPr/>
        </p:nvSpPr>
        <p:spPr>
          <a:xfrm>
            <a:off x="7766137" y="6325644"/>
            <a:ext cx="35907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(National Parkinson's Foundation) </a:t>
            </a:r>
          </a:p>
        </p:txBody>
      </p: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n-US" sz="480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9471B-219A-F9E2-8EF8-72F61832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/>
              <a:t>stigma</a:t>
            </a:r>
          </a:p>
          <a:p>
            <a:pPr marL="342900" indent="-342900">
              <a:buChar char="•"/>
            </a:pPr>
            <a:r>
              <a:rPr lang="en-US"/>
              <a:t>Depression</a:t>
            </a:r>
            <a:endParaRPr lang="en-US" dirty="0"/>
          </a:p>
          <a:p>
            <a:pPr marL="342900" indent="-342900">
              <a:buChar char="•"/>
            </a:pPr>
            <a:r>
              <a:rPr lang="en-US"/>
              <a:t>Apathy </a:t>
            </a:r>
            <a:endParaRPr lang="en-US" dirty="0"/>
          </a:p>
          <a:p>
            <a:pPr marL="342900" indent="-342900">
              <a:buChar char="•"/>
            </a:pPr>
            <a:r>
              <a:rPr lang="en-US"/>
              <a:t>Anxiety</a:t>
            </a:r>
            <a:endParaRPr lang="en-US" dirty="0"/>
          </a:p>
          <a:p>
            <a:pPr marL="342900" indent="-342900">
              <a:buChar char="•"/>
            </a:pPr>
            <a:r>
              <a:rPr lang="en-US"/>
              <a:t>Caregiver Mental Health</a:t>
            </a:r>
            <a:endParaRPr lang="en-US" dirty="0"/>
          </a:p>
          <a:p>
            <a:pPr marL="342900" indent="-342900">
              <a:buChar char="•"/>
            </a:pPr>
            <a:r>
              <a:rPr lang="en-US"/>
              <a:t>Self-Care</a:t>
            </a:r>
          </a:p>
          <a:p>
            <a:pPr marL="342900" indent="-342900">
              <a:buChar char="•"/>
            </a:pPr>
            <a:r>
              <a:rPr lang="en-US"/>
              <a:t>Resources</a:t>
            </a:r>
          </a:p>
          <a:p>
            <a:pPr marL="342900" indent="-342900">
              <a:buChar char="•"/>
            </a:pPr>
            <a:r>
              <a:rPr lang="en-US"/>
              <a:t>Q&amp;A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C3218-5D37-E9E0-FFE6-1ACD1100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215D6-FD43-D6BC-FC0F-832AC48CB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7" y="1654561"/>
            <a:ext cx="10439400" cy="422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4CBEA-BCBE-246C-8A1E-80EC77CC76AD}"/>
              </a:ext>
            </a:extLst>
          </p:cNvPr>
          <p:cNvSpPr txBox="1"/>
          <p:nvPr/>
        </p:nvSpPr>
        <p:spPr>
          <a:xfrm>
            <a:off x="7546932" y="6148192"/>
            <a:ext cx="3288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(National Parkinson's Foundation) </a:t>
            </a:r>
          </a:p>
        </p:txBody>
      </p:sp>
    </p:spTree>
    <p:extLst>
      <p:ext uri="{BB962C8B-B14F-4D97-AF65-F5344CB8AC3E}">
        <p14:creationId xmlns:p14="http://schemas.microsoft.com/office/powerpoint/2010/main" val="4553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7FC6-E6F4-D178-56E7-E68A4489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36" y="4020273"/>
            <a:ext cx="10360152" cy="914400"/>
          </a:xfrm>
        </p:spPr>
        <p:txBody>
          <a:bodyPr/>
          <a:lstStyle/>
          <a:p>
            <a:r>
              <a:rPr lang="en-US" sz="6600"/>
              <a:t>Anticipatory Grief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902B-B662-14A1-068D-1C3DC3D3D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ow to Deal With Anticipatory Grief – Barn Life">
            <a:extLst>
              <a:ext uri="{FF2B5EF4-FFF2-40B4-BE49-F238E27FC236}">
                <a16:creationId xmlns:a16="http://schemas.microsoft.com/office/drawing/2014/main" id="{B3F7C1CE-A87E-BEB8-4888-470B666B9B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185201" y="1161364"/>
            <a:ext cx="7263653" cy="453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76680-51D2-A0B8-F442-774753FF4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EAE43-A02A-9B5E-2F24-674DC61E9ED6}"/>
              </a:ext>
            </a:extLst>
          </p:cNvPr>
          <p:cNvSpPr txBox="1"/>
          <p:nvPr/>
        </p:nvSpPr>
        <p:spPr>
          <a:xfrm>
            <a:off x="8935232" y="6148191"/>
            <a:ext cx="14613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10</a:t>
            </a:r>
          </a:p>
        </p:txBody>
      </p:sp>
    </p:spTree>
    <p:extLst>
      <p:ext uri="{BB962C8B-B14F-4D97-AF65-F5344CB8AC3E}">
        <p14:creationId xmlns:p14="http://schemas.microsoft.com/office/powerpoint/2010/main" val="27721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33C2-350F-7B14-F5AD-8E582A54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57093"/>
            <a:ext cx="9171795" cy="1288552"/>
          </a:xfrm>
        </p:spPr>
        <p:txBody>
          <a:bodyPr/>
          <a:lstStyle/>
          <a:p>
            <a:pPr algn="l"/>
            <a:r>
              <a:rPr lang="en-US" sz="6600"/>
              <a:t>Self-Care</a:t>
            </a:r>
          </a:p>
        </p:txBody>
      </p:sp>
    </p:spTree>
    <p:extLst>
      <p:ext uri="{BB962C8B-B14F-4D97-AF65-F5344CB8AC3E}">
        <p14:creationId xmlns:p14="http://schemas.microsoft.com/office/powerpoint/2010/main" val="39166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self-care&#10;&#10;AI-generated content may be incorrect.">
            <a:extLst>
              <a:ext uri="{FF2B5EF4-FFF2-40B4-BE49-F238E27FC236}">
                <a16:creationId xmlns:a16="http://schemas.microsoft.com/office/drawing/2014/main" id="{AAA0F063-92AB-A8F3-AC7C-06B46157A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42" y="189741"/>
            <a:ext cx="9177757" cy="612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67E0FF-F151-D8AD-B922-651D96EE6F4B}"/>
              </a:ext>
            </a:extLst>
          </p:cNvPr>
          <p:cNvSpPr txBox="1"/>
          <p:nvPr/>
        </p:nvSpPr>
        <p:spPr>
          <a:xfrm>
            <a:off x="9050055" y="6127315"/>
            <a:ext cx="2129424" cy="375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11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1642-CF88-676F-4929-8B6A0F14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6373"/>
          </a:xfrm>
        </p:spPr>
        <p:txBody>
          <a:bodyPr/>
          <a:lstStyle/>
          <a:p>
            <a:pPr algn="l"/>
            <a:r>
              <a:rPr lang="en-US"/>
              <a:t>Benefits of Self-Care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FE4F1-DC78-DD69-8CA9-5BAF616AB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851" y="1831229"/>
            <a:ext cx="9376035" cy="4639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US"/>
              <a:t>Short term: 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cap="all">
                <a:solidFill>
                  <a:srgbClr val="543E34"/>
                </a:solidFill>
                <a:latin typeface="Gill Sans Nova Light"/>
              </a:rPr>
              <a:t>Reduced stress levels </a:t>
            </a:r>
            <a:endParaRPr lang="en-US" cap="all" dirty="0">
              <a:solidFill>
                <a:srgbClr val="543E34"/>
              </a:solidFill>
              <a:latin typeface="Gill Sans Nova Light"/>
            </a:endParaRP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cap="all">
                <a:solidFill>
                  <a:srgbClr val="543E34"/>
                </a:solidFill>
                <a:latin typeface="Gill Sans Nova Light"/>
              </a:rPr>
              <a:t>increased self-worth </a:t>
            </a:r>
            <a:endParaRPr lang="en-US" cap="all"/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cap="all">
                <a:solidFill>
                  <a:srgbClr val="543E34"/>
                </a:solidFill>
                <a:latin typeface="Gill Sans Nova Light"/>
              </a:rPr>
              <a:t>overall feeling of belonging </a:t>
            </a:r>
            <a:endParaRPr lang="en-US"/>
          </a:p>
          <a:p>
            <a:pPr marL="1028700" lvl="1" indent="-342900" algn="l">
              <a:buFont typeface="Courier New" panose="020B0604020202020204" pitchFamily="34" charset="0"/>
              <a:buChar char="o"/>
            </a:pPr>
            <a:endParaRPr lang="en-US" dirty="0"/>
          </a:p>
          <a:p>
            <a:pPr marL="342900" indent="-342900" algn="l">
              <a:buChar char="•"/>
            </a:pPr>
            <a:endParaRPr lang="en-US" dirty="0"/>
          </a:p>
          <a:p>
            <a:pPr marL="342900" indent="-342900" algn="l">
              <a:buChar char="•"/>
            </a:pPr>
            <a:r>
              <a:rPr lang="en-US"/>
              <a:t>Long term: 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cap="all">
                <a:ea typeface="+mn-lt"/>
                <a:cs typeface="+mn-lt"/>
              </a:rPr>
              <a:t>Management of chronic conditions</a:t>
            </a:r>
            <a:endParaRPr lang="en-US" cap="all" dirty="0">
              <a:ea typeface="+mn-lt"/>
              <a:cs typeface="+mn-lt"/>
            </a:endParaRP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cap="all">
                <a:ea typeface="+mn-lt"/>
                <a:cs typeface="+mn-lt"/>
              </a:rPr>
              <a:t>healthier relationships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cap="all">
                <a:ea typeface="+mn-lt"/>
                <a:cs typeface="+mn-lt"/>
              </a:rPr>
              <a:t>reduced burn out 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en-US" cap="all">
                <a:ea typeface="+mn-lt"/>
                <a:cs typeface="+mn-lt"/>
              </a:rPr>
              <a:t>overall improvement in quality of life </a:t>
            </a:r>
            <a:endParaRPr lang="en-US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3A7E0-5615-4C14-CD0A-6BF6E006CC0D}"/>
              </a:ext>
            </a:extLst>
          </p:cNvPr>
          <p:cNvSpPr txBox="1"/>
          <p:nvPr/>
        </p:nvSpPr>
        <p:spPr>
          <a:xfrm>
            <a:off x="8538575" y="6242137"/>
            <a:ext cx="24008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(Carver et al., 2010) </a:t>
            </a:r>
          </a:p>
        </p:txBody>
      </p:sp>
    </p:spTree>
    <p:extLst>
      <p:ext uri="{BB962C8B-B14F-4D97-AF65-F5344CB8AC3E}">
        <p14:creationId xmlns:p14="http://schemas.microsoft.com/office/powerpoint/2010/main" val="28906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33A77B-664F-FFD3-D61A-0D344C26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34" y="3183520"/>
            <a:ext cx="10360152" cy="947530"/>
          </a:xfrm>
        </p:spPr>
        <p:txBody>
          <a:bodyPr/>
          <a:lstStyle/>
          <a:p>
            <a:r>
              <a:rPr lang="en-US" sz="6600"/>
              <a:t>Counseling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9500A-4B75-29F9-CE37-C3E13D6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 descr="How Does Therapy Work? All You Need to Know About Therapy | Deep Eddy  Psychotherapy">
            <a:extLst>
              <a:ext uri="{FF2B5EF4-FFF2-40B4-BE49-F238E27FC236}">
                <a16:creationId xmlns:a16="http://schemas.microsoft.com/office/drawing/2014/main" id="{A22E100E-BD08-C251-3636-E6D444873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31" y="2240032"/>
            <a:ext cx="7570718" cy="37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hat Is Cognitive Behavioral Therapy (CBT)? | Dana McPherson, LCSW – Aspire  Psychology Portland — Aspire Psychology">
            <a:extLst>
              <a:ext uri="{FF2B5EF4-FFF2-40B4-BE49-F238E27FC236}">
                <a16:creationId xmlns:a16="http://schemas.microsoft.com/office/drawing/2014/main" id="{0AB7B81A-5947-C809-7E60-19C7C9BEA6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82388" y="664575"/>
            <a:ext cx="7946481" cy="52270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4634A-20EB-2169-4CCF-624DEEC5F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91D18-E53A-56D3-DB14-646F2EF9CC7B}"/>
              </a:ext>
            </a:extLst>
          </p:cNvPr>
          <p:cNvSpPr txBox="1"/>
          <p:nvPr/>
        </p:nvSpPr>
        <p:spPr>
          <a:xfrm>
            <a:off x="8872602" y="5887232"/>
            <a:ext cx="13047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12</a:t>
            </a:r>
          </a:p>
        </p:txBody>
      </p:sp>
    </p:spTree>
    <p:extLst>
      <p:ext uri="{BB962C8B-B14F-4D97-AF65-F5344CB8AC3E}">
        <p14:creationId xmlns:p14="http://schemas.microsoft.com/office/powerpoint/2010/main" val="4383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9314-05B5-D7DF-412C-AE70439D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Search for a Counselor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F152-16C1-321E-54D4-8BF112A5B3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Psychologytoday.Com</a:t>
            </a:r>
            <a:r>
              <a:rPr lang="en-US" dirty="0"/>
              <a:t> </a:t>
            </a:r>
          </a:p>
          <a:p>
            <a:r>
              <a:rPr lang="en-US"/>
              <a:t>Filters: </a:t>
            </a:r>
          </a:p>
          <a:p>
            <a:pPr lvl="1"/>
            <a:r>
              <a:rPr lang="en-US" cap="all"/>
              <a:t>Chronic Illness</a:t>
            </a:r>
            <a:endParaRPr lang="en-US" dirty="0"/>
          </a:p>
          <a:p>
            <a:pPr lvl="1"/>
            <a:r>
              <a:rPr lang="en-US" cap="all"/>
              <a:t>Geriatric</a:t>
            </a:r>
          </a:p>
          <a:p>
            <a:pPr lvl="1"/>
            <a:r>
              <a:rPr lang="en-US" cap="all"/>
              <a:t>Spirituality/religion</a:t>
            </a:r>
          </a:p>
          <a:p>
            <a:pPr lvl="1"/>
            <a:r>
              <a:rPr lang="en-US" cap="all"/>
              <a:t>Depression, anxiety, stress</a:t>
            </a:r>
            <a:endParaRPr lang="en-US" cap="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CA36D-34FC-5190-7F2A-C4B89E8284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DC2FE-7DEB-4444-267C-B1F5E8851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E4F88F8-17E5-45E3-77B1-77FACD99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/>
          <a:lstStyle/>
          <a:p>
            <a:r>
              <a:rPr lang="en-US" sz="4800"/>
              <a:t>Resources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469ED-926E-7CEE-5AF2-BF9AC726D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23C1D-BBC8-9E3B-B423-993FC3EAD75E}"/>
              </a:ext>
            </a:extLst>
          </p:cNvPr>
          <p:cNvSpPr txBox="1"/>
          <p:nvPr/>
        </p:nvSpPr>
        <p:spPr>
          <a:xfrm>
            <a:off x="1206499" y="1895929"/>
            <a:ext cx="1015092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>
                <a:latin typeface="Gill Sans Nova Light"/>
              </a:rPr>
              <a:t>Parkinson's Foundation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4400">
                <a:latin typeface="Gill Sans Nova Light"/>
              </a:rPr>
              <a:t>National Helpline</a:t>
            </a:r>
          </a:p>
          <a:p>
            <a:pPr marL="1200150" lvl="2" indent="-285750">
              <a:buFont typeface="Wingdings"/>
              <a:buChar char="§"/>
            </a:pPr>
            <a:r>
              <a:rPr lang="en-US" sz="4400">
                <a:latin typeface="Gill Sans Nova Light"/>
              </a:rPr>
              <a:t>1-800-4PD-INFO (1-800-473-4636)</a:t>
            </a:r>
          </a:p>
          <a:p>
            <a:pPr marL="1657350" lvl="3" indent="-285750">
              <a:buFont typeface="Arial"/>
              <a:buChar char="•"/>
            </a:pPr>
            <a:r>
              <a:rPr lang="en-US" sz="4400">
                <a:latin typeface="Gill Sans Nova Light"/>
              </a:rPr>
              <a:t>Answers to PD questions</a:t>
            </a:r>
          </a:p>
          <a:p>
            <a:pPr marL="1657350" lvl="3" indent="-285750">
              <a:buFont typeface="Arial"/>
              <a:buChar char="•"/>
            </a:pPr>
            <a:r>
              <a:rPr lang="en-US" sz="4400">
                <a:latin typeface="Gill Sans Nova Light"/>
              </a:rPr>
              <a:t>Caregiver resources</a:t>
            </a:r>
          </a:p>
          <a:p>
            <a:pPr lvl="2"/>
            <a:endParaRPr lang="en-US" sz="4400" dirty="0">
              <a:latin typeface="Gill Sans Nov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4400">
                <a:latin typeface="Gill Sans Nova Light"/>
              </a:rPr>
              <a:t>The Helpline Center, 988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0649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9BDD-DBF4-4C85-1327-8E75637A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07009"/>
            <a:ext cx="10360152" cy="914400"/>
          </a:xfrm>
        </p:spPr>
        <p:txBody>
          <a:bodyPr/>
          <a:lstStyle/>
          <a:p>
            <a:r>
              <a:rPr lang="en-US" sz="4800"/>
              <a:t>Not Just a Diagnosis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59A25-3699-9B21-C8B9-2AF05586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 descr="A diagram of a person&#10;&#10;AI-generated content may be incorrect.">
            <a:extLst>
              <a:ext uri="{FF2B5EF4-FFF2-40B4-BE49-F238E27FC236}">
                <a16:creationId xmlns:a16="http://schemas.microsoft.com/office/drawing/2014/main" id="{A8004446-32E0-50EC-C44A-2D2EF2C7601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-866624" y="905565"/>
            <a:ext cx="10650864" cy="6064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5CAA2-1896-2124-D8A8-A7EE3ADA0B29}"/>
              </a:ext>
            </a:extLst>
          </p:cNvPr>
          <p:cNvSpPr txBox="1"/>
          <p:nvPr/>
        </p:nvSpPr>
        <p:spPr>
          <a:xfrm>
            <a:off x="8361122" y="6095999"/>
            <a:ext cx="12630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7334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AA91-2EF4-9BCA-4284-821DF80F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South Dakota Parkinson's Foundation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D5745-AC0E-B9E7-5805-0733A6E9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68F61-CFDF-323C-C0D3-8146E65BA7BF}"/>
              </a:ext>
            </a:extLst>
          </p:cNvPr>
          <p:cNvSpPr txBox="1"/>
          <p:nvPr/>
        </p:nvSpPr>
        <p:spPr>
          <a:xfrm>
            <a:off x="386218" y="2194394"/>
            <a:ext cx="10960157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4000" dirty="0">
                <a:ea typeface="+mn-lt"/>
                <a:cs typeface="+mn-lt"/>
                <a:hlinkClick r:id="rId2"/>
              </a:rPr>
              <a:t>https://www.southdakotaparkinson.org/support-groups</a:t>
            </a:r>
            <a:endParaRPr lang="en-US" sz="4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742950" lvl="1" indent="-285750">
              <a:buFont typeface="Courier New"/>
              <a:buChar char="o"/>
            </a:pPr>
            <a:r>
              <a:rPr lang="en-US" sz="2800"/>
              <a:t>Support groups listed throughout the state</a:t>
            </a:r>
            <a:endParaRPr lang="en-US" sz="2800" dirty="0"/>
          </a:p>
          <a:p>
            <a:pPr marL="1200150" lvl="2" indent="-285750">
              <a:buFont typeface="Wingdings"/>
              <a:buChar char="§"/>
            </a:pPr>
            <a:r>
              <a:rPr lang="en-US" sz="2800" dirty="0"/>
              <a:t>Men's, Women's, and </a:t>
            </a:r>
            <a:r>
              <a:rPr lang="en-US" sz="2800"/>
              <a:t>Caregiver</a:t>
            </a:r>
            <a:r>
              <a:rPr lang="en-US" sz="2800" dirty="0"/>
              <a:t> groups available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F414-3419-66A7-90BB-62C5828D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81" y="3257078"/>
            <a:ext cx="7534656" cy="914400"/>
          </a:xfrm>
        </p:spPr>
        <p:txBody>
          <a:bodyPr/>
          <a:lstStyle/>
          <a:p>
            <a:r>
              <a:rPr lang="en-US" sz="5400"/>
              <a:t>Hope &amp; Optimism 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FE63F5-9B7D-B591-B7F0-EE68EED7B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7D112-8D4C-8DC3-9B33-51DD5175E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905E-BCAA-60F0-E04E-9F90422C75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9143" y="1176351"/>
            <a:ext cx="7256859" cy="4830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latin typeface="Sagona Book"/>
              </a:rPr>
              <a:t>Hope is about leaving room for something good to happen. Optimism is about having hope, trusting that things will work out.</a:t>
            </a:r>
            <a:endParaRPr lang="en-US">
              <a:latin typeface="Sagona Book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553A9B-F7B9-B685-D41F-631E815D2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3063A-EFCF-C0BD-63DD-E0BE237B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/>
          <a:lstStyle/>
          <a:p>
            <a:endParaRPr lang="en-US" dirty="0"/>
          </a:p>
          <a:p>
            <a:endParaRPr lang="en-US"/>
          </a:p>
        </p:txBody>
      </p:sp>
      <p:pic>
        <p:nvPicPr>
          <p:cNvPr id="3" name="Picture 2" descr="A group of people holding each other&#10;&#10;AI-generated content may be incorrect.">
            <a:extLst>
              <a:ext uri="{FF2B5EF4-FFF2-40B4-BE49-F238E27FC236}">
                <a16:creationId xmlns:a16="http://schemas.microsoft.com/office/drawing/2014/main" id="{7156FF61-1306-8B9B-2AAB-B8652D949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377" y="313765"/>
            <a:ext cx="5048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Citations 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4243" y="1072628"/>
            <a:ext cx="10426400" cy="525410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sz="1900" dirty="0">
              <a:latin typeface="Times New Roman"/>
              <a:cs typeface="Times New Roman"/>
            </a:endParaRPr>
          </a:p>
          <a:p>
            <a:endParaRPr lang="en-US" i="1" dirty="0">
              <a:ea typeface="+mn-lt"/>
              <a:cs typeface="+mn-lt"/>
            </a:endParaRPr>
          </a:p>
          <a:p>
            <a:endParaRPr lang="en-US" i="1" dirty="0">
              <a:ea typeface="+mn-lt"/>
              <a:cs typeface="+mn-lt"/>
            </a:endParaRPr>
          </a:p>
          <a:p>
            <a:r>
              <a:rPr lang="en-US" sz="1900" i="1">
                <a:latin typeface="Times New Roman"/>
                <a:ea typeface="+mn-lt"/>
                <a:cs typeface="Times New Roman"/>
              </a:rPr>
              <a:t>13 Coping Skills for Anxiety That Actually Work</a:t>
            </a:r>
            <a:r>
              <a:rPr lang="en-US" sz="1900">
                <a:latin typeface="Times New Roman"/>
                <a:ea typeface="+mn-lt"/>
                <a:cs typeface="Times New Roman"/>
              </a:rPr>
              <a:t>. (2026, January 22). Springhealth.com; Spring Health. </a:t>
            </a:r>
            <a:r>
              <a:rPr lang="en-US" sz="1900" dirty="0">
                <a:latin typeface="Times New Roman"/>
                <a:ea typeface="+mn-lt"/>
                <a:cs typeface="Times New Roman"/>
                <a:hlinkClick r:id="rId3"/>
              </a:rPr>
              <a:t>https://www.springhealth.com/blog/coping-skills-for-anxiety</a:t>
            </a:r>
            <a:endParaRPr lang="en-US" sz="1900"/>
          </a:p>
          <a:p>
            <a:endParaRPr lang="en-US" sz="1900" dirty="0">
              <a:latin typeface="Times New Roman"/>
              <a:ea typeface="+mn-lt"/>
              <a:cs typeface="Times New Roman"/>
            </a:endParaRPr>
          </a:p>
          <a:p>
            <a:r>
              <a:rPr lang="en-US" sz="2400" i="1">
                <a:latin typeface="Times New Roman"/>
                <a:ea typeface="+mn-lt"/>
                <a:cs typeface="Times New Roman"/>
              </a:rPr>
              <a:t>Anxiety and PD | Parkinson’s Foundation</a:t>
            </a:r>
            <a:r>
              <a:rPr lang="en-US" sz="2400">
                <a:latin typeface="Times New Roman"/>
                <a:ea typeface="+mn-lt"/>
                <a:cs typeface="Times New Roman"/>
              </a:rPr>
              <a:t>. (n.d.).  </a:t>
            </a:r>
            <a:r>
              <a:rPr lang="en-US" sz="2400" dirty="0">
                <a:latin typeface="Times New Roman"/>
                <a:ea typeface="+mn-lt"/>
                <a:cs typeface="Times New Roman"/>
                <a:hlinkClick r:id="rId4"/>
              </a:rPr>
              <a:t>https://www.parkinson.org/library/fact-sheets/anxiety</a:t>
            </a:r>
            <a:endParaRPr lang="en-US"/>
          </a:p>
          <a:p>
            <a:endParaRPr lang="en-US" sz="2400" dirty="0">
              <a:latin typeface="Times New Roman"/>
              <a:ea typeface="+mn-lt"/>
              <a:cs typeface="Times New Roman"/>
            </a:endParaRPr>
          </a:p>
          <a:p>
            <a:r>
              <a:rPr lang="en-US" sz="2200" i="1">
                <a:latin typeface="Times New Roman"/>
                <a:ea typeface="+mn-lt"/>
                <a:cs typeface="Times New Roman"/>
              </a:rPr>
              <a:t>Apathy and PD | Parkinson’s Foundation</a:t>
            </a:r>
            <a:r>
              <a:rPr lang="en-US" sz="2200" dirty="0">
                <a:latin typeface="Times New Roman"/>
                <a:ea typeface="+mn-lt"/>
                <a:cs typeface="Times New Roman"/>
              </a:rPr>
              <a:t>. (n.d.). </a:t>
            </a:r>
            <a:r>
              <a:rPr lang="en-US" sz="2200" dirty="0">
                <a:latin typeface="Times New Roman"/>
                <a:ea typeface="+mn-lt"/>
                <a:cs typeface="Times New Roman"/>
                <a:hlinkClick r:id="rId5"/>
              </a:rPr>
              <a:t>https://www.parkinson.org/library/fact- sheets/apathy</a:t>
            </a:r>
            <a:endParaRPr lang="en-US">
              <a:hlinkClick r:id="" action="ppaction://noaction"/>
            </a:endParaRPr>
          </a:p>
          <a:p>
            <a:endParaRPr lang="en-US" sz="2200" dirty="0">
              <a:latin typeface="Times New Roman"/>
              <a:ea typeface="+mn-lt"/>
              <a:cs typeface="Times New Roman"/>
            </a:endParaRPr>
          </a:p>
          <a:p>
            <a:r>
              <a:rPr lang="en-US" sz="1900" dirty="0">
                <a:latin typeface="Times New Roman"/>
                <a:ea typeface="+mn-lt"/>
                <a:cs typeface="Times New Roman"/>
              </a:rPr>
              <a:t>Bottaro, Angelica. “What Is Self-Care and Why Is It Important?” </a:t>
            </a:r>
            <a:r>
              <a:rPr lang="en-US" sz="1900" dirty="0" err="1">
                <a:latin typeface="Times New Roman"/>
                <a:ea typeface="+mn-lt"/>
                <a:cs typeface="Times New Roman"/>
              </a:rPr>
              <a:t>Verywell</a:t>
            </a:r>
            <a:r>
              <a:rPr lang="en-US" sz="1900" dirty="0">
                <a:latin typeface="Times New Roman"/>
                <a:ea typeface="+mn-lt"/>
                <a:cs typeface="Times New Roman"/>
              </a:rPr>
              <a:t> Health, 2023, </a:t>
            </a:r>
            <a:r>
              <a:rPr lang="en-US" sz="1900" dirty="0">
                <a:latin typeface="Times New Roman"/>
                <a:ea typeface="+mn-lt"/>
                <a:cs typeface="Times New Roman"/>
                <a:hlinkClick r:id="rId6"/>
              </a:rPr>
              <a:t>www.verywellhealth.com/what-is-self-care-5212781</a:t>
            </a:r>
            <a:r>
              <a:rPr lang="en-US" sz="1900" dirty="0">
                <a:latin typeface="Times New Roman"/>
                <a:ea typeface="+mn-lt"/>
                <a:cs typeface="Times New Roman"/>
              </a:rPr>
              <a:t>.</a:t>
            </a:r>
            <a:endParaRPr lang="en-US" sz="1900" dirty="0"/>
          </a:p>
          <a:p>
            <a:endParaRPr lang="en-US" sz="1900" dirty="0">
              <a:latin typeface="Times New Roman"/>
              <a:ea typeface="+mn-lt"/>
              <a:cs typeface="Times New Roman"/>
            </a:endParaRPr>
          </a:p>
          <a:p>
            <a:r>
              <a:rPr lang="en-US" sz="1900">
                <a:latin typeface="Times New Roman"/>
                <a:ea typeface="+mn-lt"/>
                <a:cs typeface="Times New Roman"/>
              </a:rPr>
              <a:t>Carpenter, Chrissy. “Care for the Caregiver: Care Counseling.” </a:t>
            </a:r>
            <a:r>
              <a:rPr lang="en-US" sz="1900" i="1">
                <a:latin typeface="Times New Roman"/>
                <a:ea typeface="+mn-lt"/>
                <a:cs typeface="Times New Roman"/>
              </a:rPr>
              <a:t>Caregiver Action Network</a:t>
            </a:r>
            <a:r>
              <a:rPr lang="en-US" sz="1900">
                <a:latin typeface="Times New Roman"/>
                <a:ea typeface="+mn-lt"/>
                <a:cs typeface="Times New Roman"/>
              </a:rPr>
              <a:t>, 12 June 2024, </a:t>
            </a:r>
            <a:r>
              <a:rPr lang="en-US" sz="1900" dirty="0">
                <a:latin typeface="Times New Roman"/>
                <a:ea typeface="+mn-lt"/>
                <a:cs typeface="Times New Roman"/>
                <a:hlinkClick r:id="rId7"/>
              </a:rPr>
              <a:t>www.caregiveraction.org/care-caregiver-care-counseling/</a:t>
            </a:r>
            <a:r>
              <a:rPr lang="en-US" sz="1900">
                <a:latin typeface="Times New Roman"/>
                <a:ea typeface="+mn-lt"/>
                <a:cs typeface="Times New Roman"/>
              </a:rPr>
              <a:t>.</a:t>
            </a:r>
            <a:endParaRPr lang="en-US" sz="1900"/>
          </a:p>
          <a:p>
            <a:endParaRPr lang="en-US" sz="1900" dirty="0">
              <a:latin typeface="Times New Roman"/>
              <a:ea typeface="+mn-lt"/>
              <a:cs typeface="Times New Roman"/>
            </a:endParaRPr>
          </a:p>
          <a:p>
            <a:r>
              <a:rPr lang="en-US" sz="1900">
                <a:latin typeface="Times New Roman"/>
                <a:ea typeface="+mn-lt"/>
                <a:cs typeface="Times New Roman"/>
              </a:rPr>
              <a:t>Carver, C. S., Scheier, M. F., &amp; Segerstrom, S. C. (2010a). Optimism. </a:t>
            </a:r>
            <a:r>
              <a:rPr lang="en-US" sz="1900" i="1">
                <a:latin typeface="Times New Roman"/>
                <a:ea typeface="+mn-lt"/>
                <a:cs typeface="Times New Roman"/>
              </a:rPr>
              <a:t>Clinical Psychology Review</a:t>
            </a:r>
            <a:r>
              <a:rPr lang="en-US" sz="1900">
                <a:latin typeface="Times New Roman"/>
                <a:ea typeface="+mn-lt"/>
                <a:cs typeface="Times New Roman"/>
              </a:rPr>
              <a:t>, </a:t>
            </a:r>
            <a:r>
              <a:rPr lang="en-US" sz="1900" i="1">
                <a:latin typeface="Times New Roman"/>
                <a:ea typeface="+mn-lt"/>
                <a:cs typeface="Times New Roman"/>
              </a:rPr>
              <a:t>30</a:t>
            </a:r>
            <a:r>
              <a:rPr lang="en-US" sz="1900">
                <a:latin typeface="Times New Roman"/>
                <a:ea typeface="+mn-lt"/>
                <a:cs typeface="Times New Roman"/>
              </a:rPr>
              <a:t>(7), 879–889. </a:t>
            </a:r>
            <a:r>
              <a:rPr lang="en-US" sz="1900" dirty="0">
                <a:latin typeface="Times New Roman"/>
                <a:ea typeface="+mn-lt"/>
                <a:cs typeface="Times New Roman"/>
                <a:hlinkClick r:id="rId8"/>
              </a:rPr>
              <a:t>https://doi.org/10.1016/j.cpr.2010.01.006</a:t>
            </a:r>
            <a:endParaRPr lang="en-US" sz="1900"/>
          </a:p>
          <a:p>
            <a:endParaRPr lang="en-US" sz="1900" dirty="0">
              <a:latin typeface="Times New Roman"/>
              <a:ea typeface="+mn-lt"/>
              <a:cs typeface="Times New Roman"/>
            </a:endParaRPr>
          </a:p>
          <a:p>
            <a:endParaRPr lang="en-US" sz="1900" i="1" dirty="0">
              <a:latin typeface="Times New Roman"/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endParaRPr lang="en-US" sz="1200" dirty="0">
              <a:solidFill>
                <a:srgbClr val="543E34"/>
              </a:solidFill>
              <a:latin typeface="Times New Roman"/>
              <a:cs typeface="Times New Roman"/>
            </a:endParaRPr>
          </a:p>
          <a:p>
            <a:endParaRPr lang="en-US" sz="1900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C355-1786-BA0B-4738-E9B56C2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8C11D-9F7B-337B-CB6C-A9E4047F393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863" y="1966044"/>
            <a:ext cx="10734179" cy="44994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900">
                <a:latin typeface="Times New Roman"/>
                <a:cs typeface="Times New Roman"/>
              </a:rPr>
              <a:t>Crooks, S., Mitchell, G., Wynne, L., &amp; Carter, G. (2025, January 3). </a:t>
            </a:r>
            <a:r>
              <a:rPr lang="en-US" sz="1900" i="1">
                <a:latin typeface="Times New Roman"/>
                <a:cs typeface="Times New Roman"/>
              </a:rPr>
              <a:t>Exploring the Stigma Experienced by </a:t>
            </a:r>
            <a:endParaRPr lang="en-US" sz="1900" dirty="0">
              <a:latin typeface="Times New Roman"/>
              <a:cs typeface="Times New Roman"/>
            </a:endParaRPr>
          </a:p>
          <a:p>
            <a:r>
              <a:rPr lang="en-US" sz="1900" i="1">
                <a:latin typeface="Times New Roman"/>
                <a:cs typeface="Times New Roman"/>
              </a:rPr>
              <a:t> People Affected by Parkinson’s Disease: A Systematic Review</a:t>
            </a:r>
            <a:r>
              <a:rPr lang="en-US" sz="1900">
                <a:latin typeface="Times New Roman"/>
                <a:cs typeface="Times New Roman"/>
              </a:rPr>
              <a:t>. BMC public health. </a:t>
            </a:r>
          </a:p>
          <a:p>
            <a:r>
              <a:rPr lang="en-US" sz="1900" dirty="0">
                <a:latin typeface="Times New Roman"/>
                <a:cs typeface="Times New Roman"/>
                <a:hlinkClick r:id="rId2"/>
              </a:rPr>
              <a:t> https://pmc.ncbi.nlm.nih.gov/articles/PMC11697948/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endParaRPr lang="en-US" sz="1900" dirty="0"/>
          </a:p>
          <a:p>
            <a:endParaRPr lang="en-US" sz="1900" dirty="0">
              <a:latin typeface="Times New Roman"/>
              <a:cs typeface="Times New Roman"/>
            </a:endParaRPr>
          </a:p>
          <a:p>
            <a:r>
              <a:rPr lang="en-US" sz="1900" i="1">
                <a:latin typeface="Times New Roman"/>
                <a:cs typeface="Times New Roman"/>
              </a:rPr>
              <a:t>Emotional &amp; Mental Health</a:t>
            </a:r>
            <a:r>
              <a:rPr lang="en-US" sz="1900">
                <a:latin typeface="Times New Roman"/>
                <a:cs typeface="Times New Roman"/>
              </a:rPr>
              <a:t>. Parkinson’s Foundation. (n.d.). </a:t>
            </a:r>
            <a:r>
              <a:rPr lang="en-US" sz="1900" dirty="0">
                <a:latin typeface="Times New Roman"/>
                <a:cs typeface="Times New Roman"/>
                <a:hlinkClick r:id="rId3"/>
              </a:rPr>
              <a:t>https://www.parkinson.org/living-with-parkinsons/emotional-mental-health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endParaRPr lang="en-US"/>
          </a:p>
          <a:p>
            <a:endParaRPr lang="en-US" sz="1200" i="1" dirty="0">
              <a:latin typeface="Times New Roman"/>
              <a:cs typeface="Times New Roman"/>
            </a:endParaRPr>
          </a:p>
          <a:p>
            <a:r>
              <a:rPr lang="en-US" sz="1800" i="1">
                <a:latin typeface="Times New Roman"/>
                <a:cs typeface="Times New Roman"/>
              </a:rPr>
              <a:t>The Healing Power of Hope and Optimism</a:t>
            </a:r>
            <a:r>
              <a:rPr lang="en-US" sz="1800">
                <a:latin typeface="Times New Roman"/>
                <a:cs typeface="Times New Roman"/>
              </a:rPr>
              <a:t>. 15 June 2020.</a:t>
            </a:r>
            <a:r>
              <a:rPr lang="en-US" sz="1800" dirty="0">
                <a:latin typeface="Times New Roman"/>
                <a:ea typeface="+mn-lt"/>
                <a:cs typeface="Times New Roman"/>
              </a:rPr>
              <a:t> </a:t>
            </a:r>
            <a:r>
              <a:rPr lang="en-US" sz="1800" dirty="0">
                <a:latin typeface="Times New Roman"/>
                <a:ea typeface="+mn-lt"/>
                <a:cs typeface="Times New Roman"/>
                <a:hlinkClick r:id="rId4"/>
              </a:rPr>
              <a:t>https://www.va.gov/wholehealth/veteran-handouts/docs/HealingPowerHopeOptimism_Final508_07-25-2019.pdf</a:t>
            </a:r>
            <a:endParaRPr lang="en-US" sz="1800">
              <a:latin typeface="Times New Roman"/>
              <a:cs typeface="Times New Roman"/>
            </a:endParaRPr>
          </a:p>
          <a:p>
            <a:endParaRPr lang="en-US" sz="1800" dirty="0">
              <a:latin typeface="Times New Roman"/>
              <a:cs typeface="Times New Roman"/>
            </a:endParaRPr>
          </a:p>
          <a:p>
            <a:r>
              <a:rPr lang="en-US" i="1">
                <a:latin typeface="Times New Roman"/>
                <a:cs typeface="Times New Roman"/>
              </a:rPr>
              <a:t>Healthy Coping Skills For Depression - SoCal Empowered</a:t>
            </a:r>
            <a:r>
              <a:rPr lang="en-US">
                <a:latin typeface="Times New Roman"/>
                <a:cs typeface="Times New Roman"/>
              </a:rPr>
              <a:t>. (2026, February 3). Socal Empowered - </a:t>
            </a:r>
            <a:endParaRPr lang="en-US">
              <a:latin typeface="Gill Sans Nova Light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 Inpatient Mental Health Treatment in Orange County, CA. 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https://socalempowered.com/healthy-coping- skills-for-depression/</a:t>
            </a:r>
            <a:endParaRPr lang="en-US" dirty="0"/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sz="1900" i="1" dirty="0">
              <a:latin typeface="Times New Roman"/>
              <a:cs typeface="Times New Roman"/>
            </a:endParaRPr>
          </a:p>
          <a:p>
            <a:endParaRPr lang="en-US" sz="1700" dirty="0">
              <a:latin typeface="Gill Sans Nova Light"/>
              <a:cs typeface="Times New Roman"/>
            </a:endParaRPr>
          </a:p>
          <a:p>
            <a:endParaRPr lang="en-US" sz="1900" dirty="0">
              <a:latin typeface="Times New Roman"/>
              <a:cs typeface="Times New Roman"/>
            </a:endParaRPr>
          </a:p>
          <a:p>
            <a:endParaRPr lang="en-US" sz="1900" dirty="0">
              <a:latin typeface="Times New Roman"/>
              <a:cs typeface="Times New Roman"/>
            </a:endParaRPr>
          </a:p>
          <a:p>
            <a:endParaRPr lang="en-US" sz="190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1EBB8-2525-0F42-58A9-B2930E3C3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Citations 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9497" y="1819907"/>
            <a:ext cx="10798058" cy="47604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dirty="0" err="1">
                <a:latin typeface="Times New Roman"/>
                <a:cs typeface="Times New Roman"/>
              </a:rPr>
              <a:t>Jasinska-Myga</a:t>
            </a:r>
            <a:r>
              <a:rPr lang="en-US" sz="1800" dirty="0">
                <a:latin typeface="Times New Roman"/>
                <a:cs typeface="Times New Roman"/>
              </a:rPr>
              <a:t>, B., Putzke, J. D., Wider, C., Wszolek, Z. K., &amp; </a:t>
            </a:r>
            <a:r>
              <a:rPr lang="en-US" sz="1800" dirty="0" err="1">
                <a:latin typeface="Times New Roman"/>
                <a:cs typeface="Times New Roman"/>
              </a:rPr>
              <a:t>Uitti</a:t>
            </a:r>
            <a:r>
              <a:rPr lang="en-US" sz="1800" dirty="0">
                <a:latin typeface="Times New Roman"/>
                <a:cs typeface="Times New Roman"/>
              </a:rPr>
              <a:t>, R. J. (2010, January). </a:t>
            </a:r>
            <a:r>
              <a:rPr lang="en-US" sz="1800" i="1" dirty="0">
                <a:latin typeface="Times New Roman"/>
                <a:cs typeface="Times New Roman"/>
              </a:rPr>
              <a:t>Depression </a:t>
            </a:r>
            <a:endParaRPr lang="en-US" sz="1800"/>
          </a:p>
          <a:p>
            <a:r>
              <a:rPr lang="en-US" sz="1800" i="1">
                <a:latin typeface="Times New Roman"/>
                <a:cs typeface="Times New Roman"/>
              </a:rPr>
              <a:t> in Parkinson’s Disease</a:t>
            </a:r>
            <a:r>
              <a:rPr lang="en-US" sz="1800" dirty="0">
                <a:latin typeface="Times New Roman"/>
                <a:cs typeface="Times New Roman"/>
              </a:rPr>
              <a:t>. The Canadian Journal of Neurological   </a:t>
            </a:r>
            <a:endParaRPr lang="en-US" sz="1800"/>
          </a:p>
          <a:p>
            <a:r>
              <a:rPr lang="en-US" sz="1800">
                <a:latin typeface="Times New Roman"/>
                <a:cs typeface="Times New Roman"/>
              </a:rPr>
              <a:t> Sciences. </a:t>
            </a:r>
            <a:r>
              <a:rPr lang="en-US" sz="1800" dirty="0">
                <a:latin typeface="Times New Roman"/>
                <a:cs typeface="Times New Roman"/>
                <a:hlinkClick r:id="rId3"/>
              </a:rPr>
              <a:t>https://pmc.ncbi.nlm.nih.gov/articles/PMC3907778/</a:t>
            </a:r>
            <a:r>
              <a:rPr lang="en-US" sz="1800" dirty="0">
                <a:latin typeface="Gill Sans Nova Light"/>
                <a:cs typeface="Times New Roman"/>
              </a:rPr>
              <a:t> </a:t>
            </a:r>
            <a:endParaRPr lang="en-US" sz="1800" dirty="0">
              <a:cs typeface="Times New Roman"/>
            </a:endParaRPr>
          </a:p>
          <a:p>
            <a:endParaRPr lang="en-US" sz="1500" dirty="0">
              <a:latin typeface="Gill Sans Nova Light"/>
              <a:cs typeface="Times New Roman"/>
            </a:endParaRPr>
          </a:p>
          <a:p>
            <a:r>
              <a:rPr lang="en-US" sz="1500" dirty="0">
                <a:latin typeface="Times New Roman"/>
                <a:cs typeface="Times New Roman"/>
              </a:rPr>
              <a:t>Lee, Y., Chang, Y.-Y., Chen, Y.-F., Lin, T.-K., Hung, C.-F., Chiou, Y.-J., &amp; Wang, L.-J. (2022). Prevalence </a:t>
            </a:r>
            <a:endParaRPr lang="en-US" sz="1500" dirty="0">
              <a:latin typeface="Gill Sans Nova Light"/>
              <a:cs typeface="Times New Roman"/>
            </a:endParaRPr>
          </a:p>
          <a:p>
            <a:r>
              <a:rPr lang="en-US" sz="1500">
                <a:latin typeface="Times New Roman"/>
                <a:cs typeface="Times New Roman"/>
              </a:rPr>
              <a:t> and Risk Factors of Depression between Patients with Parkinson’s Disease and Their Caregivers: A One-</a:t>
            </a:r>
            <a:endParaRPr lang="en-US" sz="1500" dirty="0">
              <a:latin typeface="Gill Sans Nova Light"/>
              <a:cs typeface="Times New Roman"/>
            </a:endParaRPr>
          </a:p>
          <a:p>
            <a:r>
              <a:rPr lang="en-US" sz="1500">
                <a:latin typeface="Times New Roman"/>
                <a:cs typeface="Times New Roman"/>
              </a:rPr>
              <a:t> Year Prospective Study. </a:t>
            </a:r>
            <a:r>
              <a:rPr lang="en-US" sz="1500" i="1" dirty="0">
                <a:latin typeface="Times New Roman"/>
                <a:cs typeface="Times New Roman"/>
              </a:rPr>
              <a:t>Healthcare</a:t>
            </a:r>
            <a:r>
              <a:rPr lang="en-US" sz="1500" dirty="0">
                <a:latin typeface="Times New Roman"/>
                <a:cs typeface="Times New Roman"/>
              </a:rPr>
              <a:t>, </a:t>
            </a:r>
            <a:r>
              <a:rPr lang="en-US" sz="1500" i="1" dirty="0">
                <a:latin typeface="Times New Roman"/>
                <a:cs typeface="Times New Roman"/>
              </a:rPr>
              <a:t>10</a:t>
            </a:r>
            <a:r>
              <a:rPr lang="en-US" sz="1500" dirty="0">
                <a:latin typeface="Times New Roman"/>
                <a:cs typeface="Times New Roman"/>
              </a:rPr>
              <a:t>(7), 1305. </a:t>
            </a:r>
            <a:r>
              <a:rPr lang="en-US" sz="1500" dirty="0">
                <a:latin typeface="Times New Roman"/>
                <a:cs typeface="Times New Roman"/>
                <a:hlinkClick r:id="rId4"/>
              </a:rPr>
              <a:t>https://doi.org/10.3390/healthcare10071305</a:t>
            </a:r>
            <a:endParaRPr lang="en-US" sz="1500"/>
          </a:p>
          <a:p>
            <a:endParaRPr lang="en-US" sz="1500" dirty="0">
              <a:latin typeface="Times New Roman"/>
              <a:cs typeface="Times New Roman"/>
            </a:endParaRPr>
          </a:p>
          <a:p>
            <a:r>
              <a:rPr lang="en-US" sz="1500">
                <a:latin typeface="Times New Roman"/>
                <a:cs typeface="Times New Roman"/>
              </a:rPr>
              <a:t>“MSW Helper.” </a:t>
            </a:r>
            <a:r>
              <a:rPr lang="en-US" sz="1500" i="1">
                <a:latin typeface="Times New Roman"/>
                <a:cs typeface="Times New Roman"/>
              </a:rPr>
              <a:t>MSW Helper</a:t>
            </a:r>
            <a:r>
              <a:rPr lang="en-US" sz="1500">
                <a:latin typeface="Times New Roman"/>
                <a:cs typeface="Times New Roman"/>
              </a:rPr>
              <a:t>, 18 May 2024, </a:t>
            </a:r>
            <a:r>
              <a:rPr lang="en-US" sz="1500" dirty="0">
                <a:latin typeface="Times New Roman"/>
                <a:cs typeface="Times New Roman"/>
                <a:hlinkClick r:id="rId5"/>
              </a:rPr>
              <a:t>www.mswhelper.com/blog/3-main-social-work-theories-</a:t>
            </a:r>
            <a:endParaRPr lang="en-US" sz="1500" dirty="0">
              <a:latin typeface="Gill Sans Nova Light"/>
              <a:cs typeface="Times New Roman"/>
            </a:endParaRPr>
          </a:p>
          <a:p>
            <a:r>
              <a:rPr lang="en-US" sz="1500" dirty="0">
                <a:latin typeface="Times New Roman"/>
                <a:cs typeface="Times New Roman"/>
                <a:hlinkClick r:id="rId5"/>
              </a:rPr>
              <a:t> you-should-know-before-applying-to-msw-foundational-social-work-theories</a:t>
            </a:r>
            <a:r>
              <a:rPr lang="en-US" sz="1500">
                <a:latin typeface="Times New Roman"/>
                <a:cs typeface="Times New Roman"/>
              </a:rPr>
              <a:t>.</a:t>
            </a:r>
            <a:endParaRPr lang="en-US" sz="1500"/>
          </a:p>
          <a:p>
            <a:endParaRPr lang="en-US" sz="1800" dirty="0">
              <a:solidFill>
                <a:srgbClr val="543E34"/>
              </a:solidFill>
              <a:latin typeface="Times New Roman"/>
              <a:cs typeface="Times New Roman"/>
            </a:endParaRPr>
          </a:p>
          <a:p>
            <a:r>
              <a:rPr lang="en-US" sz="1500">
                <a:latin typeface="Times New Roman"/>
                <a:cs typeface="Times New Roman"/>
              </a:rPr>
              <a:t>National Institute of Neurological Disorders and Stroke. “Parkinson’s Disease.” National Institute of </a:t>
            </a:r>
            <a:endParaRPr lang="en-US" sz="1500">
              <a:latin typeface="Gill Sans Nova Light"/>
              <a:cs typeface="Times New Roman"/>
            </a:endParaRPr>
          </a:p>
          <a:p>
            <a:r>
              <a:rPr lang="en-US" sz="1500">
                <a:latin typeface="Times New Roman"/>
                <a:cs typeface="Times New Roman"/>
              </a:rPr>
              <a:t> Neurological Disorders and Stroke, National Institute of Neurological Disorders and Stroke, 5 Mar. </a:t>
            </a:r>
            <a:endParaRPr lang="en-US" sz="1500">
              <a:latin typeface="Gill Sans Nova Light"/>
              <a:cs typeface="Times New Roman"/>
            </a:endParaRPr>
          </a:p>
          <a:p>
            <a:r>
              <a:rPr lang="en-US" sz="1500">
                <a:latin typeface="Times New Roman"/>
                <a:cs typeface="Times New Roman"/>
              </a:rPr>
              <a:t> 2025, </a:t>
            </a:r>
            <a:r>
              <a:rPr lang="en-US" sz="1500" dirty="0">
                <a:latin typeface="Times New Roman"/>
                <a:cs typeface="Times New Roman"/>
                <a:hlinkClick r:id="rId6"/>
              </a:rPr>
              <a:t>www.ninds.nih.gov/health-information/disorders/parkinsons-disease</a:t>
            </a:r>
            <a:r>
              <a:rPr lang="en-US" sz="1500" dirty="0">
                <a:latin typeface="Times New Roman"/>
                <a:cs typeface="Times New Roman"/>
              </a:rPr>
              <a:t>.</a:t>
            </a:r>
            <a:endParaRPr lang="en-US" sz="1500" dirty="0"/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sz="1900" dirty="0">
              <a:latin typeface="Times New Roman"/>
              <a:cs typeface="Times New Roman"/>
            </a:endParaRPr>
          </a:p>
          <a:p>
            <a:endParaRPr lang="en-US" sz="1300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sz="1200" dirty="0">
              <a:latin typeface="Times New Roman"/>
              <a:cs typeface="Times New Roman"/>
            </a:endParaRPr>
          </a:p>
          <a:p>
            <a:endParaRPr lang="en-US" sz="12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420A-B9AC-F1CB-1BB0-317DD501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Citations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5E9F7-306C-9034-0366-DC33E7A3DB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6074" y="1931439"/>
            <a:ext cx="10018626" cy="45313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600">
                <a:latin typeface="Times New Roman"/>
                <a:cs typeface="Times New Roman"/>
              </a:rPr>
              <a:t>Figure 1:</a:t>
            </a:r>
            <a:r>
              <a:rPr lang="en-US" sz="1600" dirty="0"/>
              <a:t> </a:t>
            </a:r>
            <a:r>
              <a:rPr lang="en-US" sz="1600">
                <a:latin typeface="Times New Roman"/>
                <a:cs typeface="Times New Roman"/>
              </a:rPr>
              <a:t>“MSW Helper.” </a:t>
            </a:r>
            <a:r>
              <a:rPr lang="en-US" sz="1600" i="1">
                <a:latin typeface="Times New Roman"/>
                <a:cs typeface="Times New Roman"/>
              </a:rPr>
              <a:t>MSW Helper</a:t>
            </a:r>
            <a:r>
              <a:rPr lang="en-US" sz="1600">
                <a:latin typeface="Times New Roman"/>
                <a:cs typeface="Times New Roman"/>
              </a:rPr>
              <a:t>, 18 May 2024, </a:t>
            </a:r>
            <a:r>
              <a:rPr lang="en-US" sz="1600" dirty="0">
                <a:latin typeface="Times New Roman"/>
                <a:cs typeface="Times New Roman"/>
                <a:hlinkClick r:id="rId2"/>
              </a:rPr>
              <a:t>www.mswhelper.com/blog/3-main-social-work-theories-you-should-know-before-applying-to-msw-foundational-social-work-theories</a:t>
            </a:r>
            <a:r>
              <a:rPr lang="en-US" sz="1600">
                <a:latin typeface="Times New Roman"/>
                <a:cs typeface="Times New Roman"/>
              </a:rPr>
              <a:t>.</a:t>
            </a:r>
            <a:endParaRPr lang="en-US" sz="1600" dirty="0"/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Figure 2: Parkinson.org/</a:t>
            </a:r>
            <a:r>
              <a:rPr lang="en-US" sz="1600" dirty="0" err="1">
                <a:latin typeface="Times New Roman"/>
                <a:cs typeface="Times New Roman"/>
              </a:rPr>
              <a:t>MentalHealth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>
                <a:latin typeface="Times New Roman"/>
                <a:cs typeface="Times New Roman"/>
              </a:rPr>
              <a:t>Figure 3: Delphis. “The Mental Health Continuum Is a Better Model for Mental Health.” </a:t>
            </a:r>
            <a:r>
              <a:rPr lang="en-US" sz="1600" i="1">
                <a:latin typeface="Times New Roman"/>
                <a:cs typeface="Times New Roman"/>
              </a:rPr>
              <a:t>Delphis Learning</a:t>
            </a:r>
            <a:r>
              <a:rPr lang="en-US" sz="1600">
                <a:latin typeface="Times New Roman"/>
                <a:cs typeface="Times New Roman"/>
              </a:rPr>
              <a:t>, 2020, 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>
                <a:latin typeface="Times New Roman"/>
                <a:cs typeface="Times New Roman"/>
              </a:rPr>
              <a:t> </a:t>
            </a:r>
            <a:r>
              <a:rPr lang="en-US" sz="1600" dirty="0">
                <a:latin typeface="Times New Roman"/>
                <a:cs typeface="Times New Roman"/>
                <a:hlinkClick r:id="rId3"/>
              </a:rPr>
              <a:t>https://delphis.org.uk/mental-health/continuum-mental-health/</a:t>
            </a:r>
            <a:endParaRPr lang="en-US" sz="1600" dirty="0"/>
          </a:p>
          <a:p>
            <a:r>
              <a:rPr lang="en-US" sz="1600">
                <a:latin typeface="Times New Roman"/>
                <a:cs typeface="Times New Roman"/>
              </a:rPr>
              <a:t>Figure 4: Guy-Evans, Olivia. “The Various Types of Mood Disorders.” </a:t>
            </a:r>
            <a:r>
              <a:rPr lang="en-US" sz="1600" i="1" dirty="0">
                <a:latin typeface="Times New Roman"/>
                <a:cs typeface="Times New Roman"/>
                <a:hlinkClick r:id="rId4"/>
              </a:rPr>
              <a:t>Www.simplypsychology.org</a:t>
            </a:r>
            <a:r>
              <a:rPr lang="en-US" sz="1600">
                <a:latin typeface="Times New Roman"/>
                <a:cs typeface="Times New Roman"/>
              </a:rPr>
              <a:t>, 9 Nov. 2023, </a:t>
            </a:r>
            <a:r>
              <a:rPr lang="en-US" sz="1600" dirty="0">
                <a:latin typeface="Times New Roman"/>
                <a:cs typeface="Times New Roman"/>
                <a:hlinkClick r:id="rId5"/>
              </a:rPr>
              <a:t>www.simplypsychology.org/mood-disorder.html</a:t>
            </a:r>
            <a:r>
              <a:rPr lang="en-US" sz="160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>
                <a:latin typeface="Times New Roman"/>
                <a:cs typeface="Times New Roman"/>
              </a:rPr>
              <a:t>Figure 5: Quinn, Deborah. “How to Help Someone with Depression.” </a:t>
            </a:r>
            <a:r>
              <a:rPr lang="en-US" sz="1600" i="1">
                <a:latin typeface="Times New Roman"/>
                <a:cs typeface="Times New Roman"/>
              </a:rPr>
              <a:t>Sandstone Care</a:t>
            </a:r>
            <a:r>
              <a:rPr lang="en-US" sz="1600">
                <a:latin typeface="Times New Roman"/>
                <a:cs typeface="Times New Roman"/>
              </a:rPr>
              <a:t>, 19 Apr. 2023, </a:t>
            </a:r>
            <a:r>
              <a:rPr lang="en-US" sz="1600" dirty="0">
                <a:latin typeface="Times New Roman"/>
                <a:cs typeface="Times New Roman"/>
                <a:hlinkClick r:id="rId6"/>
              </a:rPr>
              <a:t>www.sandstonecare.com/blog/how-to-help-someone-with-depression/</a:t>
            </a:r>
            <a:r>
              <a:rPr lang="en-US" sz="160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Figure 6: Parkinson.org/</a:t>
            </a:r>
            <a:r>
              <a:rPr lang="en-US" sz="1600" dirty="0" err="1">
                <a:latin typeface="Times New Roman"/>
                <a:cs typeface="Times New Roman"/>
              </a:rPr>
              <a:t>MentalHealth</a:t>
            </a:r>
            <a:endParaRPr lang="en-US" sz="1600" dirty="0">
              <a:latin typeface="Times New Roman"/>
              <a:cs typeface="Times New Roman"/>
            </a:endParaRP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>
                <a:latin typeface="Times New Roman"/>
                <a:cs typeface="Times New Roman"/>
              </a:rPr>
              <a:t>Figure 7: Parkinson.org/MentalHealth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F901A-AECF-D5A6-EBC5-255EB0B69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3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A73C-C9E8-E311-1495-7436EBB3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Citations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3C6E1-BD5F-7A33-99EE-9007D57F3D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3665" y="2039112"/>
            <a:ext cx="10151035" cy="42841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latin typeface="Times New Roman"/>
                <a:cs typeface="Times New Roman"/>
              </a:rPr>
              <a:t>Figure 8: </a:t>
            </a:r>
          </a:p>
          <a:p>
            <a:r>
              <a:rPr lang="en-US" sz="1600">
                <a:latin typeface="Times New Roman"/>
                <a:cs typeface="Times New Roman"/>
              </a:rPr>
              <a:t>Figure 9: </a:t>
            </a:r>
          </a:p>
          <a:p>
            <a:r>
              <a:rPr lang="en-US" sz="1600">
                <a:latin typeface="Times New Roman"/>
                <a:cs typeface="Times New Roman"/>
              </a:rPr>
              <a:t>Figure 10: Pinches, Julie. “How to Deal with Anticipatory Grief – Barn Life.” </a:t>
            </a:r>
            <a:r>
              <a:rPr lang="en-US" sz="1600" i="1">
                <a:latin typeface="Times New Roman"/>
                <a:cs typeface="Times New Roman"/>
              </a:rPr>
              <a:t>Barn Life Recovery</a:t>
            </a:r>
            <a:r>
              <a:rPr lang="en-US" sz="1600">
                <a:latin typeface="Times New Roman"/>
                <a:cs typeface="Times New Roman"/>
              </a:rPr>
              <a:t>, 26 July 2023, </a:t>
            </a:r>
          </a:p>
          <a:p>
            <a:r>
              <a:rPr lang="en-US" sz="1600">
                <a:latin typeface="Times New Roman"/>
                <a:cs typeface="Times New Roman"/>
              </a:rPr>
              <a:t>  barnliferecovery.com/how-to-deal-with-anticipatory-grief/.</a:t>
            </a:r>
            <a:endParaRPr lang="en-US"/>
          </a:p>
          <a:p>
            <a:r>
              <a:rPr lang="en-US" sz="1600">
                <a:latin typeface="Times New Roman"/>
                <a:cs typeface="Times New Roman"/>
              </a:rPr>
              <a:t>Figure 11: “The Five Dimensions of Self Care.” </a:t>
            </a:r>
            <a:r>
              <a:rPr lang="en-US" sz="1600" i="1">
                <a:latin typeface="Times New Roman"/>
                <a:cs typeface="Times New Roman"/>
              </a:rPr>
              <a:t>Thecuriouswolf.co.uk</a:t>
            </a:r>
            <a:r>
              <a:rPr lang="en-US" sz="1600">
                <a:latin typeface="Times New Roman"/>
                <a:cs typeface="Times New Roman"/>
              </a:rPr>
              <a:t>, 2024, thecuriouswolf.co.uk/post/the-five-</a:t>
            </a:r>
            <a:br>
              <a:rPr lang="en-US" sz="1600" dirty="0">
                <a:latin typeface="Times New Roman"/>
                <a:cs typeface="Times New Roman"/>
              </a:rPr>
            </a:br>
            <a:endParaRPr lang="en-US" sz="1600">
              <a:latin typeface="Times New Roman"/>
              <a:cs typeface="Times New Roman"/>
            </a:endParaRPr>
          </a:p>
          <a:p>
            <a:r>
              <a:rPr lang="en-US" sz="1600">
                <a:latin typeface="Times New Roman"/>
                <a:cs typeface="Times New Roman"/>
              </a:rPr>
              <a:t>  dimensions-of-self-care. Accessed 10 Apr. 2026.</a:t>
            </a:r>
            <a:endParaRPr lang="en-US"/>
          </a:p>
          <a:p>
            <a:r>
              <a:rPr lang="en-US" sz="1600">
                <a:latin typeface="Times New Roman"/>
                <a:cs typeface="Times New Roman"/>
              </a:rPr>
              <a:t>Figure 12: McPherson, Dana. “Aspire Psychology.” </a:t>
            </a:r>
            <a:r>
              <a:rPr lang="en-US" sz="1600" i="1">
                <a:latin typeface="Times New Roman"/>
                <a:cs typeface="Times New Roman"/>
              </a:rPr>
              <a:t>Aspire Psychology</a:t>
            </a:r>
            <a:r>
              <a:rPr lang="en-US" sz="1600">
                <a:latin typeface="Times New Roman"/>
                <a:cs typeface="Times New Roman"/>
              </a:rPr>
              <a:t>, 19 July 2025, 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  <a:hlinkClick r:id="rId2"/>
              </a:rPr>
              <a:t> www.aspirepsychologyportland.com/our-blog/what-is-cognitive-behavioral-therapy</a:t>
            </a:r>
            <a:r>
              <a:rPr lang="en-US" sz="1600">
                <a:latin typeface="Times New Roman"/>
                <a:cs typeface="Times New Roman"/>
              </a:rPr>
              <a:t>.</a:t>
            </a:r>
          </a:p>
          <a:p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6FD2E-D701-54B4-BC2E-61195D4DA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60DE-9797-D041-BFF5-C15645C19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2420" y="358515"/>
            <a:ext cx="5641848" cy="5029200"/>
          </a:xfrm>
        </p:spPr>
        <p:txBody>
          <a:bodyPr/>
          <a:lstStyle/>
          <a:p>
            <a:pPr algn="ctr"/>
            <a:r>
              <a:rPr lang="en-US" dirty="0"/>
              <a:t>The Amazing </a:t>
            </a:r>
            <a:r>
              <a:rPr lang="en-US" dirty="0" err="1"/>
              <a:t>Solomoninskis</a:t>
            </a:r>
            <a:r>
              <a:rPr lang="en-US" dirty="0"/>
              <a:t> 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"Are you not   entertained?"</a:t>
            </a:r>
            <a:endParaRPr lang="en-US"/>
          </a:p>
        </p:txBody>
      </p:sp>
      <p:pic>
        <p:nvPicPr>
          <p:cNvPr id="4" name="Content Placeholder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FE123FB-517E-884C-EDE9-4E2AD611DA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93758" y="1116600"/>
            <a:ext cx="6210124" cy="462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9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FAFD-A373-A4A3-7825-B3C800FB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"People are moved by stories, not statistics."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23696-104C-448C-50DD-24DCD504B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-Jane Goodall </a:t>
            </a:r>
          </a:p>
        </p:txBody>
      </p:sp>
    </p:spTree>
    <p:extLst>
      <p:ext uri="{BB962C8B-B14F-4D97-AF65-F5344CB8AC3E}">
        <p14:creationId xmlns:p14="http://schemas.microsoft.com/office/powerpoint/2010/main" val="27638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3408-9672-35A8-DEDB-7C355D62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56" y="1431452"/>
            <a:ext cx="10360152" cy="4873023"/>
          </a:xfrm>
        </p:spPr>
        <p:txBody>
          <a:bodyPr/>
          <a:lstStyle/>
          <a:p>
            <a:r>
              <a:rPr lang="en-US" dirty="0">
                <a:solidFill>
                  <a:srgbClr val="543E34"/>
                </a:solidFill>
                <a:latin typeface="Sagona Book"/>
                <a:ea typeface="Calibri"/>
                <a:cs typeface="Calibri"/>
              </a:rPr>
              <a:t>Research estimates that at least 50% of people with PD will experience some form of depression during their </a:t>
            </a:r>
            <a:r>
              <a:rPr lang="en-US">
                <a:solidFill>
                  <a:srgbClr val="543E34"/>
                </a:solidFill>
                <a:latin typeface="Sagona Book"/>
                <a:ea typeface="Calibri"/>
                <a:cs typeface="Calibri"/>
              </a:rPr>
              <a:t>Parkinson's journey. </a:t>
            </a:r>
            <a:br>
              <a:rPr lang="en-US" dirty="0">
                <a:latin typeface="Sagona Book"/>
                <a:ea typeface="Calibri"/>
                <a:cs typeface="Calibri"/>
              </a:rPr>
            </a:br>
            <a:br>
              <a:rPr lang="en-US" dirty="0">
                <a:latin typeface="Sagona Book"/>
                <a:ea typeface="Calibri"/>
                <a:cs typeface="Calibri"/>
              </a:rPr>
            </a:br>
            <a:r>
              <a:rPr lang="en-US">
                <a:solidFill>
                  <a:srgbClr val="543E34"/>
                </a:solidFill>
                <a:latin typeface="Sagona Book"/>
                <a:ea typeface="Calibri"/>
                <a:cs typeface="Calibri"/>
              </a:rPr>
              <a:t>Up to 40% will experience an anxiety disorder.</a:t>
            </a:r>
            <a:r>
              <a:rPr lang="en-US" dirty="0">
                <a:solidFill>
                  <a:srgbClr val="543E34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8D4C7-FAF9-6284-C08B-20C669A631AA}"/>
              </a:ext>
            </a:extLst>
          </p:cNvPr>
          <p:cNvSpPr txBox="1"/>
          <p:nvPr/>
        </p:nvSpPr>
        <p:spPr>
          <a:xfrm>
            <a:off x="7713946" y="6398712"/>
            <a:ext cx="34237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(National Parkinson's Foundation)</a:t>
            </a:r>
          </a:p>
        </p:txBody>
      </p:sp>
    </p:spTree>
    <p:extLst>
      <p:ext uri="{BB962C8B-B14F-4D97-AF65-F5344CB8AC3E}">
        <p14:creationId xmlns:p14="http://schemas.microsoft.com/office/powerpoint/2010/main" val="18961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3994-5373-3824-5511-0A8D4253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384"/>
            <a:ext cx="10360152" cy="455516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Research estimates that the depression rate among caregivers </a:t>
            </a:r>
            <a:r>
              <a:rPr lang="en-US">
                <a:ea typeface="+mj-lt"/>
                <a:cs typeface="+mj-lt"/>
              </a:rPr>
              <a:t>of patients with PD ranges from 14% to 35%.  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2B91D-53C7-C017-90A9-BE19AE142DD8}"/>
              </a:ext>
            </a:extLst>
          </p:cNvPr>
          <p:cNvSpPr txBox="1"/>
          <p:nvPr/>
        </p:nvSpPr>
        <p:spPr>
          <a:xfrm>
            <a:off x="8956109" y="6221260"/>
            <a:ext cx="23173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(Lee et al., 2022) </a:t>
            </a:r>
          </a:p>
        </p:txBody>
      </p:sp>
    </p:spTree>
    <p:extLst>
      <p:ext uri="{BB962C8B-B14F-4D97-AF65-F5344CB8AC3E}">
        <p14:creationId xmlns:p14="http://schemas.microsoft.com/office/powerpoint/2010/main" val="24470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BEA03-3202-2DF5-5F7C-7D81FD3560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721613"/>
            <a:ext cx="9708290" cy="4517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400"/>
              <a:t>"Not all symptoms shake"</a:t>
            </a:r>
            <a:endParaRPr lang="en-US" sz="4400">
              <a:ea typeface="Cambria"/>
            </a:endParaRPr>
          </a:p>
          <a:p>
            <a:endParaRPr lang="en-US" sz="4400" dirty="0">
              <a:solidFill>
                <a:srgbClr val="543E34"/>
              </a:solidFill>
              <a:latin typeface="Gill Sans Nova Light"/>
              <a:ea typeface="Cambria"/>
            </a:endParaRPr>
          </a:p>
          <a:p>
            <a:r>
              <a:rPr lang="en-US" sz="4400" dirty="0">
                <a:solidFill>
                  <a:srgbClr val="543E34"/>
                </a:solidFill>
                <a:latin typeface="Gill Sans Nova Light"/>
                <a:ea typeface="Cambria"/>
              </a:rPr>
              <a:t>More than 50% of people with </a:t>
            </a:r>
            <a:r>
              <a:rPr lang="en-US" sz="4400">
                <a:solidFill>
                  <a:srgbClr val="543E34"/>
                </a:solidFill>
                <a:latin typeface="Gill Sans Nova Light"/>
                <a:ea typeface="Cambria"/>
              </a:rPr>
              <a:t>PD conceal their diagnosis, mask symptoms, or avoid appearing in public </a:t>
            </a:r>
            <a:r>
              <a:rPr lang="en-US" sz="4400" dirty="0">
                <a:solidFill>
                  <a:srgbClr val="543E34"/>
                </a:solidFill>
                <a:latin typeface="Gill Sans Nova Light"/>
                <a:ea typeface="Cambria"/>
              </a:rPr>
              <a:t>due to stigma.</a:t>
            </a:r>
            <a:endParaRPr lang="en-US" sz="4400"/>
          </a:p>
          <a:p>
            <a:endParaRPr lang="en-US" sz="1400" dirty="0">
              <a:solidFill>
                <a:srgbClr val="1B1B1B"/>
              </a:solidFill>
              <a:highlight>
                <a:srgbClr val="FFFFFF"/>
              </a:highlight>
              <a:latin typeface="Cambria"/>
              <a:ea typeface="Cambria"/>
            </a:endParaRPr>
          </a:p>
          <a:p>
            <a:endParaRPr lang="en-US" sz="1200" dirty="0">
              <a:solidFill>
                <a:srgbClr val="1B1B1B"/>
              </a:solidFill>
              <a:highlight>
                <a:srgbClr val="FFFFFF"/>
              </a:highlight>
              <a:latin typeface="Cambria"/>
              <a:ea typeface="Cambria"/>
            </a:endParaRPr>
          </a:p>
          <a:p>
            <a:endParaRPr lang="en-US" sz="1200" dirty="0">
              <a:solidFill>
                <a:srgbClr val="1B1B1B"/>
              </a:solidFill>
              <a:highlight>
                <a:srgbClr val="FFFFFF"/>
              </a:highlight>
              <a:latin typeface="Cambria"/>
              <a:ea typeface="Cambria"/>
            </a:endParaRPr>
          </a:p>
          <a:p>
            <a:endParaRPr lang="en-US" sz="1200" dirty="0">
              <a:solidFill>
                <a:srgbClr val="1B1B1B"/>
              </a:solidFill>
              <a:highlight>
                <a:srgbClr val="FFFFFF"/>
              </a:highlight>
              <a:latin typeface="Cambria"/>
              <a:ea typeface="Cambria"/>
            </a:endParaRPr>
          </a:p>
          <a:p>
            <a:endParaRPr lang="en-US" sz="1200" dirty="0">
              <a:solidFill>
                <a:srgbClr val="1B1B1B"/>
              </a:solidFill>
              <a:highlight>
                <a:srgbClr val="FFFFFF"/>
              </a:highlight>
              <a:latin typeface="Cambria"/>
              <a:ea typeface="Cambria"/>
            </a:endParaRPr>
          </a:p>
          <a:p>
            <a:endParaRPr lang="en-US" sz="1400" dirty="0">
              <a:solidFill>
                <a:srgbClr val="1B1B1B"/>
              </a:solidFill>
              <a:highlight>
                <a:srgbClr val="FFFFFF"/>
              </a:highlight>
              <a:latin typeface="Cambria"/>
              <a:ea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EA5C2F-488F-21FA-50EE-2AD4D0B66291}"/>
              </a:ext>
            </a:extLst>
          </p:cNvPr>
          <p:cNvSpPr txBox="1"/>
          <p:nvPr/>
        </p:nvSpPr>
        <p:spPr>
          <a:xfrm>
            <a:off x="698499" y="616856"/>
            <a:ext cx="982435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Sagona Book"/>
              </a:rPr>
              <a:t>Stigma</a:t>
            </a:r>
            <a:r>
              <a:rPr lang="en-US" sz="6600">
                <a:latin typeface="Sagona Book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35E3B-309E-6FFE-113E-CDC7F42F04F3}"/>
              </a:ext>
            </a:extLst>
          </p:cNvPr>
          <p:cNvSpPr txBox="1"/>
          <p:nvPr/>
        </p:nvSpPr>
        <p:spPr>
          <a:xfrm>
            <a:off x="7724383" y="6148191"/>
            <a:ext cx="21085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(Crooks et al., 2025)</a:t>
            </a:r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E0EBD8A5-64FA-4B0D-D4BF-B44273A96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36" y="188925"/>
            <a:ext cx="5158929" cy="648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A3967-94B3-E74E-F55D-AE9704681122}"/>
              </a:ext>
            </a:extLst>
          </p:cNvPr>
          <p:cNvSpPr txBox="1"/>
          <p:nvPr/>
        </p:nvSpPr>
        <p:spPr>
          <a:xfrm>
            <a:off x="9394520" y="6169068"/>
            <a:ext cx="15135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11299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8B1D1D-0064-435C-8533-29A36067B8E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1748</Words>
  <Application>Microsoft Office PowerPoint</Application>
  <PresentationFormat>Widescreen</PresentationFormat>
  <Paragraphs>234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</vt:lpstr>
      <vt:lpstr>Courier New</vt:lpstr>
      <vt:lpstr>Gill Sans Nova Light</vt:lpstr>
      <vt:lpstr>Sagona Book</vt:lpstr>
      <vt:lpstr>Times New Roman</vt:lpstr>
      <vt:lpstr>Wingdings</vt:lpstr>
      <vt:lpstr>Custom</vt:lpstr>
      <vt:lpstr>Parkinson's and Mental Health: Not All Symptoms Shake   Katherine Bice, CSW-PIP, QMHP April 25, 2026</vt:lpstr>
      <vt:lpstr>Agenda</vt:lpstr>
      <vt:lpstr>Not Just a Diagnosis </vt:lpstr>
      <vt:lpstr>The Amazing Solomoninskis   "Are you not   entertained?"</vt:lpstr>
      <vt:lpstr>"People are moved by stories, not statistics." </vt:lpstr>
      <vt:lpstr>Research estimates that at least 50% of people with PD will experience some form of depression during their Parkinson's journey.   Up to 40% will experience an anxiety disorder. </vt:lpstr>
      <vt:lpstr>Research estimates that the depression rate among caregivers of patients with PD ranges from 14% to 35%.   </vt:lpstr>
      <vt:lpstr>PowerPoint Presentation</vt:lpstr>
      <vt:lpstr>PowerPoint Presentation</vt:lpstr>
      <vt:lpstr>Mental Health as a Continuum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Caregivers</vt:lpstr>
      <vt:lpstr>PowerPoint Presentation</vt:lpstr>
      <vt:lpstr>PowerPoint Presentation</vt:lpstr>
      <vt:lpstr>Anticipatory Grief </vt:lpstr>
      <vt:lpstr>PowerPoint Presentation</vt:lpstr>
      <vt:lpstr>Self-Care</vt:lpstr>
      <vt:lpstr>PowerPoint Presentation</vt:lpstr>
      <vt:lpstr>Benefits of Self-Care</vt:lpstr>
      <vt:lpstr>Counseling </vt:lpstr>
      <vt:lpstr>PowerPoint Presentation</vt:lpstr>
      <vt:lpstr>Search for a Counselor  </vt:lpstr>
      <vt:lpstr>Resources </vt:lpstr>
      <vt:lpstr>South Dakota Parkinson's Foundation </vt:lpstr>
      <vt:lpstr>Hope &amp; Optimism </vt:lpstr>
      <vt:lpstr>PowerPoint Presentation</vt:lpstr>
      <vt:lpstr>Thank you</vt:lpstr>
      <vt:lpstr>Citations </vt:lpstr>
      <vt:lpstr>Citations </vt:lpstr>
      <vt:lpstr>Citations </vt:lpstr>
      <vt:lpstr>Image Citations </vt:lpstr>
      <vt:lpstr>Image Citations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Director, SDPF</cp:lastModifiedBy>
  <cp:revision>1121</cp:revision>
  <dcterms:created xsi:type="dcterms:W3CDTF">2023-12-12T20:05:16Z</dcterms:created>
  <dcterms:modified xsi:type="dcterms:W3CDTF">2026-04-13T19:51:10Z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