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6" r:id="rId5"/>
    <p:sldId id="257" r:id="rId6"/>
    <p:sldId id="567" r:id="rId7"/>
    <p:sldId id="569" r:id="rId8"/>
    <p:sldId id="582" r:id="rId9"/>
    <p:sldId id="521" r:id="rId10"/>
    <p:sldId id="577" r:id="rId11"/>
    <p:sldId id="576" r:id="rId12"/>
    <p:sldId id="579" r:id="rId13"/>
    <p:sldId id="583" r:id="rId14"/>
    <p:sldId id="580" r:id="rId15"/>
    <p:sldId id="585" r:id="rId16"/>
    <p:sldId id="584" r:id="rId17"/>
    <p:sldId id="574" r:id="rId18"/>
    <p:sldId id="575" r:id="rId19"/>
    <p:sldId id="572" r:id="rId20"/>
    <p:sldId id="573" r:id="rId21"/>
    <p:sldId id="570" r:id="rId22"/>
    <p:sldId id="586" r:id="rId23"/>
    <p:sldId id="588" r:id="rId24"/>
    <p:sldId id="562" r:id="rId25"/>
    <p:sldId id="548" r:id="rId26"/>
    <p:sldId id="54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DA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0032CB-925F-439D-B84A-1090E039BF3C}" v="28" dt="2026-04-13T04:01:47.3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55" autoAdjust="0"/>
    <p:restoredTop sz="94660"/>
  </p:normalViewPr>
  <p:slideViewPr>
    <p:cSldViewPr snapToGrid="0">
      <p:cViewPr varScale="1">
        <p:scale>
          <a:sx n="56" d="100"/>
          <a:sy n="56" d="100"/>
        </p:scale>
        <p:origin x="125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diagrams/_rels/data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svg"/><Relationship Id="rId1" Type="http://schemas.openxmlformats.org/officeDocument/2006/relationships/image" Target="../media/image5.svg"/></Relationships>
</file>

<file path=ppt/diagrams/_rels/data6.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svg"/></Relationships>
</file>

<file path=ppt/diagrams/_rels/data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svg"/><Relationship Id="rId1" Type="http://schemas.openxmlformats.org/officeDocument/2006/relationships/image" Target="../media/image15.svg"/><Relationship Id="rId5" Type="http://schemas.openxmlformats.org/officeDocument/2006/relationships/image" Target="../media/image19.svg"/><Relationship Id="rId4" Type="http://schemas.openxmlformats.org/officeDocument/2006/relationships/image" Target="../media/image1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svg"/><Relationship Id="rId1" Type="http://schemas.openxmlformats.org/officeDocument/2006/relationships/image" Target="../media/image5.svg"/></Relationships>
</file>

<file path=ppt/diagrams/_rels/drawing6.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svg"/><Relationship Id="rId1" Type="http://schemas.openxmlformats.org/officeDocument/2006/relationships/image" Target="../media/image15.svg"/><Relationship Id="rId5" Type="http://schemas.openxmlformats.org/officeDocument/2006/relationships/image" Target="../media/image19.sv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0707BD-CE5F-4E28-B38D-9510CE96E8A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A17FBEF-1691-4AE5-90B2-CBB1A863CC83}">
      <dgm:prSet custT="1"/>
      <dgm:spPr/>
      <dgm:t>
        <a:bodyPr/>
        <a:lstStyle/>
        <a:p>
          <a:r>
            <a:rPr lang="en-US" sz="3200"/>
            <a:t>1 in 4 adults over 65 fall each year, </a:t>
          </a:r>
        </a:p>
        <a:p>
          <a:r>
            <a:rPr lang="en-US" sz="3200"/>
            <a:t> with 1 in 3 falling as we reach year 85 </a:t>
          </a:r>
        </a:p>
      </dgm:t>
    </dgm:pt>
    <dgm:pt modelId="{9B7880B3-5D42-4F13-8293-B2622AF85417}" type="parTrans" cxnId="{430640ED-1CB1-42DB-AC80-FE317AC0BC5F}">
      <dgm:prSet/>
      <dgm:spPr/>
      <dgm:t>
        <a:bodyPr/>
        <a:lstStyle/>
        <a:p>
          <a:endParaRPr lang="en-US"/>
        </a:p>
      </dgm:t>
    </dgm:pt>
    <dgm:pt modelId="{190AC255-D897-4029-A490-6E482C6DA8B9}" type="sibTrans" cxnId="{430640ED-1CB1-42DB-AC80-FE317AC0BC5F}">
      <dgm:prSet/>
      <dgm:spPr/>
      <dgm:t>
        <a:bodyPr/>
        <a:lstStyle/>
        <a:p>
          <a:endParaRPr lang="en-US"/>
        </a:p>
      </dgm:t>
    </dgm:pt>
    <dgm:pt modelId="{EC131BF0-1249-4ED9-A862-3B9F13838054}">
      <dgm:prSet custT="1"/>
      <dgm:spPr/>
      <dgm:t>
        <a:bodyPr/>
        <a:lstStyle/>
        <a:p>
          <a:r>
            <a:rPr lang="en-US" sz="3200"/>
            <a:t>About 20% of falls cause serious injury </a:t>
          </a:r>
        </a:p>
      </dgm:t>
    </dgm:pt>
    <dgm:pt modelId="{4277CC2B-0256-4947-B647-9EA67F32F29C}" type="parTrans" cxnId="{62C79F00-820B-46ED-B9E9-20B6824EC5CB}">
      <dgm:prSet/>
      <dgm:spPr/>
      <dgm:t>
        <a:bodyPr/>
        <a:lstStyle/>
        <a:p>
          <a:endParaRPr lang="en-US"/>
        </a:p>
      </dgm:t>
    </dgm:pt>
    <dgm:pt modelId="{2468B7CA-D7C6-451D-8B88-E344F1727F18}" type="sibTrans" cxnId="{62C79F00-820B-46ED-B9E9-20B6824EC5CB}">
      <dgm:prSet/>
      <dgm:spPr/>
      <dgm:t>
        <a:bodyPr/>
        <a:lstStyle/>
        <a:p>
          <a:endParaRPr lang="en-US"/>
        </a:p>
      </dgm:t>
    </dgm:pt>
    <dgm:pt modelId="{B68FD785-54E1-4293-8DEE-37B9A1C8812E}">
      <dgm:prSet custT="1"/>
      <dgm:spPr/>
      <dgm:t>
        <a:bodyPr/>
        <a:lstStyle/>
        <a:p>
          <a:r>
            <a:rPr lang="en-US" sz="3200" b="0" i="0"/>
            <a:t>Falls are the leading cause of injury-related deaths among older adults</a:t>
          </a:r>
          <a:endParaRPr lang="en-US" sz="3200" b="0" u="none">
            <a:solidFill>
              <a:schemeClr val="tx1"/>
            </a:solidFill>
          </a:endParaRPr>
        </a:p>
      </dgm:t>
    </dgm:pt>
    <dgm:pt modelId="{78377BDB-E11B-43C8-8F1D-42968CA61185}" type="parTrans" cxnId="{2C3F65C8-F981-4623-A5C7-1169B1B44129}">
      <dgm:prSet/>
      <dgm:spPr/>
      <dgm:t>
        <a:bodyPr/>
        <a:lstStyle/>
        <a:p>
          <a:endParaRPr lang="en-US"/>
        </a:p>
      </dgm:t>
    </dgm:pt>
    <dgm:pt modelId="{4EEC50FB-F74D-4811-ACC7-C90A06E7547C}" type="sibTrans" cxnId="{2C3F65C8-F981-4623-A5C7-1169B1B44129}">
      <dgm:prSet/>
      <dgm:spPr/>
      <dgm:t>
        <a:bodyPr/>
        <a:lstStyle/>
        <a:p>
          <a:endParaRPr lang="en-US"/>
        </a:p>
      </dgm:t>
    </dgm:pt>
    <dgm:pt modelId="{C6FB1288-B976-4D46-BBCE-5C8C4CA740DF}">
      <dgm:prSet custT="1"/>
      <dgm:spPr/>
      <dgm:t>
        <a:bodyPr/>
        <a:lstStyle/>
        <a:p>
          <a:r>
            <a:rPr lang="en-US" sz="3200"/>
            <a:t>Falls are the leading cause of Emergency Department visits for adults 65+ </a:t>
          </a:r>
        </a:p>
      </dgm:t>
    </dgm:pt>
    <dgm:pt modelId="{49DDEC9C-710C-4C94-9630-150FC227D54B}" type="parTrans" cxnId="{08B75F65-C850-4C50-A9D2-7244182EC567}">
      <dgm:prSet/>
      <dgm:spPr/>
      <dgm:t>
        <a:bodyPr/>
        <a:lstStyle/>
        <a:p>
          <a:endParaRPr lang="en-US"/>
        </a:p>
      </dgm:t>
    </dgm:pt>
    <dgm:pt modelId="{E836DD01-D5A2-4CD3-9C0B-4498346E6A19}" type="sibTrans" cxnId="{08B75F65-C850-4C50-A9D2-7244182EC567}">
      <dgm:prSet/>
      <dgm:spPr/>
      <dgm:t>
        <a:bodyPr/>
        <a:lstStyle/>
        <a:p>
          <a:endParaRPr lang="en-US"/>
        </a:p>
      </dgm:t>
    </dgm:pt>
    <dgm:pt modelId="{0766538F-8389-40F9-BB8E-CBAE3B86D6D1}">
      <dgm:prSet custT="1"/>
      <dgm:spPr/>
      <dgm:t>
        <a:bodyPr/>
        <a:lstStyle/>
        <a:p>
          <a:r>
            <a:rPr lang="en-US" sz="3200"/>
            <a:t>U.S older adult deaths from falls…….</a:t>
          </a:r>
        </a:p>
        <a:p>
          <a:r>
            <a:rPr lang="en-US" sz="3200"/>
            <a:t>Minnesota is #2, Iowa #6, South Dakota #12  </a:t>
          </a:r>
          <a:endParaRPr lang="en-US" sz="3200" b="0" u="none">
            <a:solidFill>
              <a:schemeClr val="tx1"/>
            </a:solidFill>
          </a:endParaRPr>
        </a:p>
      </dgm:t>
    </dgm:pt>
    <dgm:pt modelId="{97C36600-E381-4118-9CB6-F918D2285D02}" type="parTrans" cxnId="{9FCC8F3C-946D-42A3-A7E1-4956C0C35625}">
      <dgm:prSet/>
      <dgm:spPr/>
      <dgm:t>
        <a:bodyPr/>
        <a:lstStyle/>
        <a:p>
          <a:endParaRPr lang="en-US"/>
        </a:p>
      </dgm:t>
    </dgm:pt>
    <dgm:pt modelId="{B024CFFC-D945-4D63-8B28-DEF673875040}" type="sibTrans" cxnId="{9FCC8F3C-946D-42A3-A7E1-4956C0C35625}">
      <dgm:prSet/>
      <dgm:spPr/>
      <dgm:t>
        <a:bodyPr/>
        <a:lstStyle/>
        <a:p>
          <a:endParaRPr lang="en-US"/>
        </a:p>
      </dgm:t>
    </dgm:pt>
    <dgm:pt modelId="{C595391E-D3A4-48F8-B922-32A83A36067D}" type="pres">
      <dgm:prSet presAssocID="{260707BD-CE5F-4E28-B38D-9510CE96E8A3}" presName="vert0" presStyleCnt="0">
        <dgm:presLayoutVars>
          <dgm:dir/>
          <dgm:animOne val="branch"/>
          <dgm:animLvl val="lvl"/>
        </dgm:presLayoutVars>
      </dgm:prSet>
      <dgm:spPr/>
    </dgm:pt>
    <dgm:pt modelId="{6A3A275E-8D90-478C-A2CE-9942589407FA}" type="pres">
      <dgm:prSet presAssocID="{C6FB1288-B976-4D46-BBCE-5C8C4CA740DF}" presName="thickLine" presStyleLbl="alignNode1" presStyleIdx="0" presStyleCnt="5"/>
      <dgm:spPr/>
    </dgm:pt>
    <dgm:pt modelId="{F8F552FE-DF1E-4441-B418-AC014CC9FD85}" type="pres">
      <dgm:prSet presAssocID="{C6FB1288-B976-4D46-BBCE-5C8C4CA740DF}" presName="horz1" presStyleCnt="0"/>
      <dgm:spPr/>
    </dgm:pt>
    <dgm:pt modelId="{43930AF1-AD02-4455-A527-6FB333B8AB33}" type="pres">
      <dgm:prSet presAssocID="{C6FB1288-B976-4D46-BBCE-5C8C4CA740DF}" presName="tx1" presStyleLbl="revTx" presStyleIdx="0" presStyleCnt="5"/>
      <dgm:spPr/>
    </dgm:pt>
    <dgm:pt modelId="{4F18629B-7653-428C-A543-E8476EA6E940}" type="pres">
      <dgm:prSet presAssocID="{C6FB1288-B976-4D46-BBCE-5C8C4CA740DF}" presName="vert1" presStyleCnt="0"/>
      <dgm:spPr/>
    </dgm:pt>
    <dgm:pt modelId="{DCAFB4D4-C13A-4895-9000-89A9E2E56237}" type="pres">
      <dgm:prSet presAssocID="{5A17FBEF-1691-4AE5-90B2-CBB1A863CC83}" presName="thickLine" presStyleLbl="alignNode1" presStyleIdx="1" presStyleCnt="5"/>
      <dgm:spPr/>
    </dgm:pt>
    <dgm:pt modelId="{E5869130-4BAF-4F8B-9053-FAE090458340}" type="pres">
      <dgm:prSet presAssocID="{5A17FBEF-1691-4AE5-90B2-CBB1A863CC83}" presName="horz1" presStyleCnt="0"/>
      <dgm:spPr/>
    </dgm:pt>
    <dgm:pt modelId="{C5E4DCC6-0628-464E-A7E3-46E567CF48C0}" type="pres">
      <dgm:prSet presAssocID="{5A17FBEF-1691-4AE5-90B2-CBB1A863CC83}" presName="tx1" presStyleLbl="revTx" presStyleIdx="1" presStyleCnt="5"/>
      <dgm:spPr/>
    </dgm:pt>
    <dgm:pt modelId="{C9A21126-2912-4317-A64D-4B7B554DB88F}" type="pres">
      <dgm:prSet presAssocID="{5A17FBEF-1691-4AE5-90B2-CBB1A863CC83}" presName="vert1" presStyleCnt="0"/>
      <dgm:spPr/>
    </dgm:pt>
    <dgm:pt modelId="{E0D10ED8-E6D6-45C7-8025-7EAA0FFE4408}" type="pres">
      <dgm:prSet presAssocID="{EC131BF0-1249-4ED9-A862-3B9F13838054}" presName="thickLine" presStyleLbl="alignNode1" presStyleIdx="2" presStyleCnt="5"/>
      <dgm:spPr/>
    </dgm:pt>
    <dgm:pt modelId="{DD881C33-4FBA-4546-8A16-368456147DE5}" type="pres">
      <dgm:prSet presAssocID="{EC131BF0-1249-4ED9-A862-3B9F13838054}" presName="horz1" presStyleCnt="0"/>
      <dgm:spPr/>
    </dgm:pt>
    <dgm:pt modelId="{0D2E80CD-3D57-4ED2-BAB1-D330CE25BEA2}" type="pres">
      <dgm:prSet presAssocID="{EC131BF0-1249-4ED9-A862-3B9F13838054}" presName="tx1" presStyleLbl="revTx" presStyleIdx="2" presStyleCnt="5"/>
      <dgm:spPr/>
    </dgm:pt>
    <dgm:pt modelId="{50CEBAB1-6964-4574-A200-2A37A0A92832}" type="pres">
      <dgm:prSet presAssocID="{EC131BF0-1249-4ED9-A862-3B9F13838054}" presName="vert1" presStyleCnt="0"/>
      <dgm:spPr/>
    </dgm:pt>
    <dgm:pt modelId="{F581FAD0-C826-4C3C-817E-C59FCCD0EBF4}" type="pres">
      <dgm:prSet presAssocID="{B68FD785-54E1-4293-8DEE-37B9A1C8812E}" presName="thickLine" presStyleLbl="alignNode1" presStyleIdx="3" presStyleCnt="5"/>
      <dgm:spPr/>
    </dgm:pt>
    <dgm:pt modelId="{B0C27FAD-653B-4283-9A6D-E8FE37B041DF}" type="pres">
      <dgm:prSet presAssocID="{B68FD785-54E1-4293-8DEE-37B9A1C8812E}" presName="horz1" presStyleCnt="0"/>
      <dgm:spPr/>
    </dgm:pt>
    <dgm:pt modelId="{4CDC3A4B-1D9B-4019-9617-3ECEF094BF39}" type="pres">
      <dgm:prSet presAssocID="{B68FD785-54E1-4293-8DEE-37B9A1C8812E}" presName="tx1" presStyleLbl="revTx" presStyleIdx="3" presStyleCnt="5"/>
      <dgm:spPr/>
    </dgm:pt>
    <dgm:pt modelId="{6F941861-9B98-4CC3-9853-F3E4FC33A180}" type="pres">
      <dgm:prSet presAssocID="{B68FD785-54E1-4293-8DEE-37B9A1C8812E}" presName="vert1" presStyleCnt="0"/>
      <dgm:spPr/>
    </dgm:pt>
    <dgm:pt modelId="{A5304526-2350-4035-9B32-10E032D23BA1}" type="pres">
      <dgm:prSet presAssocID="{0766538F-8389-40F9-BB8E-CBAE3B86D6D1}" presName="thickLine" presStyleLbl="alignNode1" presStyleIdx="4" presStyleCnt="5"/>
      <dgm:spPr/>
    </dgm:pt>
    <dgm:pt modelId="{CFD88C03-E92B-4499-B396-44C15BE1CF5B}" type="pres">
      <dgm:prSet presAssocID="{0766538F-8389-40F9-BB8E-CBAE3B86D6D1}" presName="horz1" presStyleCnt="0"/>
      <dgm:spPr/>
    </dgm:pt>
    <dgm:pt modelId="{D9DB47C0-9C5B-45A5-96AC-9286360ED397}" type="pres">
      <dgm:prSet presAssocID="{0766538F-8389-40F9-BB8E-CBAE3B86D6D1}" presName="tx1" presStyleLbl="revTx" presStyleIdx="4" presStyleCnt="5"/>
      <dgm:spPr/>
    </dgm:pt>
    <dgm:pt modelId="{DE2C7183-CBA1-4D16-82D4-89D1AF786EF1}" type="pres">
      <dgm:prSet presAssocID="{0766538F-8389-40F9-BB8E-CBAE3B86D6D1}" presName="vert1" presStyleCnt="0"/>
      <dgm:spPr/>
    </dgm:pt>
  </dgm:ptLst>
  <dgm:cxnLst>
    <dgm:cxn modelId="{62C79F00-820B-46ED-B9E9-20B6824EC5CB}" srcId="{260707BD-CE5F-4E28-B38D-9510CE96E8A3}" destId="{EC131BF0-1249-4ED9-A862-3B9F13838054}" srcOrd="2" destOrd="0" parTransId="{4277CC2B-0256-4947-B647-9EA67F32F29C}" sibTransId="{2468B7CA-D7C6-451D-8B88-E344F1727F18}"/>
    <dgm:cxn modelId="{7C8B701F-5F08-475B-84C6-6BB23A7331FA}" type="presOf" srcId="{0766538F-8389-40F9-BB8E-CBAE3B86D6D1}" destId="{D9DB47C0-9C5B-45A5-96AC-9286360ED397}" srcOrd="0" destOrd="0" presId="urn:microsoft.com/office/officeart/2008/layout/LinedList"/>
    <dgm:cxn modelId="{6AE03A2E-A54C-43FF-ACC9-5FAA0411E998}" type="presOf" srcId="{260707BD-CE5F-4E28-B38D-9510CE96E8A3}" destId="{C595391E-D3A4-48F8-B922-32A83A36067D}" srcOrd="0" destOrd="0" presId="urn:microsoft.com/office/officeart/2008/layout/LinedList"/>
    <dgm:cxn modelId="{9FCC8F3C-946D-42A3-A7E1-4956C0C35625}" srcId="{260707BD-CE5F-4E28-B38D-9510CE96E8A3}" destId="{0766538F-8389-40F9-BB8E-CBAE3B86D6D1}" srcOrd="4" destOrd="0" parTransId="{97C36600-E381-4118-9CB6-F918D2285D02}" sibTransId="{B024CFFC-D945-4D63-8B28-DEF673875040}"/>
    <dgm:cxn modelId="{08B75F65-C850-4C50-A9D2-7244182EC567}" srcId="{260707BD-CE5F-4E28-B38D-9510CE96E8A3}" destId="{C6FB1288-B976-4D46-BBCE-5C8C4CA740DF}" srcOrd="0" destOrd="0" parTransId="{49DDEC9C-710C-4C94-9630-150FC227D54B}" sibTransId="{E836DD01-D5A2-4CD3-9C0B-4498346E6A19}"/>
    <dgm:cxn modelId="{2E7C5876-EAA8-4D0E-A831-E3330BEF863B}" type="presOf" srcId="{C6FB1288-B976-4D46-BBCE-5C8C4CA740DF}" destId="{43930AF1-AD02-4455-A527-6FB333B8AB33}" srcOrd="0" destOrd="0" presId="urn:microsoft.com/office/officeart/2008/layout/LinedList"/>
    <dgm:cxn modelId="{62A42291-22E0-4883-AD9D-3C6C86AF6386}" type="presOf" srcId="{5A17FBEF-1691-4AE5-90B2-CBB1A863CC83}" destId="{C5E4DCC6-0628-464E-A7E3-46E567CF48C0}" srcOrd="0" destOrd="0" presId="urn:microsoft.com/office/officeart/2008/layout/LinedList"/>
    <dgm:cxn modelId="{347187A0-3E7A-45CB-87EB-56D7C8D8ECE5}" type="presOf" srcId="{B68FD785-54E1-4293-8DEE-37B9A1C8812E}" destId="{4CDC3A4B-1D9B-4019-9617-3ECEF094BF39}" srcOrd="0" destOrd="0" presId="urn:microsoft.com/office/officeart/2008/layout/LinedList"/>
    <dgm:cxn modelId="{47E35CAE-5CB9-4595-AF02-D82D9F9094C4}" type="presOf" srcId="{EC131BF0-1249-4ED9-A862-3B9F13838054}" destId="{0D2E80CD-3D57-4ED2-BAB1-D330CE25BEA2}" srcOrd="0" destOrd="0" presId="urn:microsoft.com/office/officeart/2008/layout/LinedList"/>
    <dgm:cxn modelId="{2C3F65C8-F981-4623-A5C7-1169B1B44129}" srcId="{260707BD-CE5F-4E28-B38D-9510CE96E8A3}" destId="{B68FD785-54E1-4293-8DEE-37B9A1C8812E}" srcOrd="3" destOrd="0" parTransId="{78377BDB-E11B-43C8-8F1D-42968CA61185}" sibTransId="{4EEC50FB-F74D-4811-ACC7-C90A06E7547C}"/>
    <dgm:cxn modelId="{430640ED-1CB1-42DB-AC80-FE317AC0BC5F}" srcId="{260707BD-CE5F-4E28-B38D-9510CE96E8A3}" destId="{5A17FBEF-1691-4AE5-90B2-CBB1A863CC83}" srcOrd="1" destOrd="0" parTransId="{9B7880B3-5D42-4F13-8293-B2622AF85417}" sibTransId="{190AC255-D897-4029-A490-6E482C6DA8B9}"/>
    <dgm:cxn modelId="{A5684777-B068-4681-B214-C137F59D0636}" type="presParOf" srcId="{C595391E-D3A4-48F8-B922-32A83A36067D}" destId="{6A3A275E-8D90-478C-A2CE-9942589407FA}" srcOrd="0" destOrd="0" presId="urn:microsoft.com/office/officeart/2008/layout/LinedList"/>
    <dgm:cxn modelId="{746FB2ED-9DFC-44D9-896C-56392E73C212}" type="presParOf" srcId="{C595391E-D3A4-48F8-B922-32A83A36067D}" destId="{F8F552FE-DF1E-4441-B418-AC014CC9FD85}" srcOrd="1" destOrd="0" presId="urn:microsoft.com/office/officeart/2008/layout/LinedList"/>
    <dgm:cxn modelId="{BC868149-A3A0-4CF8-B936-86275CCD855D}" type="presParOf" srcId="{F8F552FE-DF1E-4441-B418-AC014CC9FD85}" destId="{43930AF1-AD02-4455-A527-6FB333B8AB33}" srcOrd="0" destOrd="0" presId="urn:microsoft.com/office/officeart/2008/layout/LinedList"/>
    <dgm:cxn modelId="{CA0F8EF7-1DA2-4D74-B44A-6E4ED11D0FA7}" type="presParOf" srcId="{F8F552FE-DF1E-4441-B418-AC014CC9FD85}" destId="{4F18629B-7653-428C-A543-E8476EA6E940}" srcOrd="1" destOrd="0" presId="urn:microsoft.com/office/officeart/2008/layout/LinedList"/>
    <dgm:cxn modelId="{C982AC6D-39DA-44A6-B55A-0C871847AF4C}" type="presParOf" srcId="{C595391E-D3A4-48F8-B922-32A83A36067D}" destId="{DCAFB4D4-C13A-4895-9000-89A9E2E56237}" srcOrd="2" destOrd="0" presId="urn:microsoft.com/office/officeart/2008/layout/LinedList"/>
    <dgm:cxn modelId="{73BEA981-5D2F-4D96-8AC8-36E69B4D7A7F}" type="presParOf" srcId="{C595391E-D3A4-48F8-B922-32A83A36067D}" destId="{E5869130-4BAF-4F8B-9053-FAE090458340}" srcOrd="3" destOrd="0" presId="urn:microsoft.com/office/officeart/2008/layout/LinedList"/>
    <dgm:cxn modelId="{6F104098-B142-4EB3-9991-7C42AB034711}" type="presParOf" srcId="{E5869130-4BAF-4F8B-9053-FAE090458340}" destId="{C5E4DCC6-0628-464E-A7E3-46E567CF48C0}" srcOrd="0" destOrd="0" presId="urn:microsoft.com/office/officeart/2008/layout/LinedList"/>
    <dgm:cxn modelId="{561C9CD7-668C-47B9-A7F3-4A8BE759C811}" type="presParOf" srcId="{E5869130-4BAF-4F8B-9053-FAE090458340}" destId="{C9A21126-2912-4317-A64D-4B7B554DB88F}" srcOrd="1" destOrd="0" presId="urn:microsoft.com/office/officeart/2008/layout/LinedList"/>
    <dgm:cxn modelId="{D96F5341-C9E5-4548-AD51-866731C779EA}" type="presParOf" srcId="{C595391E-D3A4-48F8-B922-32A83A36067D}" destId="{E0D10ED8-E6D6-45C7-8025-7EAA0FFE4408}" srcOrd="4" destOrd="0" presId="urn:microsoft.com/office/officeart/2008/layout/LinedList"/>
    <dgm:cxn modelId="{144DA3C9-C7A4-49E4-ABAE-1D6A175118CF}" type="presParOf" srcId="{C595391E-D3A4-48F8-B922-32A83A36067D}" destId="{DD881C33-4FBA-4546-8A16-368456147DE5}" srcOrd="5" destOrd="0" presId="urn:microsoft.com/office/officeart/2008/layout/LinedList"/>
    <dgm:cxn modelId="{CDF08367-D968-49EF-B9FF-D77A1643B4A1}" type="presParOf" srcId="{DD881C33-4FBA-4546-8A16-368456147DE5}" destId="{0D2E80CD-3D57-4ED2-BAB1-D330CE25BEA2}" srcOrd="0" destOrd="0" presId="urn:microsoft.com/office/officeart/2008/layout/LinedList"/>
    <dgm:cxn modelId="{146C9652-3E25-4AF8-9B62-33CAC6A804A4}" type="presParOf" srcId="{DD881C33-4FBA-4546-8A16-368456147DE5}" destId="{50CEBAB1-6964-4574-A200-2A37A0A92832}" srcOrd="1" destOrd="0" presId="urn:microsoft.com/office/officeart/2008/layout/LinedList"/>
    <dgm:cxn modelId="{B96989D2-2339-4334-92A3-456D18E44E0F}" type="presParOf" srcId="{C595391E-D3A4-48F8-B922-32A83A36067D}" destId="{F581FAD0-C826-4C3C-817E-C59FCCD0EBF4}" srcOrd="6" destOrd="0" presId="urn:microsoft.com/office/officeart/2008/layout/LinedList"/>
    <dgm:cxn modelId="{F88C7476-7051-417B-8A64-AD54F4423B50}" type="presParOf" srcId="{C595391E-D3A4-48F8-B922-32A83A36067D}" destId="{B0C27FAD-653B-4283-9A6D-E8FE37B041DF}" srcOrd="7" destOrd="0" presId="urn:microsoft.com/office/officeart/2008/layout/LinedList"/>
    <dgm:cxn modelId="{68F4CDA2-1736-4BE9-AE8C-0CE1E5337CB6}" type="presParOf" srcId="{B0C27FAD-653B-4283-9A6D-E8FE37B041DF}" destId="{4CDC3A4B-1D9B-4019-9617-3ECEF094BF39}" srcOrd="0" destOrd="0" presId="urn:microsoft.com/office/officeart/2008/layout/LinedList"/>
    <dgm:cxn modelId="{7063BC9B-09FD-470E-9234-9CE5914656D0}" type="presParOf" srcId="{B0C27FAD-653B-4283-9A6D-E8FE37B041DF}" destId="{6F941861-9B98-4CC3-9853-F3E4FC33A180}" srcOrd="1" destOrd="0" presId="urn:microsoft.com/office/officeart/2008/layout/LinedList"/>
    <dgm:cxn modelId="{A270166C-D96F-4488-8FFF-766D2D31CF21}" type="presParOf" srcId="{C595391E-D3A4-48F8-B922-32A83A36067D}" destId="{A5304526-2350-4035-9B32-10E032D23BA1}" srcOrd="8" destOrd="0" presId="urn:microsoft.com/office/officeart/2008/layout/LinedList"/>
    <dgm:cxn modelId="{8FF2DA78-2DCA-405C-8BAA-8AE59EE843D7}" type="presParOf" srcId="{C595391E-D3A4-48F8-B922-32A83A36067D}" destId="{CFD88C03-E92B-4499-B396-44C15BE1CF5B}" srcOrd="9" destOrd="0" presId="urn:microsoft.com/office/officeart/2008/layout/LinedList"/>
    <dgm:cxn modelId="{8E2E90A1-8321-4DEF-918B-2F5E91BA7B0A}" type="presParOf" srcId="{CFD88C03-E92B-4499-B396-44C15BE1CF5B}" destId="{D9DB47C0-9C5B-45A5-96AC-9286360ED397}" srcOrd="0" destOrd="0" presId="urn:microsoft.com/office/officeart/2008/layout/LinedList"/>
    <dgm:cxn modelId="{86109F30-4843-4E51-856C-0DF13992D3AC}" type="presParOf" srcId="{CFD88C03-E92B-4499-B396-44C15BE1CF5B}" destId="{DE2C7183-CBA1-4D16-82D4-89D1AF786EF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860A64-B5F2-4F72-A898-C95A7DCBC311}"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3AEBF041-0909-457B-A054-AA2DCEC3F137}">
      <dgm:prSet/>
      <dgm:spPr>
        <a:ln w="57150">
          <a:solidFill>
            <a:srgbClr val="0070C0"/>
          </a:solidFill>
        </a:ln>
      </dgm:spPr>
      <dgm:t>
        <a:bodyPr/>
        <a:lstStyle/>
        <a:p>
          <a:pPr algn="l" rtl="0"/>
          <a:r>
            <a:rPr lang="en-US">
              <a:latin typeface="Bahnschrift SemiBold"/>
            </a:rPr>
            <a:t>Feels unsteady when standing or walking? </a:t>
          </a:r>
        </a:p>
      </dgm:t>
    </dgm:pt>
    <dgm:pt modelId="{9F1C059E-FDD2-48DE-9F39-E4982079CE61}" type="parTrans" cxnId="{1347429F-4699-417D-B133-CA8CF88E6127}">
      <dgm:prSet/>
      <dgm:spPr/>
      <dgm:t>
        <a:bodyPr/>
        <a:lstStyle/>
        <a:p>
          <a:endParaRPr lang="en-US"/>
        </a:p>
      </dgm:t>
    </dgm:pt>
    <dgm:pt modelId="{83709F85-D121-4871-A0A9-228AD1AB52BD}" type="sibTrans" cxnId="{1347429F-4699-417D-B133-CA8CF88E6127}">
      <dgm:prSet/>
      <dgm:spPr/>
      <dgm:t>
        <a:bodyPr/>
        <a:lstStyle/>
        <a:p>
          <a:endParaRPr lang="en-US"/>
        </a:p>
      </dgm:t>
    </dgm:pt>
    <dgm:pt modelId="{D26A4806-6F51-4577-9ED9-E8C9E7C2C5F1}">
      <dgm:prSet/>
      <dgm:spPr>
        <a:ln w="57150">
          <a:solidFill>
            <a:srgbClr val="0070C0"/>
          </a:solidFill>
        </a:ln>
      </dgm:spPr>
      <dgm:t>
        <a:bodyPr/>
        <a:lstStyle/>
        <a:p>
          <a:pPr algn="l" rtl="0"/>
          <a:r>
            <a:rPr lang="en-US">
              <a:latin typeface="Bahnschrift SemiBold"/>
            </a:rPr>
            <a:t>Worries about falling? </a:t>
          </a:r>
        </a:p>
      </dgm:t>
    </dgm:pt>
    <dgm:pt modelId="{92460384-68FE-402F-8124-34450F8D4337}" type="parTrans" cxnId="{EC0A577F-E4B0-4416-B973-F701578C61F9}">
      <dgm:prSet/>
      <dgm:spPr/>
      <dgm:t>
        <a:bodyPr/>
        <a:lstStyle/>
        <a:p>
          <a:endParaRPr lang="en-US"/>
        </a:p>
      </dgm:t>
    </dgm:pt>
    <dgm:pt modelId="{3F150185-E004-4C0F-9821-AD764DADB493}" type="sibTrans" cxnId="{EC0A577F-E4B0-4416-B973-F701578C61F9}">
      <dgm:prSet/>
      <dgm:spPr/>
      <dgm:t>
        <a:bodyPr/>
        <a:lstStyle/>
        <a:p>
          <a:endParaRPr lang="en-US"/>
        </a:p>
      </dgm:t>
    </dgm:pt>
    <dgm:pt modelId="{44FEBB21-BB3D-49CC-AD1E-A2F9955228C7}">
      <dgm:prSet/>
      <dgm:spPr>
        <a:ln w="57150">
          <a:solidFill>
            <a:srgbClr val="0070C0"/>
          </a:solidFill>
        </a:ln>
      </dgm:spPr>
      <dgm:t>
        <a:bodyPr/>
        <a:lstStyle/>
        <a:p>
          <a:pPr algn="l" rtl="0"/>
          <a:r>
            <a:rPr lang="en-US">
              <a:latin typeface="Bahnschrift SemiBold"/>
            </a:rPr>
            <a:t>Has fallen in past year?</a:t>
          </a:r>
        </a:p>
      </dgm:t>
    </dgm:pt>
    <dgm:pt modelId="{1333F83E-7379-4E4B-B353-0C32779F716E}" type="parTrans" cxnId="{E51B0792-431E-4B5A-807A-D07C9850A992}">
      <dgm:prSet/>
      <dgm:spPr/>
      <dgm:t>
        <a:bodyPr/>
        <a:lstStyle/>
        <a:p>
          <a:endParaRPr lang="en-US"/>
        </a:p>
      </dgm:t>
    </dgm:pt>
    <dgm:pt modelId="{C89AA3E7-8974-4348-8CEA-E161C80F0E37}" type="sibTrans" cxnId="{E51B0792-431E-4B5A-807A-D07C9850A992}">
      <dgm:prSet/>
      <dgm:spPr/>
      <dgm:t>
        <a:bodyPr/>
        <a:lstStyle/>
        <a:p>
          <a:endParaRPr lang="en-US"/>
        </a:p>
      </dgm:t>
    </dgm:pt>
    <dgm:pt modelId="{6EC0E6CD-76B7-4146-BB96-2A3E986D4748}">
      <dgm:prSet/>
      <dgm:spPr>
        <a:ln w="57150">
          <a:solidFill>
            <a:srgbClr val="0070C0"/>
          </a:solidFill>
        </a:ln>
      </dgm:spPr>
      <dgm:t>
        <a:bodyPr/>
        <a:lstStyle/>
        <a:p>
          <a:pPr algn="l" rtl="0"/>
          <a:r>
            <a:rPr lang="en-US">
              <a:latin typeface="Bahnschrift SemiBold"/>
            </a:rPr>
            <a:t>How many times? </a:t>
          </a:r>
        </a:p>
      </dgm:t>
    </dgm:pt>
    <dgm:pt modelId="{DF001B38-794F-4DD5-9767-3041A0070913}" type="parTrans" cxnId="{8AB865D6-4621-4A0B-A7F5-298B94356A3A}">
      <dgm:prSet/>
      <dgm:spPr/>
      <dgm:t>
        <a:bodyPr/>
        <a:lstStyle/>
        <a:p>
          <a:endParaRPr lang="en-US"/>
        </a:p>
      </dgm:t>
    </dgm:pt>
    <dgm:pt modelId="{F99D0928-21F5-4B29-8B3B-6BE412E9120D}" type="sibTrans" cxnId="{8AB865D6-4621-4A0B-A7F5-298B94356A3A}">
      <dgm:prSet/>
      <dgm:spPr/>
      <dgm:t>
        <a:bodyPr/>
        <a:lstStyle/>
        <a:p>
          <a:endParaRPr lang="en-US"/>
        </a:p>
      </dgm:t>
    </dgm:pt>
    <dgm:pt modelId="{2BAD92C1-AB69-4946-AAD5-D1C5F06F28D2}">
      <dgm:prSet/>
      <dgm:spPr>
        <a:ln w="57150">
          <a:solidFill>
            <a:srgbClr val="0070C0"/>
          </a:solidFill>
        </a:ln>
      </dgm:spPr>
      <dgm:t>
        <a:bodyPr/>
        <a:lstStyle/>
        <a:p>
          <a:pPr algn="l" rtl="0"/>
          <a:r>
            <a:rPr lang="en-US">
              <a:latin typeface="Bahnschrift SemiBold"/>
            </a:rPr>
            <a:t>Were you injured?</a:t>
          </a:r>
        </a:p>
      </dgm:t>
    </dgm:pt>
    <dgm:pt modelId="{597B2398-1B3E-46BD-BF6B-568BBEE5921D}" type="parTrans" cxnId="{8E373303-A804-4A75-A741-72B55F22A0D0}">
      <dgm:prSet/>
      <dgm:spPr/>
      <dgm:t>
        <a:bodyPr/>
        <a:lstStyle/>
        <a:p>
          <a:endParaRPr lang="en-US"/>
        </a:p>
      </dgm:t>
    </dgm:pt>
    <dgm:pt modelId="{5EBC4E00-180C-4C71-899B-01BCFC213625}" type="sibTrans" cxnId="{8E373303-A804-4A75-A741-72B55F22A0D0}">
      <dgm:prSet/>
      <dgm:spPr/>
      <dgm:t>
        <a:bodyPr/>
        <a:lstStyle/>
        <a:p>
          <a:endParaRPr lang="en-US"/>
        </a:p>
      </dgm:t>
    </dgm:pt>
    <dgm:pt modelId="{9A21FDBD-DBCE-459C-98B4-9B3AF2F920F1}">
      <dgm:prSet custT="1"/>
      <dgm:spPr/>
      <dgm:t>
        <a:bodyPr/>
        <a:lstStyle/>
        <a:p>
          <a:pPr algn="ctr" rtl="0"/>
          <a:r>
            <a:rPr lang="en-US" sz="3600">
              <a:latin typeface="Bahnschrift SemiBold"/>
            </a:rPr>
            <a:t>Three Key Questions</a:t>
          </a:r>
        </a:p>
      </dgm:t>
    </dgm:pt>
    <dgm:pt modelId="{D8892AF3-C0BD-4B14-86B5-C07C0C2AADB2}" type="parTrans" cxnId="{800889B5-E9DE-4140-8654-3D7FD74B8689}">
      <dgm:prSet/>
      <dgm:spPr/>
      <dgm:t>
        <a:bodyPr/>
        <a:lstStyle/>
        <a:p>
          <a:endParaRPr lang="en-US"/>
        </a:p>
      </dgm:t>
    </dgm:pt>
    <dgm:pt modelId="{44B1132E-FEC6-467D-B494-E14BD1EA896A}" type="sibTrans" cxnId="{800889B5-E9DE-4140-8654-3D7FD74B8689}">
      <dgm:prSet/>
      <dgm:spPr/>
      <dgm:t>
        <a:bodyPr/>
        <a:lstStyle/>
        <a:p>
          <a:endParaRPr lang="en-US"/>
        </a:p>
      </dgm:t>
    </dgm:pt>
    <dgm:pt modelId="{5D7F156A-DC4B-4323-B8E4-01005033CA44}">
      <dgm:prSet custT="1"/>
      <dgm:spPr/>
      <dgm:t>
        <a:bodyPr/>
        <a:lstStyle/>
        <a:p>
          <a:pPr algn="ctr" rtl="0"/>
          <a:r>
            <a:rPr lang="en-US" sz="3200" b="1">
              <a:latin typeface="Bahnschrift SemiBold"/>
            </a:rPr>
            <a:t>Stay Independent Questionnair</a:t>
          </a:r>
          <a:r>
            <a:rPr lang="en-US" sz="2500">
              <a:latin typeface="Bahnschrift SemiBold"/>
            </a:rPr>
            <a:t>e </a:t>
          </a:r>
        </a:p>
      </dgm:t>
    </dgm:pt>
    <dgm:pt modelId="{0074C883-D1DD-4B48-8649-F74414E9BF6C}" type="parTrans" cxnId="{F9A21ECE-EE46-466F-B169-CC8CFEF3D25C}">
      <dgm:prSet/>
      <dgm:spPr/>
      <dgm:t>
        <a:bodyPr/>
        <a:lstStyle/>
        <a:p>
          <a:endParaRPr lang="en-US"/>
        </a:p>
      </dgm:t>
    </dgm:pt>
    <dgm:pt modelId="{51EB8D55-412E-47BF-A8D2-CF5D1F884F89}" type="sibTrans" cxnId="{F9A21ECE-EE46-466F-B169-CC8CFEF3D25C}">
      <dgm:prSet/>
      <dgm:spPr/>
      <dgm:t>
        <a:bodyPr/>
        <a:lstStyle/>
        <a:p>
          <a:endParaRPr lang="en-US"/>
        </a:p>
      </dgm:t>
    </dgm:pt>
    <dgm:pt modelId="{AE926B9D-DDA1-4E42-813C-257C0E3682E6}">
      <dgm:prSet/>
      <dgm:spPr>
        <a:ln w="38100">
          <a:solidFill>
            <a:schemeClr val="accent6"/>
          </a:solidFill>
        </a:ln>
      </dgm:spPr>
      <dgm:t>
        <a:bodyPr/>
        <a:lstStyle/>
        <a:p>
          <a:pPr algn="l" rtl="0"/>
          <a:r>
            <a:rPr lang="en-US">
              <a:latin typeface="Bahnschrift SemiBold"/>
            </a:rPr>
            <a:t>12 Questions Scored</a:t>
          </a:r>
        </a:p>
      </dgm:t>
    </dgm:pt>
    <dgm:pt modelId="{D917E7DA-06EE-4F60-B125-C79246F416F7}" type="parTrans" cxnId="{444F8614-488F-4565-A76D-50C9104035E1}">
      <dgm:prSet/>
      <dgm:spPr/>
      <dgm:t>
        <a:bodyPr/>
        <a:lstStyle/>
        <a:p>
          <a:endParaRPr lang="en-US"/>
        </a:p>
      </dgm:t>
    </dgm:pt>
    <dgm:pt modelId="{3D75EA2C-D7E5-41F8-A79A-576B6E2D7889}" type="sibTrans" cxnId="{444F8614-488F-4565-A76D-50C9104035E1}">
      <dgm:prSet/>
      <dgm:spPr/>
      <dgm:t>
        <a:bodyPr/>
        <a:lstStyle/>
        <a:p>
          <a:endParaRPr lang="en-US"/>
        </a:p>
      </dgm:t>
    </dgm:pt>
    <dgm:pt modelId="{4F27FA54-4406-4FF0-BFAC-A1C2B9D73F16}" type="pres">
      <dgm:prSet presAssocID="{96860A64-B5F2-4F72-A898-C95A7DCBC311}" presName="linear" presStyleCnt="0">
        <dgm:presLayoutVars>
          <dgm:dir/>
          <dgm:animLvl val="lvl"/>
          <dgm:resizeHandles val="exact"/>
        </dgm:presLayoutVars>
      </dgm:prSet>
      <dgm:spPr/>
    </dgm:pt>
    <dgm:pt modelId="{48871777-2227-4AA1-9512-C30DDFD39901}" type="pres">
      <dgm:prSet presAssocID="{9A21FDBD-DBCE-459C-98B4-9B3AF2F920F1}" presName="parentLin" presStyleCnt="0"/>
      <dgm:spPr/>
    </dgm:pt>
    <dgm:pt modelId="{17FDB437-EEBB-410E-A6D9-3E8EF4184C06}" type="pres">
      <dgm:prSet presAssocID="{9A21FDBD-DBCE-459C-98B4-9B3AF2F920F1}" presName="parentLeftMargin" presStyleLbl="node1" presStyleIdx="0" presStyleCnt="2"/>
      <dgm:spPr/>
    </dgm:pt>
    <dgm:pt modelId="{A2095DB3-A3B4-4D15-A33B-AD9632732DB1}" type="pres">
      <dgm:prSet presAssocID="{9A21FDBD-DBCE-459C-98B4-9B3AF2F920F1}" presName="parentText" presStyleLbl="node1" presStyleIdx="0" presStyleCnt="2">
        <dgm:presLayoutVars>
          <dgm:chMax val="0"/>
          <dgm:bulletEnabled val="1"/>
        </dgm:presLayoutVars>
      </dgm:prSet>
      <dgm:spPr/>
    </dgm:pt>
    <dgm:pt modelId="{E04713F7-1A33-49BB-8813-C6FB52AFB2CD}" type="pres">
      <dgm:prSet presAssocID="{9A21FDBD-DBCE-459C-98B4-9B3AF2F920F1}" presName="negativeSpace" presStyleCnt="0"/>
      <dgm:spPr/>
    </dgm:pt>
    <dgm:pt modelId="{9EF82FED-CC70-4D9F-B0F9-0469ACFAE4E1}" type="pres">
      <dgm:prSet presAssocID="{9A21FDBD-DBCE-459C-98B4-9B3AF2F920F1}" presName="childText" presStyleLbl="conFgAcc1" presStyleIdx="0" presStyleCnt="2" custLinFactNeighborX="238" custLinFactNeighborY="-3231">
        <dgm:presLayoutVars>
          <dgm:bulletEnabled val="1"/>
        </dgm:presLayoutVars>
      </dgm:prSet>
      <dgm:spPr/>
    </dgm:pt>
    <dgm:pt modelId="{A48AB89B-E430-4187-9253-34595DD6818B}" type="pres">
      <dgm:prSet presAssocID="{44B1132E-FEC6-467D-B494-E14BD1EA896A}" presName="spaceBetweenRectangles" presStyleCnt="0"/>
      <dgm:spPr/>
    </dgm:pt>
    <dgm:pt modelId="{4E5E4189-003F-4C3D-8758-510969C92E2D}" type="pres">
      <dgm:prSet presAssocID="{5D7F156A-DC4B-4323-B8E4-01005033CA44}" presName="parentLin" presStyleCnt="0"/>
      <dgm:spPr/>
    </dgm:pt>
    <dgm:pt modelId="{5DB8CD45-F384-4F4A-B01A-95AA65C5291C}" type="pres">
      <dgm:prSet presAssocID="{5D7F156A-DC4B-4323-B8E4-01005033CA44}" presName="parentLeftMargin" presStyleLbl="node1" presStyleIdx="0" presStyleCnt="2"/>
      <dgm:spPr/>
    </dgm:pt>
    <dgm:pt modelId="{B47C65D4-E0CE-43BF-93E8-7A84C5A3026B}" type="pres">
      <dgm:prSet presAssocID="{5D7F156A-DC4B-4323-B8E4-01005033CA44}" presName="parentText" presStyleLbl="node1" presStyleIdx="1" presStyleCnt="2">
        <dgm:presLayoutVars>
          <dgm:chMax val="0"/>
          <dgm:bulletEnabled val="1"/>
        </dgm:presLayoutVars>
      </dgm:prSet>
      <dgm:spPr/>
    </dgm:pt>
    <dgm:pt modelId="{BDCCC84B-9E63-41B0-A5AB-A627E5A6719F}" type="pres">
      <dgm:prSet presAssocID="{5D7F156A-DC4B-4323-B8E4-01005033CA44}" presName="negativeSpace" presStyleCnt="0"/>
      <dgm:spPr/>
    </dgm:pt>
    <dgm:pt modelId="{E6055140-82A5-4B3C-A761-5B7AC2A42495}" type="pres">
      <dgm:prSet presAssocID="{5D7F156A-DC4B-4323-B8E4-01005033CA44}" presName="childText" presStyleLbl="conFgAcc1" presStyleIdx="1" presStyleCnt="2">
        <dgm:presLayoutVars>
          <dgm:bulletEnabled val="1"/>
        </dgm:presLayoutVars>
      </dgm:prSet>
      <dgm:spPr/>
    </dgm:pt>
  </dgm:ptLst>
  <dgm:cxnLst>
    <dgm:cxn modelId="{8E373303-A804-4A75-A741-72B55F22A0D0}" srcId="{44FEBB21-BB3D-49CC-AD1E-A2F9955228C7}" destId="{2BAD92C1-AB69-4946-AAD5-D1C5F06F28D2}" srcOrd="1" destOrd="0" parTransId="{597B2398-1B3E-46BD-BF6B-568BBEE5921D}" sibTransId="{5EBC4E00-180C-4C71-899B-01BCFC213625}"/>
    <dgm:cxn modelId="{F5786C07-846A-4DD1-9A0A-210589975DF3}" type="presOf" srcId="{AE926B9D-DDA1-4E42-813C-257C0E3682E6}" destId="{E6055140-82A5-4B3C-A761-5B7AC2A42495}" srcOrd="0" destOrd="0" presId="urn:microsoft.com/office/officeart/2005/8/layout/list1"/>
    <dgm:cxn modelId="{444F8614-488F-4565-A76D-50C9104035E1}" srcId="{5D7F156A-DC4B-4323-B8E4-01005033CA44}" destId="{AE926B9D-DDA1-4E42-813C-257C0E3682E6}" srcOrd="0" destOrd="0" parTransId="{D917E7DA-06EE-4F60-B125-C79246F416F7}" sibTransId="{3D75EA2C-D7E5-41F8-A79A-576B6E2D7889}"/>
    <dgm:cxn modelId="{B6DB432D-8CFF-4F8D-AB03-14F45A4F126D}" type="presOf" srcId="{9A21FDBD-DBCE-459C-98B4-9B3AF2F920F1}" destId="{17FDB437-EEBB-410E-A6D9-3E8EF4184C06}" srcOrd="0" destOrd="0" presId="urn:microsoft.com/office/officeart/2005/8/layout/list1"/>
    <dgm:cxn modelId="{1D77E72F-5769-48FA-B877-6A265D5AF0DB}" type="presOf" srcId="{5D7F156A-DC4B-4323-B8E4-01005033CA44}" destId="{B47C65D4-E0CE-43BF-93E8-7A84C5A3026B}" srcOrd="1" destOrd="0" presId="urn:microsoft.com/office/officeart/2005/8/layout/list1"/>
    <dgm:cxn modelId="{B3CD7745-D730-4242-BC12-8E5FB7748149}" type="presOf" srcId="{D26A4806-6F51-4577-9ED9-E8C9E7C2C5F1}" destId="{9EF82FED-CC70-4D9F-B0F9-0469ACFAE4E1}" srcOrd="0" destOrd="1" presId="urn:microsoft.com/office/officeart/2005/8/layout/list1"/>
    <dgm:cxn modelId="{DFFCF156-E1FF-4183-A0E6-82506ED8BC15}" type="presOf" srcId="{3AEBF041-0909-457B-A054-AA2DCEC3F137}" destId="{9EF82FED-CC70-4D9F-B0F9-0469ACFAE4E1}" srcOrd="0" destOrd="0" presId="urn:microsoft.com/office/officeart/2005/8/layout/list1"/>
    <dgm:cxn modelId="{B0E3D679-E3D7-4228-B24C-3FAA83366D14}" type="presOf" srcId="{96860A64-B5F2-4F72-A898-C95A7DCBC311}" destId="{4F27FA54-4406-4FF0-BFAC-A1C2B9D73F16}" srcOrd="0" destOrd="0" presId="urn:microsoft.com/office/officeart/2005/8/layout/list1"/>
    <dgm:cxn modelId="{EC0A577F-E4B0-4416-B973-F701578C61F9}" srcId="{9A21FDBD-DBCE-459C-98B4-9B3AF2F920F1}" destId="{D26A4806-6F51-4577-9ED9-E8C9E7C2C5F1}" srcOrd="1" destOrd="0" parTransId="{92460384-68FE-402F-8124-34450F8D4337}" sibTransId="{3F150185-E004-4C0F-9821-AD764DADB493}"/>
    <dgm:cxn modelId="{E51B0792-431E-4B5A-807A-D07C9850A992}" srcId="{9A21FDBD-DBCE-459C-98B4-9B3AF2F920F1}" destId="{44FEBB21-BB3D-49CC-AD1E-A2F9955228C7}" srcOrd="2" destOrd="0" parTransId="{1333F83E-7379-4E4B-B353-0C32779F716E}" sibTransId="{C89AA3E7-8974-4348-8CEA-E161C80F0E37}"/>
    <dgm:cxn modelId="{1347429F-4699-417D-B133-CA8CF88E6127}" srcId="{9A21FDBD-DBCE-459C-98B4-9B3AF2F920F1}" destId="{3AEBF041-0909-457B-A054-AA2DCEC3F137}" srcOrd="0" destOrd="0" parTransId="{9F1C059E-FDD2-48DE-9F39-E4982079CE61}" sibTransId="{83709F85-D121-4871-A0A9-228AD1AB52BD}"/>
    <dgm:cxn modelId="{02CAC8B3-AF26-4FB9-8104-22A85DAFC96A}" type="presOf" srcId="{44FEBB21-BB3D-49CC-AD1E-A2F9955228C7}" destId="{9EF82FED-CC70-4D9F-B0F9-0469ACFAE4E1}" srcOrd="0" destOrd="2" presId="urn:microsoft.com/office/officeart/2005/8/layout/list1"/>
    <dgm:cxn modelId="{800889B5-E9DE-4140-8654-3D7FD74B8689}" srcId="{96860A64-B5F2-4F72-A898-C95A7DCBC311}" destId="{9A21FDBD-DBCE-459C-98B4-9B3AF2F920F1}" srcOrd="0" destOrd="0" parTransId="{D8892AF3-C0BD-4B14-86B5-C07C0C2AADB2}" sibTransId="{44B1132E-FEC6-467D-B494-E14BD1EA896A}"/>
    <dgm:cxn modelId="{5A17ACBD-A9D5-4EA3-B4D6-FFD524A5FFC3}" type="presOf" srcId="{5D7F156A-DC4B-4323-B8E4-01005033CA44}" destId="{5DB8CD45-F384-4F4A-B01A-95AA65C5291C}" srcOrd="0" destOrd="0" presId="urn:microsoft.com/office/officeart/2005/8/layout/list1"/>
    <dgm:cxn modelId="{913558C5-9A63-46BF-9AEB-2C47C4BE09CE}" type="presOf" srcId="{9A21FDBD-DBCE-459C-98B4-9B3AF2F920F1}" destId="{A2095DB3-A3B4-4D15-A33B-AD9632732DB1}" srcOrd="1" destOrd="0" presId="urn:microsoft.com/office/officeart/2005/8/layout/list1"/>
    <dgm:cxn modelId="{F9A21ECE-EE46-466F-B169-CC8CFEF3D25C}" srcId="{96860A64-B5F2-4F72-A898-C95A7DCBC311}" destId="{5D7F156A-DC4B-4323-B8E4-01005033CA44}" srcOrd="1" destOrd="0" parTransId="{0074C883-D1DD-4B48-8649-F74414E9BF6C}" sibTransId="{51EB8D55-412E-47BF-A8D2-CF5D1F884F89}"/>
    <dgm:cxn modelId="{7C62AFD0-1A7A-4D7A-99FE-8958FCD2AFB2}" type="presOf" srcId="{6EC0E6CD-76B7-4146-BB96-2A3E986D4748}" destId="{9EF82FED-CC70-4D9F-B0F9-0469ACFAE4E1}" srcOrd="0" destOrd="3" presId="urn:microsoft.com/office/officeart/2005/8/layout/list1"/>
    <dgm:cxn modelId="{C6D683D4-D7E7-4DC7-98A0-3A08B35DC99E}" type="presOf" srcId="{2BAD92C1-AB69-4946-AAD5-D1C5F06F28D2}" destId="{9EF82FED-CC70-4D9F-B0F9-0469ACFAE4E1}" srcOrd="0" destOrd="4" presId="urn:microsoft.com/office/officeart/2005/8/layout/list1"/>
    <dgm:cxn modelId="{8AB865D6-4621-4A0B-A7F5-298B94356A3A}" srcId="{44FEBB21-BB3D-49CC-AD1E-A2F9955228C7}" destId="{6EC0E6CD-76B7-4146-BB96-2A3E986D4748}" srcOrd="0" destOrd="0" parTransId="{DF001B38-794F-4DD5-9767-3041A0070913}" sibTransId="{F99D0928-21F5-4B29-8B3B-6BE412E9120D}"/>
    <dgm:cxn modelId="{40389E62-628E-4D73-A2D4-6F105E023166}" type="presParOf" srcId="{4F27FA54-4406-4FF0-BFAC-A1C2B9D73F16}" destId="{48871777-2227-4AA1-9512-C30DDFD39901}" srcOrd="0" destOrd="0" presId="urn:microsoft.com/office/officeart/2005/8/layout/list1"/>
    <dgm:cxn modelId="{3A98B189-DFC7-4029-A0B3-722BD0763FA4}" type="presParOf" srcId="{48871777-2227-4AA1-9512-C30DDFD39901}" destId="{17FDB437-EEBB-410E-A6D9-3E8EF4184C06}" srcOrd="0" destOrd="0" presId="urn:microsoft.com/office/officeart/2005/8/layout/list1"/>
    <dgm:cxn modelId="{AD713382-DF33-4BA6-847B-7214B2F69FB0}" type="presParOf" srcId="{48871777-2227-4AA1-9512-C30DDFD39901}" destId="{A2095DB3-A3B4-4D15-A33B-AD9632732DB1}" srcOrd="1" destOrd="0" presId="urn:microsoft.com/office/officeart/2005/8/layout/list1"/>
    <dgm:cxn modelId="{92F99604-BE29-44A2-9356-CBECA48BDD37}" type="presParOf" srcId="{4F27FA54-4406-4FF0-BFAC-A1C2B9D73F16}" destId="{E04713F7-1A33-49BB-8813-C6FB52AFB2CD}" srcOrd="1" destOrd="0" presId="urn:microsoft.com/office/officeart/2005/8/layout/list1"/>
    <dgm:cxn modelId="{F9FFF9F8-B5D3-4E48-A4F3-479A2F6FBF51}" type="presParOf" srcId="{4F27FA54-4406-4FF0-BFAC-A1C2B9D73F16}" destId="{9EF82FED-CC70-4D9F-B0F9-0469ACFAE4E1}" srcOrd="2" destOrd="0" presId="urn:microsoft.com/office/officeart/2005/8/layout/list1"/>
    <dgm:cxn modelId="{51A1996A-27F9-42E3-A4AD-72D32C6E5B07}" type="presParOf" srcId="{4F27FA54-4406-4FF0-BFAC-A1C2B9D73F16}" destId="{A48AB89B-E430-4187-9253-34595DD6818B}" srcOrd="3" destOrd="0" presId="urn:microsoft.com/office/officeart/2005/8/layout/list1"/>
    <dgm:cxn modelId="{B363F131-6C77-4C8F-9E45-A3554BCA7024}" type="presParOf" srcId="{4F27FA54-4406-4FF0-BFAC-A1C2B9D73F16}" destId="{4E5E4189-003F-4C3D-8758-510969C92E2D}" srcOrd="4" destOrd="0" presId="urn:microsoft.com/office/officeart/2005/8/layout/list1"/>
    <dgm:cxn modelId="{6CE759ED-E404-4636-B267-C8A0FC2A6566}" type="presParOf" srcId="{4E5E4189-003F-4C3D-8758-510969C92E2D}" destId="{5DB8CD45-F384-4F4A-B01A-95AA65C5291C}" srcOrd="0" destOrd="0" presId="urn:microsoft.com/office/officeart/2005/8/layout/list1"/>
    <dgm:cxn modelId="{D2062FDC-BB7F-4937-8D46-20CB1B0C2273}" type="presParOf" srcId="{4E5E4189-003F-4C3D-8758-510969C92E2D}" destId="{B47C65D4-E0CE-43BF-93E8-7A84C5A3026B}" srcOrd="1" destOrd="0" presId="urn:microsoft.com/office/officeart/2005/8/layout/list1"/>
    <dgm:cxn modelId="{42F1F4D5-8E0E-433B-80D3-8448F8FEC6FB}" type="presParOf" srcId="{4F27FA54-4406-4FF0-BFAC-A1C2B9D73F16}" destId="{BDCCC84B-9E63-41B0-A5AB-A627E5A6719F}" srcOrd="5" destOrd="0" presId="urn:microsoft.com/office/officeart/2005/8/layout/list1"/>
    <dgm:cxn modelId="{8654CCA9-52EA-4750-AF31-EAFA89DDDF2B}" type="presParOf" srcId="{4F27FA54-4406-4FF0-BFAC-A1C2B9D73F16}" destId="{E6055140-82A5-4B3C-A761-5B7AC2A4249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CF93CC-B87F-49FB-A2F6-E3FEA8B27C20}"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EE99E0C2-D090-4E63-90EF-A39B6B45DD62}">
      <dgm:prSet/>
      <dgm:spPr/>
      <dgm:t>
        <a:bodyPr/>
        <a:lstStyle/>
        <a:p>
          <a:r>
            <a:rPr lang="en-US"/>
            <a:t>Reduced muscle strength</a:t>
          </a:r>
        </a:p>
      </dgm:t>
    </dgm:pt>
    <dgm:pt modelId="{9434D15B-D778-45BC-8074-4102B2995F2A}" type="parTrans" cxnId="{31CDF810-F9E0-4182-98F9-218CFB9FAA87}">
      <dgm:prSet/>
      <dgm:spPr/>
      <dgm:t>
        <a:bodyPr/>
        <a:lstStyle/>
        <a:p>
          <a:endParaRPr lang="en-US"/>
        </a:p>
      </dgm:t>
    </dgm:pt>
    <dgm:pt modelId="{89D9638D-A1CC-49CE-809F-4F7D1C2626BC}" type="sibTrans" cxnId="{31CDF810-F9E0-4182-98F9-218CFB9FAA87}">
      <dgm:prSet/>
      <dgm:spPr/>
      <dgm:t>
        <a:bodyPr/>
        <a:lstStyle/>
        <a:p>
          <a:endParaRPr lang="en-US"/>
        </a:p>
      </dgm:t>
    </dgm:pt>
    <dgm:pt modelId="{70E1106A-4E8F-4D8E-A259-EDEA7618D9DD}">
      <dgm:prSet/>
      <dgm:spPr/>
      <dgm:t>
        <a:bodyPr/>
        <a:lstStyle/>
        <a:p>
          <a:r>
            <a:rPr lang="en-US"/>
            <a:t>Gait or balance problems</a:t>
          </a:r>
        </a:p>
      </dgm:t>
    </dgm:pt>
    <dgm:pt modelId="{78C050FA-AD60-48DE-B165-FDD94AC9B131}" type="parTrans" cxnId="{E9255D6A-DEA4-4344-A63C-31A3D583F2E1}">
      <dgm:prSet/>
      <dgm:spPr/>
      <dgm:t>
        <a:bodyPr/>
        <a:lstStyle/>
        <a:p>
          <a:endParaRPr lang="en-US"/>
        </a:p>
      </dgm:t>
    </dgm:pt>
    <dgm:pt modelId="{28F0E724-96BF-41F2-93D7-514ED6AF951D}" type="sibTrans" cxnId="{E9255D6A-DEA4-4344-A63C-31A3D583F2E1}">
      <dgm:prSet/>
      <dgm:spPr/>
      <dgm:t>
        <a:bodyPr/>
        <a:lstStyle/>
        <a:p>
          <a:endParaRPr lang="en-US"/>
        </a:p>
      </dgm:t>
    </dgm:pt>
    <dgm:pt modelId="{CBE43FB4-65FB-4894-B750-730CBB653164}">
      <dgm:prSet/>
      <dgm:spPr/>
      <dgm:t>
        <a:bodyPr/>
        <a:lstStyle/>
        <a:p>
          <a:r>
            <a:rPr lang="en-US"/>
            <a:t>Medicatons with certain side effects</a:t>
          </a:r>
        </a:p>
      </dgm:t>
    </dgm:pt>
    <dgm:pt modelId="{B5DE42F1-1E14-4470-9377-E30995F17A7E}" type="parTrans" cxnId="{FBADF098-2F22-4445-ABD2-C76AC8A756C0}">
      <dgm:prSet/>
      <dgm:spPr/>
      <dgm:t>
        <a:bodyPr/>
        <a:lstStyle/>
        <a:p>
          <a:endParaRPr lang="en-US"/>
        </a:p>
      </dgm:t>
    </dgm:pt>
    <dgm:pt modelId="{D8105F00-8E9F-4B17-B445-0CE5EA1DD190}" type="sibTrans" cxnId="{FBADF098-2F22-4445-ABD2-C76AC8A756C0}">
      <dgm:prSet/>
      <dgm:spPr/>
      <dgm:t>
        <a:bodyPr/>
        <a:lstStyle/>
        <a:p>
          <a:endParaRPr lang="en-US"/>
        </a:p>
      </dgm:t>
    </dgm:pt>
    <dgm:pt modelId="{9CDBFC06-17CA-4CFD-BD7A-154991EA734B}">
      <dgm:prSet/>
      <dgm:spPr/>
      <dgm:t>
        <a:bodyPr/>
        <a:lstStyle/>
        <a:p>
          <a:r>
            <a:rPr lang="en-US"/>
            <a:t>Presence of home hazards</a:t>
          </a:r>
        </a:p>
      </dgm:t>
    </dgm:pt>
    <dgm:pt modelId="{C3FAEF4D-0356-46C1-B78C-05D87AA2FF1E}" type="parTrans" cxnId="{C4916673-A97C-4942-AEF1-BA8B40AAC700}">
      <dgm:prSet/>
      <dgm:spPr/>
      <dgm:t>
        <a:bodyPr/>
        <a:lstStyle/>
        <a:p>
          <a:endParaRPr lang="en-US"/>
        </a:p>
      </dgm:t>
    </dgm:pt>
    <dgm:pt modelId="{EA7BF053-A76E-46A7-B7A2-35D98CEFADD8}" type="sibTrans" cxnId="{C4916673-A97C-4942-AEF1-BA8B40AAC700}">
      <dgm:prSet/>
      <dgm:spPr/>
      <dgm:t>
        <a:bodyPr/>
        <a:lstStyle/>
        <a:p>
          <a:endParaRPr lang="en-US"/>
        </a:p>
      </dgm:t>
    </dgm:pt>
    <dgm:pt modelId="{FC5E4662-484F-4C40-B1F9-2D22FAFD8322}">
      <dgm:prSet/>
      <dgm:spPr/>
      <dgm:t>
        <a:bodyPr/>
        <a:lstStyle/>
        <a:p>
          <a:r>
            <a:rPr lang="en-US"/>
            <a:t>Vision or Hearing concerns</a:t>
          </a:r>
        </a:p>
      </dgm:t>
    </dgm:pt>
    <dgm:pt modelId="{626D622C-A911-43B3-86D3-D8247CF065CF}" type="parTrans" cxnId="{0637244D-EFEB-4DE4-8FB4-FD71FFA2F5D3}">
      <dgm:prSet/>
      <dgm:spPr/>
      <dgm:t>
        <a:bodyPr/>
        <a:lstStyle/>
        <a:p>
          <a:endParaRPr lang="en-US"/>
        </a:p>
      </dgm:t>
    </dgm:pt>
    <dgm:pt modelId="{56248482-DBAA-49ED-8753-15FDF94EB2FE}" type="sibTrans" cxnId="{0637244D-EFEB-4DE4-8FB4-FD71FFA2F5D3}">
      <dgm:prSet/>
      <dgm:spPr/>
      <dgm:t>
        <a:bodyPr/>
        <a:lstStyle/>
        <a:p>
          <a:endParaRPr lang="en-US"/>
        </a:p>
      </dgm:t>
    </dgm:pt>
    <dgm:pt modelId="{8C848280-29A4-4FD7-842B-58B3A5BA190B}">
      <dgm:prSet/>
      <dgm:spPr/>
      <dgm:t>
        <a:bodyPr/>
        <a:lstStyle/>
        <a:p>
          <a:r>
            <a:rPr lang="en-US"/>
            <a:t>Feet or footwear issues</a:t>
          </a:r>
        </a:p>
      </dgm:t>
    </dgm:pt>
    <dgm:pt modelId="{DBBE9C4F-4246-40B8-818A-3BF657230753}" type="parTrans" cxnId="{159E6694-4F53-4FC3-8501-06DA2CC696BD}">
      <dgm:prSet/>
      <dgm:spPr/>
      <dgm:t>
        <a:bodyPr/>
        <a:lstStyle/>
        <a:p>
          <a:endParaRPr lang="en-US"/>
        </a:p>
      </dgm:t>
    </dgm:pt>
    <dgm:pt modelId="{8A1AA3E1-90B2-40ED-B803-0F1E8A2C3AF8}" type="sibTrans" cxnId="{159E6694-4F53-4FC3-8501-06DA2CC696BD}">
      <dgm:prSet/>
      <dgm:spPr/>
      <dgm:t>
        <a:bodyPr/>
        <a:lstStyle/>
        <a:p>
          <a:endParaRPr lang="en-US"/>
        </a:p>
      </dgm:t>
    </dgm:pt>
    <dgm:pt modelId="{2EE98C57-619A-4A5B-9E36-3907F726AE01}">
      <dgm:prSet/>
      <dgm:spPr/>
      <dgm:t>
        <a:bodyPr/>
        <a:lstStyle/>
        <a:p>
          <a:r>
            <a:rPr lang="en-US"/>
            <a:t>Vitamin D deficiency </a:t>
          </a:r>
        </a:p>
      </dgm:t>
    </dgm:pt>
    <dgm:pt modelId="{11B68C38-3A0D-4346-BCDC-FE0DC0F90D62}" type="parTrans" cxnId="{C5D01256-DD2A-4DCF-A5EC-DCFE459D342E}">
      <dgm:prSet/>
      <dgm:spPr/>
      <dgm:t>
        <a:bodyPr/>
        <a:lstStyle/>
        <a:p>
          <a:endParaRPr lang="en-US"/>
        </a:p>
      </dgm:t>
    </dgm:pt>
    <dgm:pt modelId="{A6C70CBF-AAD2-495B-99EB-11579D8C773A}" type="sibTrans" cxnId="{C5D01256-DD2A-4DCF-A5EC-DCFE459D342E}">
      <dgm:prSet/>
      <dgm:spPr/>
      <dgm:t>
        <a:bodyPr/>
        <a:lstStyle/>
        <a:p>
          <a:endParaRPr lang="en-US"/>
        </a:p>
      </dgm:t>
    </dgm:pt>
    <dgm:pt modelId="{90CCA964-43D2-4600-AA4D-3EC2E3B31E73}" type="pres">
      <dgm:prSet presAssocID="{6DCF93CC-B87F-49FB-A2F6-E3FEA8B27C20}" presName="diagram" presStyleCnt="0">
        <dgm:presLayoutVars>
          <dgm:dir/>
          <dgm:resizeHandles val="exact"/>
        </dgm:presLayoutVars>
      </dgm:prSet>
      <dgm:spPr/>
    </dgm:pt>
    <dgm:pt modelId="{BBC58A7C-C3FC-43C3-9232-D9A0D59C9A04}" type="pres">
      <dgm:prSet presAssocID="{EE99E0C2-D090-4E63-90EF-A39B6B45DD62}" presName="node" presStyleLbl="node1" presStyleIdx="0" presStyleCnt="7">
        <dgm:presLayoutVars>
          <dgm:bulletEnabled val="1"/>
        </dgm:presLayoutVars>
      </dgm:prSet>
      <dgm:spPr/>
    </dgm:pt>
    <dgm:pt modelId="{447ECF04-FE8F-4E16-BE2D-A42C2E54E574}" type="pres">
      <dgm:prSet presAssocID="{89D9638D-A1CC-49CE-809F-4F7D1C2626BC}" presName="sibTrans" presStyleCnt="0"/>
      <dgm:spPr/>
    </dgm:pt>
    <dgm:pt modelId="{45B2705F-37A5-424A-9509-0E995DD1073D}" type="pres">
      <dgm:prSet presAssocID="{70E1106A-4E8F-4D8E-A259-EDEA7618D9DD}" presName="node" presStyleLbl="node1" presStyleIdx="1" presStyleCnt="7">
        <dgm:presLayoutVars>
          <dgm:bulletEnabled val="1"/>
        </dgm:presLayoutVars>
      </dgm:prSet>
      <dgm:spPr/>
    </dgm:pt>
    <dgm:pt modelId="{39853CC0-82C3-4D8C-ABD1-DD64542B0377}" type="pres">
      <dgm:prSet presAssocID="{28F0E724-96BF-41F2-93D7-514ED6AF951D}" presName="sibTrans" presStyleCnt="0"/>
      <dgm:spPr/>
    </dgm:pt>
    <dgm:pt modelId="{55E623A3-D052-4CA3-839C-BC762D8D56F4}" type="pres">
      <dgm:prSet presAssocID="{CBE43FB4-65FB-4894-B750-730CBB653164}" presName="node" presStyleLbl="node1" presStyleIdx="2" presStyleCnt="7">
        <dgm:presLayoutVars>
          <dgm:bulletEnabled val="1"/>
        </dgm:presLayoutVars>
      </dgm:prSet>
      <dgm:spPr/>
    </dgm:pt>
    <dgm:pt modelId="{E105BD50-122B-47D4-AF66-DC7ABD7BAC68}" type="pres">
      <dgm:prSet presAssocID="{D8105F00-8E9F-4B17-B445-0CE5EA1DD190}" presName="sibTrans" presStyleCnt="0"/>
      <dgm:spPr/>
    </dgm:pt>
    <dgm:pt modelId="{D4882D48-8FF1-48EF-BD6E-35F53085AC32}" type="pres">
      <dgm:prSet presAssocID="{9CDBFC06-17CA-4CFD-BD7A-154991EA734B}" presName="node" presStyleLbl="node1" presStyleIdx="3" presStyleCnt="7">
        <dgm:presLayoutVars>
          <dgm:bulletEnabled val="1"/>
        </dgm:presLayoutVars>
      </dgm:prSet>
      <dgm:spPr/>
    </dgm:pt>
    <dgm:pt modelId="{CAAEE494-5A4C-49B5-8B86-A8CDD4D2DD11}" type="pres">
      <dgm:prSet presAssocID="{EA7BF053-A76E-46A7-B7A2-35D98CEFADD8}" presName="sibTrans" presStyleCnt="0"/>
      <dgm:spPr/>
    </dgm:pt>
    <dgm:pt modelId="{00848A0A-2BD9-4288-B014-77BDC349A7C3}" type="pres">
      <dgm:prSet presAssocID="{FC5E4662-484F-4C40-B1F9-2D22FAFD8322}" presName="node" presStyleLbl="node1" presStyleIdx="4" presStyleCnt="7">
        <dgm:presLayoutVars>
          <dgm:bulletEnabled val="1"/>
        </dgm:presLayoutVars>
      </dgm:prSet>
      <dgm:spPr/>
    </dgm:pt>
    <dgm:pt modelId="{706D67FE-632F-42C5-8C96-14856C51E277}" type="pres">
      <dgm:prSet presAssocID="{56248482-DBAA-49ED-8753-15FDF94EB2FE}" presName="sibTrans" presStyleCnt="0"/>
      <dgm:spPr/>
    </dgm:pt>
    <dgm:pt modelId="{97DB3D82-D5B2-49A0-BA9E-0E6387481B99}" type="pres">
      <dgm:prSet presAssocID="{8C848280-29A4-4FD7-842B-58B3A5BA190B}" presName="node" presStyleLbl="node1" presStyleIdx="5" presStyleCnt="7">
        <dgm:presLayoutVars>
          <dgm:bulletEnabled val="1"/>
        </dgm:presLayoutVars>
      </dgm:prSet>
      <dgm:spPr/>
    </dgm:pt>
    <dgm:pt modelId="{6BDD88A4-31E3-4902-87C4-51B07B97E933}" type="pres">
      <dgm:prSet presAssocID="{8A1AA3E1-90B2-40ED-B803-0F1E8A2C3AF8}" presName="sibTrans" presStyleCnt="0"/>
      <dgm:spPr/>
    </dgm:pt>
    <dgm:pt modelId="{AE3AD20E-46E4-4A2E-A572-E080038FCF43}" type="pres">
      <dgm:prSet presAssocID="{2EE98C57-619A-4A5B-9E36-3907F726AE01}" presName="node" presStyleLbl="node1" presStyleIdx="6" presStyleCnt="7">
        <dgm:presLayoutVars>
          <dgm:bulletEnabled val="1"/>
        </dgm:presLayoutVars>
      </dgm:prSet>
      <dgm:spPr/>
    </dgm:pt>
  </dgm:ptLst>
  <dgm:cxnLst>
    <dgm:cxn modelId="{31CDF810-F9E0-4182-98F9-218CFB9FAA87}" srcId="{6DCF93CC-B87F-49FB-A2F6-E3FEA8B27C20}" destId="{EE99E0C2-D090-4E63-90EF-A39B6B45DD62}" srcOrd="0" destOrd="0" parTransId="{9434D15B-D778-45BC-8074-4102B2995F2A}" sibTransId="{89D9638D-A1CC-49CE-809F-4F7D1C2626BC}"/>
    <dgm:cxn modelId="{E0A7142D-00A2-4D54-BC77-425E2D7B54C5}" type="presOf" srcId="{70E1106A-4E8F-4D8E-A259-EDEA7618D9DD}" destId="{45B2705F-37A5-424A-9509-0E995DD1073D}" srcOrd="0" destOrd="0" presId="urn:microsoft.com/office/officeart/2005/8/layout/default"/>
    <dgm:cxn modelId="{FC16A762-6008-45A5-B5AF-0CE1A7AF48DF}" type="presOf" srcId="{9CDBFC06-17CA-4CFD-BD7A-154991EA734B}" destId="{D4882D48-8FF1-48EF-BD6E-35F53085AC32}" srcOrd="0" destOrd="0" presId="urn:microsoft.com/office/officeart/2005/8/layout/default"/>
    <dgm:cxn modelId="{E9255D6A-DEA4-4344-A63C-31A3D583F2E1}" srcId="{6DCF93CC-B87F-49FB-A2F6-E3FEA8B27C20}" destId="{70E1106A-4E8F-4D8E-A259-EDEA7618D9DD}" srcOrd="1" destOrd="0" parTransId="{78C050FA-AD60-48DE-B165-FDD94AC9B131}" sibTransId="{28F0E724-96BF-41F2-93D7-514ED6AF951D}"/>
    <dgm:cxn modelId="{0637244D-EFEB-4DE4-8FB4-FD71FFA2F5D3}" srcId="{6DCF93CC-B87F-49FB-A2F6-E3FEA8B27C20}" destId="{FC5E4662-484F-4C40-B1F9-2D22FAFD8322}" srcOrd="4" destOrd="0" parTransId="{626D622C-A911-43B3-86D3-D8247CF065CF}" sibTransId="{56248482-DBAA-49ED-8753-15FDF94EB2FE}"/>
    <dgm:cxn modelId="{C4916673-A97C-4942-AEF1-BA8B40AAC700}" srcId="{6DCF93CC-B87F-49FB-A2F6-E3FEA8B27C20}" destId="{9CDBFC06-17CA-4CFD-BD7A-154991EA734B}" srcOrd="3" destOrd="0" parTransId="{C3FAEF4D-0356-46C1-B78C-05D87AA2FF1E}" sibTransId="{EA7BF053-A76E-46A7-B7A2-35D98CEFADD8}"/>
    <dgm:cxn modelId="{C5D01256-DD2A-4DCF-A5EC-DCFE459D342E}" srcId="{6DCF93CC-B87F-49FB-A2F6-E3FEA8B27C20}" destId="{2EE98C57-619A-4A5B-9E36-3907F726AE01}" srcOrd="6" destOrd="0" parTransId="{11B68C38-3A0D-4346-BCDC-FE0DC0F90D62}" sibTransId="{A6C70CBF-AAD2-495B-99EB-11579D8C773A}"/>
    <dgm:cxn modelId="{04DC1759-2367-426F-AD84-F877D9237816}" type="presOf" srcId="{EE99E0C2-D090-4E63-90EF-A39B6B45DD62}" destId="{BBC58A7C-C3FC-43C3-9232-D9A0D59C9A04}" srcOrd="0" destOrd="0" presId="urn:microsoft.com/office/officeart/2005/8/layout/default"/>
    <dgm:cxn modelId="{0271808F-0428-462D-842F-6ECE1B5BDD81}" type="presOf" srcId="{2EE98C57-619A-4A5B-9E36-3907F726AE01}" destId="{AE3AD20E-46E4-4A2E-A572-E080038FCF43}" srcOrd="0" destOrd="0" presId="urn:microsoft.com/office/officeart/2005/8/layout/default"/>
    <dgm:cxn modelId="{159E6694-4F53-4FC3-8501-06DA2CC696BD}" srcId="{6DCF93CC-B87F-49FB-A2F6-E3FEA8B27C20}" destId="{8C848280-29A4-4FD7-842B-58B3A5BA190B}" srcOrd="5" destOrd="0" parTransId="{DBBE9C4F-4246-40B8-818A-3BF657230753}" sibTransId="{8A1AA3E1-90B2-40ED-B803-0F1E8A2C3AF8}"/>
    <dgm:cxn modelId="{FBADF098-2F22-4445-ABD2-C76AC8A756C0}" srcId="{6DCF93CC-B87F-49FB-A2F6-E3FEA8B27C20}" destId="{CBE43FB4-65FB-4894-B750-730CBB653164}" srcOrd="2" destOrd="0" parTransId="{B5DE42F1-1E14-4470-9377-E30995F17A7E}" sibTransId="{D8105F00-8E9F-4B17-B445-0CE5EA1DD190}"/>
    <dgm:cxn modelId="{076BEC9A-0749-4F4C-A80E-46666ED4C819}" type="presOf" srcId="{6DCF93CC-B87F-49FB-A2F6-E3FEA8B27C20}" destId="{90CCA964-43D2-4600-AA4D-3EC2E3B31E73}" srcOrd="0" destOrd="0" presId="urn:microsoft.com/office/officeart/2005/8/layout/default"/>
    <dgm:cxn modelId="{E9FA66D0-094E-4577-A187-F480D553B2D8}" type="presOf" srcId="{8C848280-29A4-4FD7-842B-58B3A5BA190B}" destId="{97DB3D82-D5B2-49A0-BA9E-0E6387481B99}" srcOrd="0" destOrd="0" presId="urn:microsoft.com/office/officeart/2005/8/layout/default"/>
    <dgm:cxn modelId="{38B2EDD3-FCFE-4D88-9F5E-56820A31281D}" type="presOf" srcId="{CBE43FB4-65FB-4894-B750-730CBB653164}" destId="{55E623A3-D052-4CA3-839C-BC762D8D56F4}" srcOrd="0" destOrd="0" presId="urn:microsoft.com/office/officeart/2005/8/layout/default"/>
    <dgm:cxn modelId="{C9C4E6EE-EEA9-48D3-8BE0-7ADEBBB13AF5}" type="presOf" srcId="{FC5E4662-484F-4C40-B1F9-2D22FAFD8322}" destId="{00848A0A-2BD9-4288-B014-77BDC349A7C3}" srcOrd="0" destOrd="0" presId="urn:microsoft.com/office/officeart/2005/8/layout/default"/>
    <dgm:cxn modelId="{74C3926C-648F-4B84-BE51-E8BD6A74BEBD}" type="presParOf" srcId="{90CCA964-43D2-4600-AA4D-3EC2E3B31E73}" destId="{BBC58A7C-C3FC-43C3-9232-D9A0D59C9A04}" srcOrd="0" destOrd="0" presId="urn:microsoft.com/office/officeart/2005/8/layout/default"/>
    <dgm:cxn modelId="{60DAD351-D7C7-4F8D-938E-20C06E047448}" type="presParOf" srcId="{90CCA964-43D2-4600-AA4D-3EC2E3B31E73}" destId="{447ECF04-FE8F-4E16-BE2D-A42C2E54E574}" srcOrd="1" destOrd="0" presId="urn:microsoft.com/office/officeart/2005/8/layout/default"/>
    <dgm:cxn modelId="{4A3B9BA6-9B89-400D-A6F1-A8A93CDBFB3B}" type="presParOf" srcId="{90CCA964-43D2-4600-AA4D-3EC2E3B31E73}" destId="{45B2705F-37A5-424A-9509-0E995DD1073D}" srcOrd="2" destOrd="0" presId="urn:microsoft.com/office/officeart/2005/8/layout/default"/>
    <dgm:cxn modelId="{F6CBD65B-F90E-4822-91DE-3717C18DC8C3}" type="presParOf" srcId="{90CCA964-43D2-4600-AA4D-3EC2E3B31E73}" destId="{39853CC0-82C3-4D8C-ABD1-DD64542B0377}" srcOrd="3" destOrd="0" presId="urn:microsoft.com/office/officeart/2005/8/layout/default"/>
    <dgm:cxn modelId="{D5E3509F-6BBF-4B61-AE18-C7BBF17C001E}" type="presParOf" srcId="{90CCA964-43D2-4600-AA4D-3EC2E3B31E73}" destId="{55E623A3-D052-4CA3-839C-BC762D8D56F4}" srcOrd="4" destOrd="0" presId="urn:microsoft.com/office/officeart/2005/8/layout/default"/>
    <dgm:cxn modelId="{FCCB6F7D-D34A-466D-8A66-A715E1CAA022}" type="presParOf" srcId="{90CCA964-43D2-4600-AA4D-3EC2E3B31E73}" destId="{E105BD50-122B-47D4-AF66-DC7ABD7BAC68}" srcOrd="5" destOrd="0" presId="urn:microsoft.com/office/officeart/2005/8/layout/default"/>
    <dgm:cxn modelId="{3B59381C-6566-47B0-A437-FB4585D51533}" type="presParOf" srcId="{90CCA964-43D2-4600-AA4D-3EC2E3B31E73}" destId="{D4882D48-8FF1-48EF-BD6E-35F53085AC32}" srcOrd="6" destOrd="0" presId="urn:microsoft.com/office/officeart/2005/8/layout/default"/>
    <dgm:cxn modelId="{2B52CA90-FB48-42B5-8625-37E481331D67}" type="presParOf" srcId="{90CCA964-43D2-4600-AA4D-3EC2E3B31E73}" destId="{CAAEE494-5A4C-49B5-8B86-A8CDD4D2DD11}" srcOrd="7" destOrd="0" presId="urn:microsoft.com/office/officeart/2005/8/layout/default"/>
    <dgm:cxn modelId="{BF153EB5-9B32-46AB-97CB-5EBB0A89F26E}" type="presParOf" srcId="{90CCA964-43D2-4600-AA4D-3EC2E3B31E73}" destId="{00848A0A-2BD9-4288-B014-77BDC349A7C3}" srcOrd="8" destOrd="0" presId="urn:microsoft.com/office/officeart/2005/8/layout/default"/>
    <dgm:cxn modelId="{D02F54B2-93B1-4430-8015-536B3F1CEC08}" type="presParOf" srcId="{90CCA964-43D2-4600-AA4D-3EC2E3B31E73}" destId="{706D67FE-632F-42C5-8C96-14856C51E277}" srcOrd="9" destOrd="0" presId="urn:microsoft.com/office/officeart/2005/8/layout/default"/>
    <dgm:cxn modelId="{929FA4B3-C7CB-4AD5-AA02-2CA62FA9F873}" type="presParOf" srcId="{90CCA964-43D2-4600-AA4D-3EC2E3B31E73}" destId="{97DB3D82-D5B2-49A0-BA9E-0E6387481B99}" srcOrd="10" destOrd="0" presId="urn:microsoft.com/office/officeart/2005/8/layout/default"/>
    <dgm:cxn modelId="{1123C1C3-A4AB-445E-90B3-AA770CDFEE0D}" type="presParOf" srcId="{90CCA964-43D2-4600-AA4D-3EC2E3B31E73}" destId="{6BDD88A4-31E3-4902-87C4-51B07B97E933}" srcOrd="11" destOrd="0" presId="urn:microsoft.com/office/officeart/2005/8/layout/default"/>
    <dgm:cxn modelId="{4C8D9ED5-EE6E-40B4-A771-F8EC0DAD77D9}" type="presParOf" srcId="{90CCA964-43D2-4600-AA4D-3EC2E3B31E73}" destId="{AE3AD20E-46E4-4A2E-A572-E080038FCF43}" srcOrd="12"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704C4B-C5C3-451E-99C3-D9A6E47A34ED}" type="doc">
      <dgm:prSet loTypeId="urn:microsoft.com/office/officeart/2018/5/layout/IconLeaf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16DC9410-F698-4453-ACE4-578E24669BA2}">
      <dgm:prSet/>
      <dgm:spPr/>
      <dgm:t>
        <a:bodyPr/>
        <a:lstStyle/>
        <a:p>
          <a:pPr>
            <a:defRPr cap="all"/>
          </a:pPr>
          <a:r>
            <a:rPr lang="en-US"/>
            <a:t>Falls in the previous year</a:t>
          </a:r>
        </a:p>
      </dgm:t>
    </dgm:pt>
    <dgm:pt modelId="{1D94A875-0FD6-4D81-A406-E2D1FEBB60DF}" type="parTrans" cxnId="{E468E100-8B14-47E9-9DBC-FA0596769BEC}">
      <dgm:prSet/>
      <dgm:spPr/>
      <dgm:t>
        <a:bodyPr/>
        <a:lstStyle/>
        <a:p>
          <a:endParaRPr lang="en-US"/>
        </a:p>
      </dgm:t>
    </dgm:pt>
    <dgm:pt modelId="{CAEEE2BD-1468-4669-A9B8-0BD2F4665FEF}" type="sibTrans" cxnId="{E468E100-8B14-47E9-9DBC-FA0596769BEC}">
      <dgm:prSet/>
      <dgm:spPr/>
      <dgm:t>
        <a:bodyPr/>
        <a:lstStyle/>
        <a:p>
          <a:endParaRPr lang="en-US"/>
        </a:p>
      </dgm:t>
    </dgm:pt>
    <dgm:pt modelId="{3D978E0D-A735-49C2-BC83-2AF5D1298855}">
      <dgm:prSet/>
      <dgm:spPr/>
      <dgm:t>
        <a:bodyPr/>
        <a:lstStyle/>
        <a:p>
          <a:pPr>
            <a:defRPr cap="all"/>
          </a:pPr>
          <a:r>
            <a:rPr lang="en-US"/>
            <a:t>Freezing of gait in the past month</a:t>
          </a:r>
        </a:p>
      </dgm:t>
    </dgm:pt>
    <dgm:pt modelId="{9A10982B-1B37-4222-A26F-DDE0D4D8DAF4}" type="parTrans" cxnId="{B5E6FB5D-DE14-4512-8580-065DD8295C96}">
      <dgm:prSet/>
      <dgm:spPr/>
      <dgm:t>
        <a:bodyPr/>
        <a:lstStyle/>
        <a:p>
          <a:endParaRPr lang="en-US"/>
        </a:p>
      </dgm:t>
    </dgm:pt>
    <dgm:pt modelId="{780F2A86-537F-4B27-9AC9-48E96B0C89BC}" type="sibTrans" cxnId="{B5E6FB5D-DE14-4512-8580-065DD8295C96}">
      <dgm:prSet/>
      <dgm:spPr/>
      <dgm:t>
        <a:bodyPr/>
        <a:lstStyle/>
        <a:p>
          <a:endParaRPr lang="en-US"/>
        </a:p>
      </dgm:t>
    </dgm:pt>
    <dgm:pt modelId="{A0091DCF-B197-42EC-B4CD-C4C844C1C488}">
      <dgm:prSet/>
      <dgm:spPr/>
      <dgm:t>
        <a:bodyPr/>
        <a:lstStyle/>
        <a:p>
          <a:pPr>
            <a:defRPr cap="all"/>
          </a:pPr>
          <a:r>
            <a:rPr lang="en-US"/>
            <a:t>Slow gait speed </a:t>
          </a:r>
        </a:p>
      </dgm:t>
    </dgm:pt>
    <dgm:pt modelId="{801FA3A7-8CFF-48CF-A10A-455C16FD9617}" type="parTrans" cxnId="{26CD545E-3AB3-42DE-B034-4167BDBF2D0B}">
      <dgm:prSet/>
      <dgm:spPr/>
      <dgm:t>
        <a:bodyPr/>
        <a:lstStyle/>
        <a:p>
          <a:endParaRPr lang="en-US"/>
        </a:p>
      </dgm:t>
    </dgm:pt>
    <dgm:pt modelId="{57135EE9-362F-45D1-BB1D-3611FB9BD561}" type="sibTrans" cxnId="{26CD545E-3AB3-42DE-B034-4167BDBF2D0B}">
      <dgm:prSet/>
      <dgm:spPr/>
      <dgm:t>
        <a:bodyPr/>
        <a:lstStyle/>
        <a:p>
          <a:endParaRPr lang="en-US"/>
        </a:p>
      </dgm:t>
    </dgm:pt>
    <dgm:pt modelId="{51E57B88-A675-4673-9216-C674D2350CBB}" type="pres">
      <dgm:prSet presAssocID="{E4704C4B-C5C3-451E-99C3-D9A6E47A34ED}" presName="root" presStyleCnt="0">
        <dgm:presLayoutVars>
          <dgm:dir/>
          <dgm:resizeHandles val="exact"/>
        </dgm:presLayoutVars>
      </dgm:prSet>
      <dgm:spPr/>
    </dgm:pt>
    <dgm:pt modelId="{41B49A24-FA7B-4C48-A49B-166A2876A8DC}" type="pres">
      <dgm:prSet presAssocID="{16DC9410-F698-4453-ACE4-578E24669BA2}" presName="compNode" presStyleCnt="0"/>
      <dgm:spPr/>
    </dgm:pt>
    <dgm:pt modelId="{0B9DEF00-3B1F-4281-9BBE-2E94F9C12BE8}" type="pres">
      <dgm:prSet presAssocID="{16DC9410-F698-4453-ACE4-578E24669BA2}" presName="iconBgRect" presStyleLbl="bgShp" presStyleIdx="0" presStyleCnt="3"/>
      <dgm:spPr>
        <a:prstGeom prst="round2DiagRect">
          <a:avLst>
            <a:gd name="adj1" fmla="val 29727"/>
            <a:gd name="adj2" fmla="val 0"/>
          </a:avLst>
        </a:prstGeom>
      </dgm:spPr>
    </dgm:pt>
    <dgm:pt modelId="{73D41006-E41E-4EDE-B349-073056B325B6}" type="pres">
      <dgm:prSet presAssocID="{16DC9410-F698-4453-ACE4-578E24669BA2}"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Waterfall scene"/>
        </a:ext>
      </dgm:extLst>
    </dgm:pt>
    <dgm:pt modelId="{DEC863D1-5B04-4C8A-B6FF-7F5EC7E332E0}" type="pres">
      <dgm:prSet presAssocID="{16DC9410-F698-4453-ACE4-578E24669BA2}" presName="spaceRect" presStyleCnt="0"/>
      <dgm:spPr/>
    </dgm:pt>
    <dgm:pt modelId="{54AE243A-2226-46D9-BB40-72A2B7B5A5F3}" type="pres">
      <dgm:prSet presAssocID="{16DC9410-F698-4453-ACE4-578E24669BA2}" presName="textRect" presStyleLbl="revTx" presStyleIdx="0" presStyleCnt="3">
        <dgm:presLayoutVars>
          <dgm:chMax val="1"/>
          <dgm:chPref val="1"/>
        </dgm:presLayoutVars>
      </dgm:prSet>
      <dgm:spPr/>
    </dgm:pt>
    <dgm:pt modelId="{C889DFFD-F679-49F7-BA8F-862EBCE83B65}" type="pres">
      <dgm:prSet presAssocID="{CAEEE2BD-1468-4669-A9B8-0BD2F4665FEF}" presName="sibTrans" presStyleCnt="0"/>
      <dgm:spPr/>
    </dgm:pt>
    <dgm:pt modelId="{C98804F9-B8B1-4738-9973-886085B32E35}" type="pres">
      <dgm:prSet presAssocID="{3D978E0D-A735-49C2-BC83-2AF5D1298855}" presName="compNode" presStyleCnt="0"/>
      <dgm:spPr/>
    </dgm:pt>
    <dgm:pt modelId="{A11188B4-A7B0-44C4-AA06-B30C29C33F11}" type="pres">
      <dgm:prSet presAssocID="{3D978E0D-A735-49C2-BC83-2AF5D1298855}" presName="iconBgRect" presStyleLbl="bgShp" presStyleIdx="1" presStyleCnt="3"/>
      <dgm:spPr>
        <a:prstGeom prst="round2DiagRect">
          <a:avLst>
            <a:gd name="adj1" fmla="val 29727"/>
            <a:gd name="adj2" fmla="val 0"/>
          </a:avLst>
        </a:prstGeom>
      </dgm:spPr>
    </dgm:pt>
    <dgm:pt modelId="{22A80251-D2F7-4855-996C-D3EEE63BE700}" type="pres">
      <dgm:prSet presAssocID="{3D978E0D-A735-49C2-BC83-2AF5D1298855}"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ow Temperature"/>
        </a:ext>
      </dgm:extLst>
    </dgm:pt>
    <dgm:pt modelId="{AB5C7E79-D106-445D-AE90-715FF1842294}" type="pres">
      <dgm:prSet presAssocID="{3D978E0D-A735-49C2-BC83-2AF5D1298855}" presName="spaceRect" presStyleCnt="0"/>
      <dgm:spPr/>
    </dgm:pt>
    <dgm:pt modelId="{4B0DF9FB-1D58-4368-8181-1D4AFDB27897}" type="pres">
      <dgm:prSet presAssocID="{3D978E0D-A735-49C2-BC83-2AF5D1298855}" presName="textRect" presStyleLbl="revTx" presStyleIdx="1" presStyleCnt="3">
        <dgm:presLayoutVars>
          <dgm:chMax val="1"/>
          <dgm:chPref val="1"/>
        </dgm:presLayoutVars>
      </dgm:prSet>
      <dgm:spPr/>
    </dgm:pt>
    <dgm:pt modelId="{4587216A-FB95-4A27-B826-A97EB993C4D6}" type="pres">
      <dgm:prSet presAssocID="{780F2A86-537F-4B27-9AC9-48E96B0C89BC}" presName="sibTrans" presStyleCnt="0"/>
      <dgm:spPr/>
    </dgm:pt>
    <dgm:pt modelId="{5A9BED40-B1A9-49BF-9197-055B50562F84}" type="pres">
      <dgm:prSet presAssocID="{A0091DCF-B197-42EC-B4CD-C4C844C1C488}" presName="compNode" presStyleCnt="0"/>
      <dgm:spPr/>
    </dgm:pt>
    <dgm:pt modelId="{2C1CBFBD-5D8C-40FD-BA84-AF8158BD1AFB}" type="pres">
      <dgm:prSet presAssocID="{A0091DCF-B197-42EC-B4CD-C4C844C1C488}" presName="iconBgRect" presStyleLbl="bgShp" presStyleIdx="2" presStyleCnt="3"/>
      <dgm:spPr>
        <a:prstGeom prst="round2DiagRect">
          <a:avLst>
            <a:gd name="adj1" fmla="val 29727"/>
            <a:gd name="adj2" fmla="val 0"/>
          </a:avLst>
        </a:prstGeom>
      </dgm:spPr>
    </dgm:pt>
    <dgm:pt modelId="{793B99D7-44B2-43C4-BD8E-E63941C704F3}" type="pres">
      <dgm:prSet presAssocID="{A0091DCF-B197-42EC-B4CD-C4C844C1C488}"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Walk"/>
        </a:ext>
      </dgm:extLst>
    </dgm:pt>
    <dgm:pt modelId="{B04E711C-985D-46E2-AA0E-C0D146CD73B1}" type="pres">
      <dgm:prSet presAssocID="{A0091DCF-B197-42EC-B4CD-C4C844C1C488}" presName="spaceRect" presStyleCnt="0"/>
      <dgm:spPr/>
    </dgm:pt>
    <dgm:pt modelId="{F26AC18B-1E31-49F6-B643-A07986CCA3B7}" type="pres">
      <dgm:prSet presAssocID="{A0091DCF-B197-42EC-B4CD-C4C844C1C488}" presName="textRect" presStyleLbl="revTx" presStyleIdx="2" presStyleCnt="3">
        <dgm:presLayoutVars>
          <dgm:chMax val="1"/>
          <dgm:chPref val="1"/>
        </dgm:presLayoutVars>
      </dgm:prSet>
      <dgm:spPr/>
    </dgm:pt>
  </dgm:ptLst>
  <dgm:cxnLst>
    <dgm:cxn modelId="{E468E100-8B14-47E9-9DBC-FA0596769BEC}" srcId="{E4704C4B-C5C3-451E-99C3-D9A6E47A34ED}" destId="{16DC9410-F698-4453-ACE4-578E24669BA2}" srcOrd="0" destOrd="0" parTransId="{1D94A875-0FD6-4D81-A406-E2D1FEBB60DF}" sibTransId="{CAEEE2BD-1468-4669-A9B8-0BD2F4665FEF}"/>
    <dgm:cxn modelId="{D076F012-FA92-4640-98F2-CD01302AC66F}" type="presOf" srcId="{E4704C4B-C5C3-451E-99C3-D9A6E47A34ED}" destId="{51E57B88-A675-4673-9216-C674D2350CBB}" srcOrd="0" destOrd="0" presId="urn:microsoft.com/office/officeart/2018/5/layout/IconLeafLabelList"/>
    <dgm:cxn modelId="{9F4A7329-C4C7-44B9-AE4A-665520817F9C}" type="presOf" srcId="{A0091DCF-B197-42EC-B4CD-C4C844C1C488}" destId="{F26AC18B-1E31-49F6-B643-A07986CCA3B7}" srcOrd="0" destOrd="0" presId="urn:microsoft.com/office/officeart/2018/5/layout/IconLeafLabelList"/>
    <dgm:cxn modelId="{B5E6FB5D-DE14-4512-8580-065DD8295C96}" srcId="{E4704C4B-C5C3-451E-99C3-D9A6E47A34ED}" destId="{3D978E0D-A735-49C2-BC83-2AF5D1298855}" srcOrd="1" destOrd="0" parTransId="{9A10982B-1B37-4222-A26F-DDE0D4D8DAF4}" sibTransId="{780F2A86-537F-4B27-9AC9-48E96B0C89BC}"/>
    <dgm:cxn modelId="{26CD545E-3AB3-42DE-B034-4167BDBF2D0B}" srcId="{E4704C4B-C5C3-451E-99C3-D9A6E47A34ED}" destId="{A0091DCF-B197-42EC-B4CD-C4C844C1C488}" srcOrd="2" destOrd="0" parTransId="{801FA3A7-8CFF-48CF-A10A-455C16FD9617}" sibTransId="{57135EE9-362F-45D1-BB1D-3611FB9BD561}"/>
    <dgm:cxn modelId="{E58CC6BE-5ACC-4FE7-BA4A-7E2BE53CDB6D}" type="presOf" srcId="{16DC9410-F698-4453-ACE4-578E24669BA2}" destId="{54AE243A-2226-46D9-BB40-72A2B7B5A5F3}" srcOrd="0" destOrd="0" presId="urn:microsoft.com/office/officeart/2018/5/layout/IconLeafLabelList"/>
    <dgm:cxn modelId="{B328DAE4-D092-447C-9EA3-7ABAEAA041B0}" type="presOf" srcId="{3D978E0D-A735-49C2-BC83-2AF5D1298855}" destId="{4B0DF9FB-1D58-4368-8181-1D4AFDB27897}" srcOrd="0" destOrd="0" presId="urn:microsoft.com/office/officeart/2018/5/layout/IconLeafLabelList"/>
    <dgm:cxn modelId="{C8DC8500-3277-48E5-943E-3B10D75E9F50}" type="presParOf" srcId="{51E57B88-A675-4673-9216-C674D2350CBB}" destId="{41B49A24-FA7B-4C48-A49B-166A2876A8DC}" srcOrd="0" destOrd="0" presId="urn:microsoft.com/office/officeart/2018/5/layout/IconLeafLabelList"/>
    <dgm:cxn modelId="{6D0D4B3E-9FCD-4EF3-B0C6-51A12AF3A2F5}" type="presParOf" srcId="{41B49A24-FA7B-4C48-A49B-166A2876A8DC}" destId="{0B9DEF00-3B1F-4281-9BBE-2E94F9C12BE8}" srcOrd="0" destOrd="0" presId="urn:microsoft.com/office/officeart/2018/5/layout/IconLeafLabelList"/>
    <dgm:cxn modelId="{802DB43A-732C-401B-B5C9-98048FB7CCF0}" type="presParOf" srcId="{41B49A24-FA7B-4C48-A49B-166A2876A8DC}" destId="{73D41006-E41E-4EDE-B349-073056B325B6}" srcOrd="1" destOrd="0" presId="urn:microsoft.com/office/officeart/2018/5/layout/IconLeafLabelList"/>
    <dgm:cxn modelId="{A79C5CA0-502D-43C2-BF04-C4346FE1D5D7}" type="presParOf" srcId="{41B49A24-FA7B-4C48-A49B-166A2876A8DC}" destId="{DEC863D1-5B04-4C8A-B6FF-7F5EC7E332E0}" srcOrd="2" destOrd="0" presId="urn:microsoft.com/office/officeart/2018/5/layout/IconLeafLabelList"/>
    <dgm:cxn modelId="{92E5322D-8AD0-41D9-8686-7301EEC2097C}" type="presParOf" srcId="{41B49A24-FA7B-4C48-A49B-166A2876A8DC}" destId="{54AE243A-2226-46D9-BB40-72A2B7B5A5F3}" srcOrd="3" destOrd="0" presId="urn:microsoft.com/office/officeart/2018/5/layout/IconLeafLabelList"/>
    <dgm:cxn modelId="{35DE52B0-13D4-4307-93E0-CC6FEB9D6FAA}" type="presParOf" srcId="{51E57B88-A675-4673-9216-C674D2350CBB}" destId="{C889DFFD-F679-49F7-BA8F-862EBCE83B65}" srcOrd="1" destOrd="0" presId="urn:microsoft.com/office/officeart/2018/5/layout/IconLeafLabelList"/>
    <dgm:cxn modelId="{456C46E3-412F-41C1-88A9-492096641507}" type="presParOf" srcId="{51E57B88-A675-4673-9216-C674D2350CBB}" destId="{C98804F9-B8B1-4738-9973-886085B32E35}" srcOrd="2" destOrd="0" presId="urn:microsoft.com/office/officeart/2018/5/layout/IconLeafLabelList"/>
    <dgm:cxn modelId="{F556AF1D-AA87-49B2-9DF7-774DCE91D66F}" type="presParOf" srcId="{C98804F9-B8B1-4738-9973-886085B32E35}" destId="{A11188B4-A7B0-44C4-AA06-B30C29C33F11}" srcOrd="0" destOrd="0" presId="urn:microsoft.com/office/officeart/2018/5/layout/IconLeafLabelList"/>
    <dgm:cxn modelId="{7D5C01CB-96CC-4124-99FE-6F582E977580}" type="presParOf" srcId="{C98804F9-B8B1-4738-9973-886085B32E35}" destId="{22A80251-D2F7-4855-996C-D3EEE63BE700}" srcOrd="1" destOrd="0" presId="urn:microsoft.com/office/officeart/2018/5/layout/IconLeafLabelList"/>
    <dgm:cxn modelId="{D53CF171-B66C-4F5E-8E36-30EBB558A9E3}" type="presParOf" srcId="{C98804F9-B8B1-4738-9973-886085B32E35}" destId="{AB5C7E79-D106-445D-AE90-715FF1842294}" srcOrd="2" destOrd="0" presId="urn:microsoft.com/office/officeart/2018/5/layout/IconLeafLabelList"/>
    <dgm:cxn modelId="{59A6BA38-75C0-44AC-B5F8-F98229C25532}" type="presParOf" srcId="{C98804F9-B8B1-4738-9973-886085B32E35}" destId="{4B0DF9FB-1D58-4368-8181-1D4AFDB27897}" srcOrd="3" destOrd="0" presId="urn:microsoft.com/office/officeart/2018/5/layout/IconLeafLabelList"/>
    <dgm:cxn modelId="{ADE3CD77-169A-4DA1-B861-326015198120}" type="presParOf" srcId="{51E57B88-A675-4673-9216-C674D2350CBB}" destId="{4587216A-FB95-4A27-B826-A97EB993C4D6}" srcOrd="3" destOrd="0" presId="urn:microsoft.com/office/officeart/2018/5/layout/IconLeafLabelList"/>
    <dgm:cxn modelId="{9F21FFDD-EA0A-4DF4-BC6E-F9E317AD107F}" type="presParOf" srcId="{51E57B88-A675-4673-9216-C674D2350CBB}" destId="{5A9BED40-B1A9-49BF-9197-055B50562F84}" srcOrd="4" destOrd="0" presId="urn:microsoft.com/office/officeart/2018/5/layout/IconLeafLabelList"/>
    <dgm:cxn modelId="{10E280CD-1F6F-43DC-94AB-D76F83F68DC1}" type="presParOf" srcId="{5A9BED40-B1A9-49BF-9197-055B50562F84}" destId="{2C1CBFBD-5D8C-40FD-BA84-AF8158BD1AFB}" srcOrd="0" destOrd="0" presId="urn:microsoft.com/office/officeart/2018/5/layout/IconLeafLabelList"/>
    <dgm:cxn modelId="{EF91CFBD-C2A9-4BD1-A703-A5B11D85B8E7}" type="presParOf" srcId="{5A9BED40-B1A9-49BF-9197-055B50562F84}" destId="{793B99D7-44B2-43C4-BD8E-E63941C704F3}" srcOrd="1" destOrd="0" presId="urn:microsoft.com/office/officeart/2018/5/layout/IconLeafLabelList"/>
    <dgm:cxn modelId="{0C202494-0147-4F1C-9947-88A9F2C6AAD0}" type="presParOf" srcId="{5A9BED40-B1A9-49BF-9197-055B50562F84}" destId="{B04E711C-985D-46E2-AA0E-C0D146CD73B1}" srcOrd="2" destOrd="0" presId="urn:microsoft.com/office/officeart/2018/5/layout/IconLeafLabelList"/>
    <dgm:cxn modelId="{2C0E8E6D-6C63-4837-AE7E-2AA54CBE84F1}" type="presParOf" srcId="{5A9BED40-B1A9-49BF-9197-055B50562F84}" destId="{F26AC18B-1E31-49F6-B643-A07986CCA3B7}"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F23FA8-6DE0-45EB-B0A3-C609AB39C354}" type="doc">
      <dgm:prSet loTypeId="urn:microsoft.com/office/officeart/2016/7/layout/VerticalSolidActionList" loCatId="List" qsTypeId="urn:microsoft.com/office/officeart/2005/8/quickstyle/simple2" qsCatId="simple" csTypeId="urn:microsoft.com/office/officeart/2005/8/colors/colorful2" csCatId="colorful" phldr="1"/>
      <dgm:spPr/>
      <dgm:t>
        <a:bodyPr/>
        <a:lstStyle/>
        <a:p>
          <a:endParaRPr lang="en-US"/>
        </a:p>
      </dgm:t>
    </dgm:pt>
    <dgm:pt modelId="{C7957D02-2A7F-4E4A-B147-91B17919B257}">
      <dgm:prSet custT="1"/>
      <dgm:spPr/>
      <dgm:t>
        <a:bodyPr/>
        <a:lstStyle/>
        <a:p>
          <a:r>
            <a:rPr lang="en-US" sz="3600"/>
            <a:t>Keep</a:t>
          </a:r>
        </a:p>
      </dgm:t>
    </dgm:pt>
    <dgm:pt modelId="{4D685386-0FFD-4008-BF63-5F3B6D58F3CB}" type="parTrans" cxnId="{51007C88-EC2E-4152-8C80-EAB2546ACA14}">
      <dgm:prSet/>
      <dgm:spPr/>
      <dgm:t>
        <a:bodyPr/>
        <a:lstStyle/>
        <a:p>
          <a:endParaRPr lang="en-US"/>
        </a:p>
      </dgm:t>
    </dgm:pt>
    <dgm:pt modelId="{FD1ABF46-A15D-4FD0-9EAB-A3F92F109C2C}" type="sibTrans" cxnId="{51007C88-EC2E-4152-8C80-EAB2546ACA14}">
      <dgm:prSet/>
      <dgm:spPr/>
      <dgm:t>
        <a:bodyPr/>
        <a:lstStyle/>
        <a:p>
          <a:endParaRPr lang="en-US"/>
        </a:p>
      </dgm:t>
    </dgm:pt>
    <dgm:pt modelId="{7E6E3C76-0828-4FD6-8A88-02AB34DB9BF0}">
      <dgm:prSet custT="1"/>
      <dgm:spPr/>
      <dgm:t>
        <a:bodyPr/>
        <a:lstStyle/>
        <a:p>
          <a:r>
            <a:rPr lang="en-US" sz="3600"/>
            <a:t>Keep a Fall Diary </a:t>
          </a:r>
        </a:p>
      </dgm:t>
    </dgm:pt>
    <dgm:pt modelId="{2DF3675E-B37B-4364-ADC7-1BEB0C480098}" type="parTrans" cxnId="{27297EC2-6252-4CF7-819C-E8C42A77F990}">
      <dgm:prSet/>
      <dgm:spPr/>
      <dgm:t>
        <a:bodyPr/>
        <a:lstStyle/>
        <a:p>
          <a:endParaRPr lang="en-US"/>
        </a:p>
      </dgm:t>
    </dgm:pt>
    <dgm:pt modelId="{EFF5909C-E1A4-4E44-9B97-43489A864ABE}" type="sibTrans" cxnId="{27297EC2-6252-4CF7-819C-E8C42A77F990}">
      <dgm:prSet/>
      <dgm:spPr/>
      <dgm:t>
        <a:bodyPr/>
        <a:lstStyle/>
        <a:p>
          <a:endParaRPr lang="en-US"/>
        </a:p>
      </dgm:t>
    </dgm:pt>
    <dgm:pt modelId="{006CEFF2-2288-49AF-9B98-DDF8F20A7023}">
      <dgm:prSet custT="1"/>
      <dgm:spPr/>
      <dgm:t>
        <a:bodyPr/>
        <a:lstStyle/>
        <a:p>
          <a:r>
            <a:rPr lang="en-US" sz="2400"/>
            <a:t>When, Where, Why, Injury – report patterns to care team</a:t>
          </a:r>
        </a:p>
      </dgm:t>
    </dgm:pt>
    <dgm:pt modelId="{9ECC175D-1324-4594-BA27-9AD9809504C0}" type="parTrans" cxnId="{06F24E7C-2A74-4182-9055-E5752782B5BF}">
      <dgm:prSet/>
      <dgm:spPr/>
      <dgm:t>
        <a:bodyPr/>
        <a:lstStyle/>
        <a:p>
          <a:endParaRPr lang="en-US"/>
        </a:p>
      </dgm:t>
    </dgm:pt>
    <dgm:pt modelId="{F6BB7A4F-9B5E-4C9D-B639-5B7E53E96320}" type="sibTrans" cxnId="{06F24E7C-2A74-4182-9055-E5752782B5BF}">
      <dgm:prSet/>
      <dgm:spPr/>
      <dgm:t>
        <a:bodyPr/>
        <a:lstStyle/>
        <a:p>
          <a:endParaRPr lang="en-US"/>
        </a:p>
      </dgm:t>
    </dgm:pt>
    <dgm:pt modelId="{546D19C2-12F3-481E-A6D1-290EFF5B75A0}">
      <dgm:prSet custT="1"/>
      <dgm:spPr/>
      <dgm:t>
        <a:bodyPr/>
        <a:lstStyle/>
        <a:p>
          <a:r>
            <a:rPr lang="en-US" sz="3600"/>
            <a:t>Engage in</a:t>
          </a:r>
        </a:p>
      </dgm:t>
    </dgm:pt>
    <dgm:pt modelId="{614044D2-47AB-43A9-B6BE-C3B33CE296B3}" type="parTrans" cxnId="{E8788772-A947-496B-B85F-D3FEA1527FA1}">
      <dgm:prSet/>
      <dgm:spPr/>
      <dgm:t>
        <a:bodyPr/>
        <a:lstStyle/>
        <a:p>
          <a:endParaRPr lang="en-US"/>
        </a:p>
      </dgm:t>
    </dgm:pt>
    <dgm:pt modelId="{405A1D06-B4FC-4B58-A52F-E9156E8C61D2}" type="sibTrans" cxnId="{E8788772-A947-496B-B85F-D3FEA1527FA1}">
      <dgm:prSet/>
      <dgm:spPr/>
      <dgm:t>
        <a:bodyPr/>
        <a:lstStyle/>
        <a:p>
          <a:endParaRPr lang="en-US"/>
        </a:p>
      </dgm:t>
    </dgm:pt>
    <dgm:pt modelId="{C68B91E8-B7F6-41BE-8C89-118983A70397}">
      <dgm:prSet custT="1"/>
      <dgm:spPr/>
      <dgm:t>
        <a:bodyPr/>
        <a:lstStyle/>
        <a:p>
          <a:r>
            <a:rPr lang="en-US" sz="3600"/>
            <a:t>Engage in regular strength &amp; balance exercises </a:t>
          </a:r>
        </a:p>
      </dgm:t>
    </dgm:pt>
    <dgm:pt modelId="{BBBE8DC4-2336-4663-A183-F49B74F6BC92}" type="parTrans" cxnId="{2C5B758C-39E6-41AB-8A99-6E03F7B16941}">
      <dgm:prSet/>
      <dgm:spPr/>
      <dgm:t>
        <a:bodyPr/>
        <a:lstStyle/>
        <a:p>
          <a:endParaRPr lang="en-US"/>
        </a:p>
      </dgm:t>
    </dgm:pt>
    <dgm:pt modelId="{2C038383-642C-4CE8-AE1A-D513A0BF953F}" type="sibTrans" cxnId="{2C5B758C-39E6-41AB-8A99-6E03F7B16941}">
      <dgm:prSet/>
      <dgm:spPr/>
      <dgm:t>
        <a:bodyPr/>
        <a:lstStyle/>
        <a:p>
          <a:endParaRPr lang="en-US"/>
        </a:p>
      </dgm:t>
    </dgm:pt>
    <dgm:pt modelId="{934AFF8C-B0F3-40C7-BA93-29DB92F3CB47}">
      <dgm:prSet custT="1"/>
      <dgm:spPr/>
      <dgm:t>
        <a:bodyPr/>
        <a:lstStyle/>
        <a:p>
          <a:r>
            <a:rPr lang="en-US" sz="3600"/>
            <a:t>Practice</a:t>
          </a:r>
        </a:p>
      </dgm:t>
    </dgm:pt>
    <dgm:pt modelId="{AD594702-8BBE-48FD-996D-FEFF4F00F8E0}" type="parTrans" cxnId="{80B2EB53-B6DF-4B2D-B5C5-544E14340A8E}">
      <dgm:prSet/>
      <dgm:spPr/>
      <dgm:t>
        <a:bodyPr/>
        <a:lstStyle/>
        <a:p>
          <a:endParaRPr lang="en-US"/>
        </a:p>
      </dgm:t>
    </dgm:pt>
    <dgm:pt modelId="{75912BF4-677B-43BE-932A-2E7C974157CA}" type="sibTrans" cxnId="{80B2EB53-B6DF-4B2D-B5C5-544E14340A8E}">
      <dgm:prSet/>
      <dgm:spPr/>
      <dgm:t>
        <a:bodyPr/>
        <a:lstStyle/>
        <a:p>
          <a:endParaRPr lang="en-US"/>
        </a:p>
      </dgm:t>
    </dgm:pt>
    <dgm:pt modelId="{C852625E-783F-4508-BC38-45AADA777057}">
      <dgm:prSet custT="1"/>
      <dgm:spPr/>
      <dgm:t>
        <a:bodyPr/>
        <a:lstStyle/>
        <a:p>
          <a:r>
            <a:rPr lang="en-US" sz="3600"/>
            <a:t>Practice safe functional tasks frequently  </a:t>
          </a:r>
        </a:p>
      </dgm:t>
    </dgm:pt>
    <dgm:pt modelId="{EAC390DD-6D2D-40FE-8742-5FD16133F94C}" type="parTrans" cxnId="{6C6F1A45-B516-42F6-AD11-323FED030984}">
      <dgm:prSet/>
      <dgm:spPr/>
      <dgm:t>
        <a:bodyPr/>
        <a:lstStyle/>
        <a:p>
          <a:endParaRPr lang="en-US"/>
        </a:p>
      </dgm:t>
    </dgm:pt>
    <dgm:pt modelId="{06459753-7D48-4444-A255-7656DA055230}" type="sibTrans" cxnId="{6C6F1A45-B516-42F6-AD11-323FED030984}">
      <dgm:prSet/>
      <dgm:spPr/>
      <dgm:t>
        <a:bodyPr/>
        <a:lstStyle/>
        <a:p>
          <a:endParaRPr lang="en-US"/>
        </a:p>
      </dgm:t>
    </dgm:pt>
    <dgm:pt modelId="{B0F82EE3-90F1-4240-972C-DAD730A3164F}" type="pres">
      <dgm:prSet presAssocID="{E9F23FA8-6DE0-45EB-B0A3-C609AB39C354}" presName="Name0" presStyleCnt="0">
        <dgm:presLayoutVars>
          <dgm:dir/>
          <dgm:animLvl val="lvl"/>
          <dgm:resizeHandles val="exact"/>
        </dgm:presLayoutVars>
      </dgm:prSet>
      <dgm:spPr/>
    </dgm:pt>
    <dgm:pt modelId="{6B1E99BA-700C-45D1-B75E-81C0F0CF1C33}" type="pres">
      <dgm:prSet presAssocID="{C7957D02-2A7F-4E4A-B147-91B17919B257}" presName="linNode" presStyleCnt="0"/>
      <dgm:spPr/>
    </dgm:pt>
    <dgm:pt modelId="{323966E8-2A3B-451C-BE71-A5E09F80A5D4}" type="pres">
      <dgm:prSet presAssocID="{C7957D02-2A7F-4E4A-B147-91B17919B257}" presName="parentText" presStyleLbl="alignNode1" presStyleIdx="0" presStyleCnt="3">
        <dgm:presLayoutVars>
          <dgm:chMax val="1"/>
          <dgm:bulletEnabled/>
        </dgm:presLayoutVars>
      </dgm:prSet>
      <dgm:spPr/>
    </dgm:pt>
    <dgm:pt modelId="{2CB0E92C-8E83-483C-A89F-8E272BE5EA54}" type="pres">
      <dgm:prSet presAssocID="{C7957D02-2A7F-4E4A-B147-91B17919B257}" presName="descendantText" presStyleLbl="alignAccFollowNode1" presStyleIdx="0" presStyleCnt="3" custLinFactNeighborX="-4348" custLinFactNeighborY="820">
        <dgm:presLayoutVars>
          <dgm:bulletEnabled/>
        </dgm:presLayoutVars>
      </dgm:prSet>
      <dgm:spPr/>
    </dgm:pt>
    <dgm:pt modelId="{8AEE5864-9A0B-4412-9F69-F1D04F3F1625}" type="pres">
      <dgm:prSet presAssocID="{FD1ABF46-A15D-4FD0-9EAB-A3F92F109C2C}" presName="sp" presStyleCnt="0"/>
      <dgm:spPr/>
    </dgm:pt>
    <dgm:pt modelId="{FC39227D-90DF-4089-B835-96EDABC20B04}" type="pres">
      <dgm:prSet presAssocID="{546D19C2-12F3-481E-A6D1-290EFF5B75A0}" presName="linNode" presStyleCnt="0"/>
      <dgm:spPr/>
    </dgm:pt>
    <dgm:pt modelId="{FF95C569-C1F0-4D79-8572-8B9AB0E2428B}" type="pres">
      <dgm:prSet presAssocID="{546D19C2-12F3-481E-A6D1-290EFF5B75A0}" presName="parentText" presStyleLbl="alignNode1" presStyleIdx="1" presStyleCnt="3">
        <dgm:presLayoutVars>
          <dgm:chMax val="1"/>
          <dgm:bulletEnabled/>
        </dgm:presLayoutVars>
      </dgm:prSet>
      <dgm:spPr/>
    </dgm:pt>
    <dgm:pt modelId="{782293B6-F100-4C05-AE9B-A46472773515}" type="pres">
      <dgm:prSet presAssocID="{546D19C2-12F3-481E-A6D1-290EFF5B75A0}" presName="descendantText" presStyleLbl="alignAccFollowNode1" presStyleIdx="1" presStyleCnt="3">
        <dgm:presLayoutVars>
          <dgm:bulletEnabled/>
        </dgm:presLayoutVars>
      </dgm:prSet>
      <dgm:spPr/>
    </dgm:pt>
    <dgm:pt modelId="{0FDF975B-429D-4CD9-8EB4-769FDDC715E1}" type="pres">
      <dgm:prSet presAssocID="{405A1D06-B4FC-4B58-A52F-E9156E8C61D2}" presName="sp" presStyleCnt="0"/>
      <dgm:spPr/>
    </dgm:pt>
    <dgm:pt modelId="{F419AB6B-947C-4DE9-B056-0C0CFBEE0F08}" type="pres">
      <dgm:prSet presAssocID="{934AFF8C-B0F3-40C7-BA93-29DB92F3CB47}" presName="linNode" presStyleCnt="0"/>
      <dgm:spPr/>
    </dgm:pt>
    <dgm:pt modelId="{DB7827A8-1F1A-48C1-8830-9EEFBDF31DD8}" type="pres">
      <dgm:prSet presAssocID="{934AFF8C-B0F3-40C7-BA93-29DB92F3CB47}" presName="parentText" presStyleLbl="alignNode1" presStyleIdx="2" presStyleCnt="3">
        <dgm:presLayoutVars>
          <dgm:chMax val="1"/>
          <dgm:bulletEnabled/>
        </dgm:presLayoutVars>
      </dgm:prSet>
      <dgm:spPr/>
    </dgm:pt>
    <dgm:pt modelId="{859CA3DB-B1FB-46AD-BEEB-18A1B290BD68}" type="pres">
      <dgm:prSet presAssocID="{934AFF8C-B0F3-40C7-BA93-29DB92F3CB47}" presName="descendantText" presStyleLbl="alignAccFollowNode1" presStyleIdx="2" presStyleCnt="3">
        <dgm:presLayoutVars>
          <dgm:bulletEnabled/>
        </dgm:presLayoutVars>
      </dgm:prSet>
      <dgm:spPr/>
    </dgm:pt>
  </dgm:ptLst>
  <dgm:cxnLst>
    <dgm:cxn modelId="{10FF7425-74F9-4923-867B-DEB8D8D01266}" type="presOf" srcId="{934AFF8C-B0F3-40C7-BA93-29DB92F3CB47}" destId="{DB7827A8-1F1A-48C1-8830-9EEFBDF31DD8}" srcOrd="0" destOrd="0" presId="urn:microsoft.com/office/officeart/2016/7/layout/VerticalSolidActionList"/>
    <dgm:cxn modelId="{AEBE0834-3CCA-46C6-925B-47C7A99A58DC}" type="presOf" srcId="{7E6E3C76-0828-4FD6-8A88-02AB34DB9BF0}" destId="{2CB0E92C-8E83-483C-A89F-8E272BE5EA54}" srcOrd="0" destOrd="0" presId="urn:microsoft.com/office/officeart/2016/7/layout/VerticalSolidActionList"/>
    <dgm:cxn modelId="{6C6F1A45-B516-42F6-AD11-323FED030984}" srcId="{934AFF8C-B0F3-40C7-BA93-29DB92F3CB47}" destId="{C852625E-783F-4508-BC38-45AADA777057}" srcOrd="0" destOrd="0" parTransId="{EAC390DD-6D2D-40FE-8742-5FD16133F94C}" sibTransId="{06459753-7D48-4444-A255-7656DA055230}"/>
    <dgm:cxn modelId="{E8788772-A947-496B-B85F-D3FEA1527FA1}" srcId="{E9F23FA8-6DE0-45EB-B0A3-C609AB39C354}" destId="{546D19C2-12F3-481E-A6D1-290EFF5B75A0}" srcOrd="1" destOrd="0" parTransId="{614044D2-47AB-43A9-B6BE-C3B33CE296B3}" sibTransId="{405A1D06-B4FC-4B58-A52F-E9156E8C61D2}"/>
    <dgm:cxn modelId="{80B2EB53-B6DF-4B2D-B5C5-544E14340A8E}" srcId="{E9F23FA8-6DE0-45EB-B0A3-C609AB39C354}" destId="{934AFF8C-B0F3-40C7-BA93-29DB92F3CB47}" srcOrd="2" destOrd="0" parTransId="{AD594702-8BBE-48FD-996D-FEFF4F00F8E0}" sibTransId="{75912BF4-677B-43BE-932A-2E7C974157CA}"/>
    <dgm:cxn modelId="{4AB5D576-38EA-49DC-86CE-3DD2642A0C7A}" type="presOf" srcId="{C852625E-783F-4508-BC38-45AADA777057}" destId="{859CA3DB-B1FB-46AD-BEEB-18A1B290BD68}" srcOrd="0" destOrd="0" presId="urn:microsoft.com/office/officeart/2016/7/layout/VerticalSolidActionList"/>
    <dgm:cxn modelId="{06F24E7C-2A74-4182-9055-E5752782B5BF}" srcId="{C7957D02-2A7F-4E4A-B147-91B17919B257}" destId="{006CEFF2-2288-49AF-9B98-DDF8F20A7023}" srcOrd="1" destOrd="0" parTransId="{9ECC175D-1324-4594-BA27-9AD9809504C0}" sibTransId="{F6BB7A4F-9B5E-4C9D-B639-5B7E53E96320}"/>
    <dgm:cxn modelId="{51007C88-EC2E-4152-8C80-EAB2546ACA14}" srcId="{E9F23FA8-6DE0-45EB-B0A3-C609AB39C354}" destId="{C7957D02-2A7F-4E4A-B147-91B17919B257}" srcOrd="0" destOrd="0" parTransId="{4D685386-0FFD-4008-BF63-5F3B6D58F3CB}" sibTransId="{FD1ABF46-A15D-4FD0-9EAB-A3F92F109C2C}"/>
    <dgm:cxn modelId="{2C5B758C-39E6-41AB-8A99-6E03F7B16941}" srcId="{546D19C2-12F3-481E-A6D1-290EFF5B75A0}" destId="{C68B91E8-B7F6-41BE-8C89-118983A70397}" srcOrd="0" destOrd="0" parTransId="{BBBE8DC4-2336-4663-A183-F49B74F6BC92}" sibTransId="{2C038383-642C-4CE8-AE1A-D513A0BF953F}"/>
    <dgm:cxn modelId="{4454B88F-2822-4810-B4C6-5BE1D4275E92}" type="presOf" srcId="{E9F23FA8-6DE0-45EB-B0A3-C609AB39C354}" destId="{B0F82EE3-90F1-4240-972C-DAD730A3164F}" srcOrd="0" destOrd="0" presId="urn:microsoft.com/office/officeart/2016/7/layout/VerticalSolidActionList"/>
    <dgm:cxn modelId="{090C099F-5D3A-48A0-AF55-A864B4C190FD}" type="presOf" srcId="{C68B91E8-B7F6-41BE-8C89-118983A70397}" destId="{782293B6-F100-4C05-AE9B-A46472773515}" srcOrd="0" destOrd="0" presId="urn:microsoft.com/office/officeart/2016/7/layout/VerticalSolidActionList"/>
    <dgm:cxn modelId="{3D9E72B4-2549-4471-9E98-34EC6943BD89}" type="presOf" srcId="{C7957D02-2A7F-4E4A-B147-91B17919B257}" destId="{323966E8-2A3B-451C-BE71-A5E09F80A5D4}" srcOrd="0" destOrd="0" presId="urn:microsoft.com/office/officeart/2016/7/layout/VerticalSolidActionList"/>
    <dgm:cxn modelId="{27297EC2-6252-4CF7-819C-E8C42A77F990}" srcId="{C7957D02-2A7F-4E4A-B147-91B17919B257}" destId="{7E6E3C76-0828-4FD6-8A88-02AB34DB9BF0}" srcOrd="0" destOrd="0" parTransId="{2DF3675E-B37B-4364-ADC7-1BEB0C480098}" sibTransId="{EFF5909C-E1A4-4E44-9B97-43489A864ABE}"/>
    <dgm:cxn modelId="{0843DBC8-AB9F-486B-BAAD-5F5684EB43CB}" type="presOf" srcId="{546D19C2-12F3-481E-A6D1-290EFF5B75A0}" destId="{FF95C569-C1F0-4D79-8572-8B9AB0E2428B}" srcOrd="0" destOrd="0" presId="urn:microsoft.com/office/officeart/2016/7/layout/VerticalSolidActionList"/>
    <dgm:cxn modelId="{0B156CD2-89AF-423D-B83C-125C28725425}" type="presOf" srcId="{006CEFF2-2288-49AF-9B98-DDF8F20A7023}" destId="{2CB0E92C-8E83-483C-A89F-8E272BE5EA54}" srcOrd="0" destOrd="1" presId="urn:microsoft.com/office/officeart/2016/7/layout/VerticalSolidActionList"/>
    <dgm:cxn modelId="{C1446D90-157E-4F6B-B881-B29C0BB645ED}" type="presParOf" srcId="{B0F82EE3-90F1-4240-972C-DAD730A3164F}" destId="{6B1E99BA-700C-45D1-B75E-81C0F0CF1C33}" srcOrd="0" destOrd="0" presId="urn:microsoft.com/office/officeart/2016/7/layout/VerticalSolidActionList"/>
    <dgm:cxn modelId="{00227380-238B-4402-9C6F-FF58E352F85E}" type="presParOf" srcId="{6B1E99BA-700C-45D1-B75E-81C0F0CF1C33}" destId="{323966E8-2A3B-451C-BE71-A5E09F80A5D4}" srcOrd="0" destOrd="0" presId="urn:microsoft.com/office/officeart/2016/7/layout/VerticalSolidActionList"/>
    <dgm:cxn modelId="{831F9B2C-2C97-4A85-BADB-ED5EE31B03AE}" type="presParOf" srcId="{6B1E99BA-700C-45D1-B75E-81C0F0CF1C33}" destId="{2CB0E92C-8E83-483C-A89F-8E272BE5EA54}" srcOrd="1" destOrd="0" presId="urn:microsoft.com/office/officeart/2016/7/layout/VerticalSolidActionList"/>
    <dgm:cxn modelId="{F492C4B5-F1AB-4649-A192-64CBE6B13915}" type="presParOf" srcId="{B0F82EE3-90F1-4240-972C-DAD730A3164F}" destId="{8AEE5864-9A0B-4412-9F69-F1D04F3F1625}" srcOrd="1" destOrd="0" presId="urn:microsoft.com/office/officeart/2016/7/layout/VerticalSolidActionList"/>
    <dgm:cxn modelId="{E9506B94-A5A3-4F22-9EB0-FAB70B02C33D}" type="presParOf" srcId="{B0F82EE3-90F1-4240-972C-DAD730A3164F}" destId="{FC39227D-90DF-4089-B835-96EDABC20B04}" srcOrd="2" destOrd="0" presId="urn:microsoft.com/office/officeart/2016/7/layout/VerticalSolidActionList"/>
    <dgm:cxn modelId="{7D53E672-C42E-4003-9725-2EBAD4C7A4AE}" type="presParOf" srcId="{FC39227D-90DF-4089-B835-96EDABC20B04}" destId="{FF95C569-C1F0-4D79-8572-8B9AB0E2428B}" srcOrd="0" destOrd="0" presId="urn:microsoft.com/office/officeart/2016/7/layout/VerticalSolidActionList"/>
    <dgm:cxn modelId="{DE15F4FD-5996-47DD-813D-D943B4505A20}" type="presParOf" srcId="{FC39227D-90DF-4089-B835-96EDABC20B04}" destId="{782293B6-F100-4C05-AE9B-A46472773515}" srcOrd="1" destOrd="0" presId="urn:microsoft.com/office/officeart/2016/7/layout/VerticalSolidActionList"/>
    <dgm:cxn modelId="{0335F39B-E1E9-44CA-A5A9-EB28A9A638AB}" type="presParOf" srcId="{B0F82EE3-90F1-4240-972C-DAD730A3164F}" destId="{0FDF975B-429D-4CD9-8EB4-769FDDC715E1}" srcOrd="3" destOrd="0" presId="urn:microsoft.com/office/officeart/2016/7/layout/VerticalSolidActionList"/>
    <dgm:cxn modelId="{AAA032B2-05A7-4EB1-BCBC-E837D7C98531}" type="presParOf" srcId="{B0F82EE3-90F1-4240-972C-DAD730A3164F}" destId="{F419AB6B-947C-4DE9-B056-0C0CFBEE0F08}" srcOrd="4" destOrd="0" presId="urn:microsoft.com/office/officeart/2016/7/layout/VerticalSolidActionList"/>
    <dgm:cxn modelId="{3E5B5D1A-088A-4700-9D1C-C0ACF4755183}" type="presParOf" srcId="{F419AB6B-947C-4DE9-B056-0C0CFBEE0F08}" destId="{DB7827A8-1F1A-48C1-8830-9EEFBDF31DD8}" srcOrd="0" destOrd="0" presId="urn:microsoft.com/office/officeart/2016/7/layout/VerticalSolidActionList"/>
    <dgm:cxn modelId="{1ACDC13A-C26E-4DAC-97B4-7D0FAD999BF2}" type="presParOf" srcId="{F419AB6B-947C-4DE9-B056-0C0CFBEE0F08}" destId="{859CA3DB-B1FB-46AD-BEEB-18A1B290BD68}" srcOrd="1" destOrd="0" presId="urn:microsoft.com/office/officeart/2016/7/layout/VerticalSolid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223155-F281-4CE5-B52B-B02EC144AFD6}" type="doc">
      <dgm:prSet loTypeId="urn:microsoft.com/office/officeart/2018/5/layout/CenteredIconLabelDescriptionList" loCatId="icon" qsTypeId="urn:microsoft.com/office/officeart/2005/8/quickstyle/simple1" qsCatId="simple" csTypeId="urn:microsoft.com/office/officeart/2005/8/colors/accent1_2" csCatId="accent1" phldr="1"/>
      <dgm:spPr/>
      <dgm:t>
        <a:bodyPr/>
        <a:lstStyle/>
        <a:p>
          <a:endParaRPr lang="en-US"/>
        </a:p>
      </dgm:t>
    </dgm:pt>
    <dgm:pt modelId="{571E00E7-7125-442E-B302-B3FD7DEDFFA7}">
      <dgm:prSet custT="1"/>
      <dgm:spPr/>
      <dgm:t>
        <a:bodyPr/>
        <a:lstStyle/>
        <a:p>
          <a:pPr>
            <a:lnSpc>
              <a:spcPct val="100000"/>
            </a:lnSpc>
            <a:defRPr b="1"/>
          </a:pPr>
          <a:r>
            <a:rPr lang="en-US" sz="3600"/>
            <a:t>Home Assessment &amp; Modifications</a:t>
          </a:r>
        </a:p>
      </dgm:t>
    </dgm:pt>
    <dgm:pt modelId="{DD354A82-7D5D-4E5F-B58E-7B0C6C842B9D}" type="parTrans" cxnId="{992A07AE-53A1-4E83-BB5E-0280FC8E23B0}">
      <dgm:prSet/>
      <dgm:spPr/>
      <dgm:t>
        <a:bodyPr/>
        <a:lstStyle/>
        <a:p>
          <a:endParaRPr lang="en-US"/>
        </a:p>
      </dgm:t>
    </dgm:pt>
    <dgm:pt modelId="{8D26E808-AB63-442E-9B04-9462A8FF8858}" type="sibTrans" cxnId="{992A07AE-53A1-4E83-BB5E-0280FC8E23B0}">
      <dgm:prSet/>
      <dgm:spPr/>
      <dgm:t>
        <a:bodyPr/>
        <a:lstStyle/>
        <a:p>
          <a:endParaRPr lang="en-US"/>
        </a:p>
      </dgm:t>
    </dgm:pt>
    <dgm:pt modelId="{FF3ECF92-3FA8-41EA-8BE0-6FF91F4FED29}">
      <dgm:prSet/>
      <dgm:spPr/>
      <dgm:t>
        <a:bodyPr/>
        <a:lstStyle/>
        <a:p>
          <a:pPr>
            <a:lnSpc>
              <a:spcPct val="100000"/>
            </a:lnSpc>
            <a:defRPr b="1"/>
          </a:pPr>
          <a:r>
            <a:rPr lang="en-US"/>
            <a:t>Medication Review &amp; Adjustments</a:t>
          </a:r>
        </a:p>
      </dgm:t>
    </dgm:pt>
    <dgm:pt modelId="{0288C7AD-285E-45E2-AA6A-9BA81E690AB9}" type="parTrans" cxnId="{59F93CC0-1A53-405C-920A-7C2FD3763FB5}">
      <dgm:prSet/>
      <dgm:spPr/>
      <dgm:t>
        <a:bodyPr/>
        <a:lstStyle/>
        <a:p>
          <a:endParaRPr lang="en-US"/>
        </a:p>
      </dgm:t>
    </dgm:pt>
    <dgm:pt modelId="{AFBC728E-59C5-4205-8A18-1300BDDAD644}" type="sibTrans" cxnId="{59F93CC0-1A53-405C-920A-7C2FD3763FB5}">
      <dgm:prSet/>
      <dgm:spPr/>
      <dgm:t>
        <a:bodyPr/>
        <a:lstStyle/>
        <a:p>
          <a:endParaRPr lang="en-US"/>
        </a:p>
      </dgm:t>
    </dgm:pt>
    <dgm:pt modelId="{83A06C35-6A7D-4859-AE55-FBE7834867B6}">
      <dgm:prSet custT="1"/>
      <dgm:spPr/>
      <dgm:t>
        <a:bodyPr/>
        <a:lstStyle/>
        <a:p>
          <a:pPr>
            <a:lnSpc>
              <a:spcPct val="100000"/>
            </a:lnSpc>
          </a:pPr>
          <a:r>
            <a:rPr lang="en-US" sz="2400"/>
            <a:t>Identify if cause dizziness, decrease in blood pressure, increased sedation</a:t>
          </a:r>
        </a:p>
      </dgm:t>
    </dgm:pt>
    <dgm:pt modelId="{CD5B2D64-2509-4DCD-82DB-5799B089261C}" type="parTrans" cxnId="{7CDBF1A1-2926-42E8-BBB9-C7D3CB6C914F}">
      <dgm:prSet/>
      <dgm:spPr/>
      <dgm:t>
        <a:bodyPr/>
        <a:lstStyle/>
        <a:p>
          <a:endParaRPr lang="en-US"/>
        </a:p>
      </dgm:t>
    </dgm:pt>
    <dgm:pt modelId="{B6E2E7D3-AA5E-4563-9162-D7C29FF7B0F1}" type="sibTrans" cxnId="{7CDBF1A1-2926-42E8-BBB9-C7D3CB6C914F}">
      <dgm:prSet/>
      <dgm:spPr/>
      <dgm:t>
        <a:bodyPr/>
        <a:lstStyle/>
        <a:p>
          <a:endParaRPr lang="en-US"/>
        </a:p>
      </dgm:t>
    </dgm:pt>
    <dgm:pt modelId="{749B2EF3-4857-49F5-B5C5-1C034BB7A926}" type="pres">
      <dgm:prSet presAssocID="{D6223155-F281-4CE5-B52B-B02EC144AFD6}" presName="root" presStyleCnt="0">
        <dgm:presLayoutVars>
          <dgm:dir/>
          <dgm:resizeHandles val="exact"/>
        </dgm:presLayoutVars>
      </dgm:prSet>
      <dgm:spPr/>
    </dgm:pt>
    <dgm:pt modelId="{7D2FED4C-B357-4AEC-8FE5-F3DF75FCF732}" type="pres">
      <dgm:prSet presAssocID="{571E00E7-7125-442E-B302-B3FD7DEDFFA7}" presName="compNode" presStyleCnt="0"/>
      <dgm:spPr/>
    </dgm:pt>
    <dgm:pt modelId="{E8ADBAD8-24C8-4DA8-9BE6-57D15F0DD7CB}" type="pres">
      <dgm:prSet presAssocID="{571E00E7-7125-442E-B302-B3FD7DEDFFA7}" presName="iconRect" presStyleLbl="node1" presStyleIdx="0"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House"/>
        </a:ext>
      </dgm:extLst>
    </dgm:pt>
    <dgm:pt modelId="{1D9AC372-53A0-4186-BF2C-9EF091076BA8}" type="pres">
      <dgm:prSet presAssocID="{571E00E7-7125-442E-B302-B3FD7DEDFFA7}" presName="iconSpace" presStyleCnt="0"/>
      <dgm:spPr/>
    </dgm:pt>
    <dgm:pt modelId="{2AD3D7C3-0290-4B80-BBD8-39411D46D446}" type="pres">
      <dgm:prSet presAssocID="{571E00E7-7125-442E-B302-B3FD7DEDFFA7}" presName="parTx" presStyleLbl="revTx" presStyleIdx="0" presStyleCnt="4">
        <dgm:presLayoutVars>
          <dgm:chMax val="0"/>
          <dgm:chPref val="0"/>
        </dgm:presLayoutVars>
      </dgm:prSet>
      <dgm:spPr/>
    </dgm:pt>
    <dgm:pt modelId="{022FDC19-0554-4D61-9995-732EB0162D16}" type="pres">
      <dgm:prSet presAssocID="{571E00E7-7125-442E-B302-B3FD7DEDFFA7}" presName="txSpace" presStyleCnt="0"/>
      <dgm:spPr/>
    </dgm:pt>
    <dgm:pt modelId="{91FED767-7A2C-4694-96A8-947E14FF4A17}" type="pres">
      <dgm:prSet presAssocID="{571E00E7-7125-442E-B302-B3FD7DEDFFA7}" presName="desTx" presStyleLbl="revTx" presStyleIdx="1" presStyleCnt="4">
        <dgm:presLayoutVars/>
      </dgm:prSet>
      <dgm:spPr/>
    </dgm:pt>
    <dgm:pt modelId="{716D0DDA-6E29-4B6A-A637-8D98F9EA54E8}" type="pres">
      <dgm:prSet presAssocID="{8D26E808-AB63-442E-9B04-9462A8FF8858}" presName="sibTrans" presStyleCnt="0"/>
      <dgm:spPr/>
    </dgm:pt>
    <dgm:pt modelId="{BDD0DF50-0A55-4E96-85C3-BBA00ED46C78}" type="pres">
      <dgm:prSet presAssocID="{FF3ECF92-3FA8-41EA-8BE0-6FF91F4FED29}" presName="compNode" presStyleCnt="0"/>
      <dgm:spPr/>
    </dgm:pt>
    <dgm:pt modelId="{06A387C1-E0C0-4892-A26D-0B921444E901}" type="pres">
      <dgm:prSet presAssocID="{FF3ECF92-3FA8-41EA-8BE0-6FF91F4FED29}" presName="iconRect" presStyleLbl="node1" presStyleIdx="1"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dicine"/>
        </a:ext>
      </dgm:extLst>
    </dgm:pt>
    <dgm:pt modelId="{E21CAF34-DB79-45A8-A027-AA298668AF5F}" type="pres">
      <dgm:prSet presAssocID="{FF3ECF92-3FA8-41EA-8BE0-6FF91F4FED29}" presName="iconSpace" presStyleCnt="0"/>
      <dgm:spPr/>
    </dgm:pt>
    <dgm:pt modelId="{188A40C6-EABB-4274-995B-13D66A6D2C12}" type="pres">
      <dgm:prSet presAssocID="{FF3ECF92-3FA8-41EA-8BE0-6FF91F4FED29}" presName="parTx" presStyleLbl="revTx" presStyleIdx="2" presStyleCnt="4">
        <dgm:presLayoutVars>
          <dgm:chMax val="0"/>
          <dgm:chPref val="0"/>
        </dgm:presLayoutVars>
      </dgm:prSet>
      <dgm:spPr/>
    </dgm:pt>
    <dgm:pt modelId="{F161967F-E121-4E11-92CE-4682FD474A15}" type="pres">
      <dgm:prSet presAssocID="{FF3ECF92-3FA8-41EA-8BE0-6FF91F4FED29}" presName="txSpace" presStyleCnt="0"/>
      <dgm:spPr/>
    </dgm:pt>
    <dgm:pt modelId="{5E558EC3-F8D1-478A-A153-B42E33F5E8FC}" type="pres">
      <dgm:prSet presAssocID="{FF3ECF92-3FA8-41EA-8BE0-6FF91F4FED29}" presName="desTx" presStyleLbl="revTx" presStyleIdx="3" presStyleCnt="4">
        <dgm:presLayoutVars/>
      </dgm:prSet>
      <dgm:spPr/>
    </dgm:pt>
  </dgm:ptLst>
  <dgm:cxnLst>
    <dgm:cxn modelId="{2E20EB82-9DB1-4C7C-BDA5-82C15C62E213}" type="presOf" srcId="{571E00E7-7125-442E-B302-B3FD7DEDFFA7}" destId="{2AD3D7C3-0290-4B80-BBD8-39411D46D446}" srcOrd="0" destOrd="0" presId="urn:microsoft.com/office/officeart/2018/5/layout/CenteredIconLabelDescriptionList"/>
    <dgm:cxn modelId="{7CDBF1A1-2926-42E8-BBB9-C7D3CB6C914F}" srcId="{FF3ECF92-3FA8-41EA-8BE0-6FF91F4FED29}" destId="{83A06C35-6A7D-4859-AE55-FBE7834867B6}" srcOrd="0" destOrd="0" parTransId="{CD5B2D64-2509-4DCD-82DB-5799B089261C}" sibTransId="{B6E2E7D3-AA5E-4563-9162-D7C29FF7B0F1}"/>
    <dgm:cxn modelId="{992A07AE-53A1-4E83-BB5E-0280FC8E23B0}" srcId="{D6223155-F281-4CE5-B52B-B02EC144AFD6}" destId="{571E00E7-7125-442E-B302-B3FD7DEDFFA7}" srcOrd="0" destOrd="0" parTransId="{DD354A82-7D5D-4E5F-B58E-7B0C6C842B9D}" sibTransId="{8D26E808-AB63-442E-9B04-9462A8FF8858}"/>
    <dgm:cxn modelId="{59F93CC0-1A53-405C-920A-7C2FD3763FB5}" srcId="{D6223155-F281-4CE5-B52B-B02EC144AFD6}" destId="{FF3ECF92-3FA8-41EA-8BE0-6FF91F4FED29}" srcOrd="1" destOrd="0" parTransId="{0288C7AD-285E-45E2-AA6A-9BA81E690AB9}" sibTransId="{AFBC728E-59C5-4205-8A18-1300BDDAD644}"/>
    <dgm:cxn modelId="{317F6DD3-19E3-4DEB-AA66-DDC808A16DF7}" type="presOf" srcId="{D6223155-F281-4CE5-B52B-B02EC144AFD6}" destId="{749B2EF3-4857-49F5-B5C5-1C034BB7A926}" srcOrd="0" destOrd="0" presId="urn:microsoft.com/office/officeart/2018/5/layout/CenteredIconLabelDescriptionList"/>
    <dgm:cxn modelId="{B0325EF3-CDA1-4528-BCC6-ED90CC8F0ADB}" type="presOf" srcId="{83A06C35-6A7D-4859-AE55-FBE7834867B6}" destId="{5E558EC3-F8D1-478A-A153-B42E33F5E8FC}" srcOrd="0" destOrd="0" presId="urn:microsoft.com/office/officeart/2018/5/layout/CenteredIconLabelDescriptionList"/>
    <dgm:cxn modelId="{8FDD36FE-868F-45E1-A000-4029CD38DE19}" type="presOf" srcId="{FF3ECF92-3FA8-41EA-8BE0-6FF91F4FED29}" destId="{188A40C6-EABB-4274-995B-13D66A6D2C12}" srcOrd="0" destOrd="0" presId="urn:microsoft.com/office/officeart/2018/5/layout/CenteredIconLabelDescriptionList"/>
    <dgm:cxn modelId="{6ED89355-B300-4760-8D1B-7560F21F536C}" type="presParOf" srcId="{749B2EF3-4857-49F5-B5C5-1C034BB7A926}" destId="{7D2FED4C-B357-4AEC-8FE5-F3DF75FCF732}" srcOrd="0" destOrd="0" presId="urn:microsoft.com/office/officeart/2018/5/layout/CenteredIconLabelDescriptionList"/>
    <dgm:cxn modelId="{8400FC8A-ABC0-4D78-89B8-A8D70481DD6B}" type="presParOf" srcId="{7D2FED4C-B357-4AEC-8FE5-F3DF75FCF732}" destId="{E8ADBAD8-24C8-4DA8-9BE6-57D15F0DD7CB}" srcOrd="0" destOrd="0" presId="urn:microsoft.com/office/officeart/2018/5/layout/CenteredIconLabelDescriptionList"/>
    <dgm:cxn modelId="{34F3CF58-6647-4825-A962-3EDCD75D08C4}" type="presParOf" srcId="{7D2FED4C-B357-4AEC-8FE5-F3DF75FCF732}" destId="{1D9AC372-53A0-4186-BF2C-9EF091076BA8}" srcOrd="1" destOrd="0" presId="urn:microsoft.com/office/officeart/2018/5/layout/CenteredIconLabelDescriptionList"/>
    <dgm:cxn modelId="{29516753-C406-45D3-989F-17730BCB71B1}" type="presParOf" srcId="{7D2FED4C-B357-4AEC-8FE5-F3DF75FCF732}" destId="{2AD3D7C3-0290-4B80-BBD8-39411D46D446}" srcOrd="2" destOrd="0" presId="urn:microsoft.com/office/officeart/2018/5/layout/CenteredIconLabelDescriptionList"/>
    <dgm:cxn modelId="{B33D1AA1-040A-464D-9DEA-AAC69E5CDCD7}" type="presParOf" srcId="{7D2FED4C-B357-4AEC-8FE5-F3DF75FCF732}" destId="{022FDC19-0554-4D61-9995-732EB0162D16}" srcOrd="3" destOrd="0" presId="urn:microsoft.com/office/officeart/2018/5/layout/CenteredIconLabelDescriptionList"/>
    <dgm:cxn modelId="{CD93D50F-851A-46A9-80B3-F3C7A25D54C7}" type="presParOf" srcId="{7D2FED4C-B357-4AEC-8FE5-F3DF75FCF732}" destId="{91FED767-7A2C-4694-96A8-947E14FF4A17}" srcOrd="4" destOrd="0" presId="urn:microsoft.com/office/officeart/2018/5/layout/CenteredIconLabelDescriptionList"/>
    <dgm:cxn modelId="{75DA7681-71A2-422F-AE1D-8C3C064C3F0D}" type="presParOf" srcId="{749B2EF3-4857-49F5-B5C5-1C034BB7A926}" destId="{716D0DDA-6E29-4B6A-A637-8D98F9EA54E8}" srcOrd="1" destOrd="0" presId="urn:microsoft.com/office/officeart/2018/5/layout/CenteredIconLabelDescriptionList"/>
    <dgm:cxn modelId="{6D2E280F-E22F-4B7D-96F7-7E593CC75ABA}" type="presParOf" srcId="{749B2EF3-4857-49F5-B5C5-1C034BB7A926}" destId="{BDD0DF50-0A55-4E96-85C3-BBA00ED46C78}" srcOrd="2" destOrd="0" presId="urn:microsoft.com/office/officeart/2018/5/layout/CenteredIconLabelDescriptionList"/>
    <dgm:cxn modelId="{0D04D091-6BA4-4887-8B73-C80F75E0EA69}" type="presParOf" srcId="{BDD0DF50-0A55-4E96-85C3-BBA00ED46C78}" destId="{06A387C1-E0C0-4892-A26D-0B921444E901}" srcOrd="0" destOrd="0" presId="urn:microsoft.com/office/officeart/2018/5/layout/CenteredIconLabelDescriptionList"/>
    <dgm:cxn modelId="{4EC59BF9-8EF6-4EFF-9CF7-E09734CAE714}" type="presParOf" srcId="{BDD0DF50-0A55-4E96-85C3-BBA00ED46C78}" destId="{E21CAF34-DB79-45A8-A027-AA298668AF5F}" srcOrd="1" destOrd="0" presId="urn:microsoft.com/office/officeart/2018/5/layout/CenteredIconLabelDescriptionList"/>
    <dgm:cxn modelId="{95FEF715-1F88-4DE3-BEE7-CC8E272CCDB3}" type="presParOf" srcId="{BDD0DF50-0A55-4E96-85C3-BBA00ED46C78}" destId="{188A40C6-EABB-4274-995B-13D66A6D2C12}" srcOrd="2" destOrd="0" presId="urn:microsoft.com/office/officeart/2018/5/layout/CenteredIconLabelDescriptionList"/>
    <dgm:cxn modelId="{E0687585-0BD3-4BAA-8962-86275CEA33BC}" type="presParOf" srcId="{BDD0DF50-0A55-4E96-85C3-BBA00ED46C78}" destId="{F161967F-E121-4E11-92CE-4682FD474A15}" srcOrd="3" destOrd="0" presId="urn:microsoft.com/office/officeart/2018/5/layout/CenteredIconLabelDescriptionList"/>
    <dgm:cxn modelId="{D7AA3CF0-5E97-4003-B354-6839CBD05D63}" type="presParOf" srcId="{BDD0DF50-0A55-4E96-85C3-BBA00ED46C78}" destId="{5E558EC3-F8D1-478A-A153-B42E33F5E8FC}"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5CEF4EF-B808-44C8-BB32-D86B7C7A971E}"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02769B70-876B-4F38-B156-245BC715E9C3}">
      <dgm:prSet custT="1"/>
      <dgm:spPr/>
      <dgm:t>
        <a:bodyPr/>
        <a:lstStyle/>
        <a:p>
          <a:pPr>
            <a:lnSpc>
              <a:spcPct val="100000"/>
            </a:lnSpc>
            <a:defRPr cap="all"/>
          </a:pPr>
          <a:r>
            <a:rPr lang="en-US"/>
            <a:t>Remove rugs and clutter</a:t>
          </a:r>
        </a:p>
      </dgm:t>
    </dgm:pt>
    <dgm:pt modelId="{ECDF2352-5F04-4142-8EE6-E009949CE1D6}" type="parTrans" cxnId="{5DEB0DC0-372A-4437-AB02-D12C59670B59}">
      <dgm:prSet/>
      <dgm:spPr/>
      <dgm:t>
        <a:bodyPr/>
        <a:lstStyle/>
        <a:p>
          <a:endParaRPr lang="en-US"/>
        </a:p>
      </dgm:t>
    </dgm:pt>
    <dgm:pt modelId="{5153F2DE-462F-45E4-9CCE-A080B375FED4}" type="sibTrans" cxnId="{5DEB0DC0-372A-4437-AB02-D12C59670B59}">
      <dgm:prSet/>
      <dgm:spPr/>
      <dgm:t>
        <a:bodyPr/>
        <a:lstStyle/>
        <a:p>
          <a:endParaRPr lang="en-US"/>
        </a:p>
      </dgm:t>
    </dgm:pt>
    <dgm:pt modelId="{A697DCDA-88DB-4A2F-A404-8CD4EEF86B78}">
      <dgm:prSet custT="1"/>
      <dgm:spPr/>
      <dgm:t>
        <a:bodyPr/>
        <a:lstStyle/>
        <a:p>
          <a:pPr>
            <a:lnSpc>
              <a:spcPct val="100000"/>
            </a:lnSpc>
            <a:defRPr cap="all"/>
          </a:pPr>
          <a:r>
            <a:rPr lang="en-US" sz="3500"/>
            <a:t>Increase lighting</a:t>
          </a:r>
        </a:p>
      </dgm:t>
    </dgm:pt>
    <dgm:pt modelId="{F39E6379-6D84-4939-9E02-209305E80237}" type="parTrans" cxnId="{FFB18796-2300-4244-A52D-A783DA124A5A}">
      <dgm:prSet/>
      <dgm:spPr/>
      <dgm:t>
        <a:bodyPr/>
        <a:lstStyle/>
        <a:p>
          <a:endParaRPr lang="en-US"/>
        </a:p>
      </dgm:t>
    </dgm:pt>
    <dgm:pt modelId="{781F3643-BE83-4259-BB0C-ED42AE8FAAE5}" type="sibTrans" cxnId="{FFB18796-2300-4244-A52D-A783DA124A5A}">
      <dgm:prSet/>
      <dgm:spPr/>
      <dgm:t>
        <a:bodyPr/>
        <a:lstStyle/>
        <a:p>
          <a:endParaRPr lang="en-US"/>
        </a:p>
      </dgm:t>
    </dgm:pt>
    <dgm:pt modelId="{F2A60412-7421-49AD-97F5-C15E9E508EF2}">
      <dgm:prSet custT="1"/>
      <dgm:spPr/>
      <dgm:t>
        <a:bodyPr/>
        <a:lstStyle/>
        <a:p>
          <a:pPr>
            <a:lnSpc>
              <a:spcPct val="100000"/>
            </a:lnSpc>
            <a:defRPr cap="all"/>
          </a:pPr>
          <a:r>
            <a:rPr lang="en-US" sz="2800"/>
            <a:t>Add grab bars, non-slip rugs, other equipment</a:t>
          </a:r>
        </a:p>
      </dgm:t>
    </dgm:pt>
    <dgm:pt modelId="{4A2FC355-F681-4806-9476-248879E5BC9C}" type="parTrans" cxnId="{3280F189-7BEB-4F00-AF9E-34559DFE32D4}">
      <dgm:prSet/>
      <dgm:spPr/>
      <dgm:t>
        <a:bodyPr/>
        <a:lstStyle/>
        <a:p>
          <a:endParaRPr lang="en-US"/>
        </a:p>
      </dgm:t>
    </dgm:pt>
    <dgm:pt modelId="{07B37BE0-FEC6-479E-B3DA-8AB2CF224C6B}" type="sibTrans" cxnId="{3280F189-7BEB-4F00-AF9E-34559DFE32D4}">
      <dgm:prSet/>
      <dgm:spPr/>
      <dgm:t>
        <a:bodyPr/>
        <a:lstStyle/>
        <a:p>
          <a:endParaRPr lang="en-US"/>
        </a:p>
      </dgm:t>
    </dgm:pt>
    <dgm:pt modelId="{445FE25C-C43D-455E-AF7D-ECC05F3F7C37}">
      <dgm:prSet custT="1"/>
      <dgm:spPr/>
      <dgm:t>
        <a:bodyPr/>
        <a:lstStyle/>
        <a:p>
          <a:pPr>
            <a:lnSpc>
              <a:spcPct val="100000"/>
            </a:lnSpc>
            <a:defRPr cap="all"/>
          </a:pPr>
          <a:r>
            <a:rPr lang="en-US" sz="2700"/>
            <a:t>Wear supportive shoes</a:t>
          </a:r>
        </a:p>
      </dgm:t>
    </dgm:pt>
    <dgm:pt modelId="{8308AD70-6AF3-4D8B-BAB1-9754825F29F6}" type="parTrans" cxnId="{43A8AD99-E187-41ED-A783-C7B7E98E3460}">
      <dgm:prSet/>
      <dgm:spPr/>
      <dgm:t>
        <a:bodyPr/>
        <a:lstStyle/>
        <a:p>
          <a:endParaRPr lang="en-US"/>
        </a:p>
      </dgm:t>
    </dgm:pt>
    <dgm:pt modelId="{93076FC1-306B-46B2-912C-D3E22F3C6E47}" type="sibTrans" cxnId="{43A8AD99-E187-41ED-A783-C7B7E98E3460}">
      <dgm:prSet/>
      <dgm:spPr/>
      <dgm:t>
        <a:bodyPr/>
        <a:lstStyle/>
        <a:p>
          <a:endParaRPr lang="en-US"/>
        </a:p>
      </dgm:t>
    </dgm:pt>
    <dgm:pt modelId="{FB027E56-0A5C-45E7-B7BE-38E5C89917C0}">
      <dgm:prSet custT="1"/>
      <dgm:spPr/>
      <dgm:t>
        <a:bodyPr/>
        <a:lstStyle/>
        <a:p>
          <a:pPr>
            <a:lnSpc>
              <a:spcPct val="100000"/>
            </a:lnSpc>
            <a:defRPr cap="all"/>
          </a:pPr>
          <a:r>
            <a:rPr lang="en-US" sz="3500"/>
            <a:t>Add railings</a:t>
          </a:r>
          <a:r>
            <a:rPr lang="en-US" sz="3500">
              <a:latin typeface="Calibri Light" panose="020F0302020204030204"/>
            </a:rPr>
            <a:t>,</a:t>
          </a:r>
          <a:r>
            <a:rPr lang="en-US" sz="3500"/>
            <a:t> ramp</a:t>
          </a:r>
        </a:p>
      </dgm:t>
    </dgm:pt>
    <dgm:pt modelId="{4B0B87B0-C40D-43AC-87F6-9EB7A54A0D7B}" type="parTrans" cxnId="{1F782527-AA62-4874-853B-3D477FA36DA1}">
      <dgm:prSet/>
      <dgm:spPr/>
      <dgm:t>
        <a:bodyPr/>
        <a:lstStyle/>
        <a:p>
          <a:endParaRPr lang="en-US"/>
        </a:p>
      </dgm:t>
    </dgm:pt>
    <dgm:pt modelId="{2F9B58DA-A7AA-4881-A771-6284B4956FCD}" type="sibTrans" cxnId="{1F782527-AA62-4874-853B-3D477FA36DA1}">
      <dgm:prSet/>
      <dgm:spPr/>
      <dgm:t>
        <a:bodyPr/>
        <a:lstStyle/>
        <a:p>
          <a:endParaRPr lang="en-US"/>
        </a:p>
      </dgm:t>
    </dgm:pt>
    <dgm:pt modelId="{CB94EE89-6005-4333-AA98-77FE279D65F6}" type="pres">
      <dgm:prSet presAssocID="{35CEF4EF-B808-44C8-BB32-D86B7C7A971E}" presName="root" presStyleCnt="0">
        <dgm:presLayoutVars>
          <dgm:dir/>
          <dgm:resizeHandles val="exact"/>
        </dgm:presLayoutVars>
      </dgm:prSet>
      <dgm:spPr/>
    </dgm:pt>
    <dgm:pt modelId="{2B1FD1D4-C100-4579-9D47-FDBD7ECC93D1}" type="pres">
      <dgm:prSet presAssocID="{02769B70-876B-4F38-B156-245BC715E9C3}" presName="compNode" presStyleCnt="0"/>
      <dgm:spPr/>
    </dgm:pt>
    <dgm:pt modelId="{EDD2BBA4-CCBA-4C96-B6EE-D3F58AFB03EE}" type="pres">
      <dgm:prSet presAssocID="{02769B70-876B-4F38-B156-245BC715E9C3}" presName="iconBgRect" presStyleLbl="bgShp" presStyleIdx="0" presStyleCnt="5"/>
      <dgm:spPr/>
    </dgm:pt>
    <dgm:pt modelId="{112332C0-BB4F-4830-857C-E40B19D6EA29}" type="pres">
      <dgm:prSet presAssocID="{02769B70-876B-4F38-B156-245BC715E9C3}" presName="iconRect" presStyleLbl="node1" presStyleIdx="0"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Bed"/>
        </a:ext>
      </dgm:extLst>
    </dgm:pt>
    <dgm:pt modelId="{C6A7A876-778B-449E-A5C1-8A4B4DC27878}" type="pres">
      <dgm:prSet presAssocID="{02769B70-876B-4F38-B156-245BC715E9C3}" presName="spaceRect" presStyleCnt="0"/>
      <dgm:spPr/>
    </dgm:pt>
    <dgm:pt modelId="{0A21896D-6435-45E1-ABDF-CFD6D89AF8C8}" type="pres">
      <dgm:prSet presAssocID="{02769B70-876B-4F38-B156-245BC715E9C3}" presName="textRect" presStyleLbl="revTx" presStyleIdx="0" presStyleCnt="5">
        <dgm:presLayoutVars>
          <dgm:chMax val="1"/>
          <dgm:chPref val="1"/>
        </dgm:presLayoutVars>
      </dgm:prSet>
      <dgm:spPr/>
    </dgm:pt>
    <dgm:pt modelId="{E4213BC2-4512-4B65-BD0A-B6D7EDC827DF}" type="pres">
      <dgm:prSet presAssocID="{5153F2DE-462F-45E4-9CCE-A080B375FED4}" presName="sibTrans" presStyleCnt="0"/>
      <dgm:spPr/>
    </dgm:pt>
    <dgm:pt modelId="{E45B9A04-F59A-4D23-99FF-43491E380A5E}" type="pres">
      <dgm:prSet presAssocID="{A697DCDA-88DB-4A2F-A404-8CD4EEF86B78}" presName="compNode" presStyleCnt="0"/>
      <dgm:spPr/>
    </dgm:pt>
    <dgm:pt modelId="{23D47834-346C-4197-8472-812F8AE99496}" type="pres">
      <dgm:prSet presAssocID="{A697DCDA-88DB-4A2F-A404-8CD4EEF86B78}" presName="iconBgRect" presStyleLbl="bgShp" presStyleIdx="1" presStyleCnt="5"/>
      <dgm:spPr/>
    </dgm:pt>
    <dgm:pt modelId="{74DA530A-0561-482B-9954-1769E227979D}" type="pres">
      <dgm:prSet presAssocID="{A697DCDA-88DB-4A2F-A404-8CD4EEF86B78}" presName="iconRect" presStyleLbl="node1" presStyleIdx="1"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bulb"/>
        </a:ext>
      </dgm:extLst>
    </dgm:pt>
    <dgm:pt modelId="{DEBB4675-242B-4877-BB41-62C600316393}" type="pres">
      <dgm:prSet presAssocID="{A697DCDA-88DB-4A2F-A404-8CD4EEF86B78}" presName="spaceRect" presStyleCnt="0"/>
      <dgm:spPr/>
    </dgm:pt>
    <dgm:pt modelId="{6133B436-42F1-42B5-9FDB-AEB70CE8DB7A}" type="pres">
      <dgm:prSet presAssocID="{A697DCDA-88DB-4A2F-A404-8CD4EEF86B78}" presName="textRect" presStyleLbl="revTx" presStyleIdx="1" presStyleCnt="5">
        <dgm:presLayoutVars>
          <dgm:chMax val="1"/>
          <dgm:chPref val="1"/>
        </dgm:presLayoutVars>
      </dgm:prSet>
      <dgm:spPr/>
    </dgm:pt>
    <dgm:pt modelId="{BA81521D-3108-437C-8D8A-A1B77B7EEB59}" type="pres">
      <dgm:prSet presAssocID="{781F3643-BE83-4259-BB0C-ED42AE8FAAE5}" presName="sibTrans" presStyleCnt="0"/>
      <dgm:spPr/>
    </dgm:pt>
    <dgm:pt modelId="{423E4267-79C2-4970-8B5F-2194DB718BD3}" type="pres">
      <dgm:prSet presAssocID="{F2A60412-7421-49AD-97F5-C15E9E508EF2}" presName="compNode" presStyleCnt="0"/>
      <dgm:spPr/>
    </dgm:pt>
    <dgm:pt modelId="{5C522232-0646-4485-89FB-04C726CD9250}" type="pres">
      <dgm:prSet presAssocID="{F2A60412-7421-49AD-97F5-C15E9E508EF2}" presName="iconBgRect" presStyleLbl="bgShp" presStyleIdx="2" presStyleCnt="5"/>
      <dgm:spPr/>
    </dgm:pt>
    <dgm:pt modelId="{2A8C82BB-4F90-4B39-ADBC-876595C9551E}" type="pres">
      <dgm:prSet presAssocID="{F2A60412-7421-49AD-97F5-C15E9E508EF2}" presName="iconRect" presStyleLbl="node1" presStyleIdx="2" presStyleCnt="5"/>
      <dgm:spPr>
        <a:blipFill>
          <a:blip xmlns:r="http://schemas.openxmlformats.org/officeDocument/2006/relationships">
            <a:extLs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Shower with solid fill"/>
        </a:ext>
      </dgm:extLst>
    </dgm:pt>
    <dgm:pt modelId="{9541E6C8-383B-4231-965F-5A0A119263BA}" type="pres">
      <dgm:prSet presAssocID="{F2A60412-7421-49AD-97F5-C15E9E508EF2}" presName="spaceRect" presStyleCnt="0"/>
      <dgm:spPr/>
    </dgm:pt>
    <dgm:pt modelId="{D80BF7D1-4138-4452-9EC5-E719B1721993}" type="pres">
      <dgm:prSet presAssocID="{F2A60412-7421-49AD-97F5-C15E9E508EF2}" presName="textRect" presStyleLbl="revTx" presStyleIdx="2" presStyleCnt="5">
        <dgm:presLayoutVars>
          <dgm:chMax val="1"/>
          <dgm:chPref val="1"/>
        </dgm:presLayoutVars>
      </dgm:prSet>
      <dgm:spPr/>
    </dgm:pt>
    <dgm:pt modelId="{69E571D8-BF24-4987-A4CB-DEE3A901E10E}" type="pres">
      <dgm:prSet presAssocID="{07B37BE0-FEC6-479E-B3DA-8AB2CF224C6B}" presName="sibTrans" presStyleCnt="0"/>
      <dgm:spPr/>
    </dgm:pt>
    <dgm:pt modelId="{26F74FCE-B59F-4231-8DEF-FFD34582F09F}" type="pres">
      <dgm:prSet presAssocID="{445FE25C-C43D-455E-AF7D-ECC05F3F7C37}" presName="compNode" presStyleCnt="0"/>
      <dgm:spPr/>
    </dgm:pt>
    <dgm:pt modelId="{1A9CD219-C894-4633-B05C-AD5C562138C2}" type="pres">
      <dgm:prSet presAssocID="{445FE25C-C43D-455E-AF7D-ECC05F3F7C37}" presName="iconBgRect" presStyleLbl="bgShp" presStyleIdx="3" presStyleCnt="5"/>
      <dgm:spPr/>
    </dgm:pt>
    <dgm:pt modelId="{BA919530-2582-400B-95F8-9A3918003C96}" type="pres">
      <dgm:prSet presAssocID="{445FE25C-C43D-455E-AF7D-ECC05F3F7C37}" presName="iconRect" presStyleLbl="node1" presStyleIdx="3"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hoe"/>
        </a:ext>
      </dgm:extLst>
    </dgm:pt>
    <dgm:pt modelId="{0B7B98B9-BE01-4F12-AF98-E2285A998656}" type="pres">
      <dgm:prSet presAssocID="{445FE25C-C43D-455E-AF7D-ECC05F3F7C37}" presName="spaceRect" presStyleCnt="0"/>
      <dgm:spPr/>
    </dgm:pt>
    <dgm:pt modelId="{48FE38C5-D17E-450E-8E00-FBB0D91B64AE}" type="pres">
      <dgm:prSet presAssocID="{445FE25C-C43D-455E-AF7D-ECC05F3F7C37}" presName="textRect" presStyleLbl="revTx" presStyleIdx="3" presStyleCnt="5">
        <dgm:presLayoutVars>
          <dgm:chMax val="1"/>
          <dgm:chPref val="1"/>
        </dgm:presLayoutVars>
      </dgm:prSet>
      <dgm:spPr/>
    </dgm:pt>
    <dgm:pt modelId="{ECD1F1D6-C30F-4704-B954-BE97F8DAFC5D}" type="pres">
      <dgm:prSet presAssocID="{93076FC1-306B-46B2-912C-D3E22F3C6E47}" presName="sibTrans" presStyleCnt="0"/>
      <dgm:spPr/>
    </dgm:pt>
    <dgm:pt modelId="{E5E4C55A-6F5F-4B2B-9C25-A689EA4C285C}" type="pres">
      <dgm:prSet presAssocID="{FB027E56-0A5C-45E7-B7BE-38E5C89917C0}" presName="compNode" presStyleCnt="0"/>
      <dgm:spPr/>
    </dgm:pt>
    <dgm:pt modelId="{A3B4D486-E59A-4716-A620-9DF6AC8B0EC5}" type="pres">
      <dgm:prSet presAssocID="{FB027E56-0A5C-45E7-B7BE-38E5C89917C0}" presName="iconBgRect" presStyleLbl="bgShp" presStyleIdx="4" presStyleCnt="5"/>
      <dgm:spPr/>
    </dgm:pt>
    <dgm:pt modelId="{0262336A-40C0-493D-8A55-D6A85760241C}" type="pres">
      <dgm:prSet presAssocID="{FB027E56-0A5C-45E7-B7BE-38E5C89917C0}" presName="iconRect" presStyleLbl="node1" presStyleIdx="4" presStyleCnt="5"/>
      <dgm:spPr>
        <a:blipFill>
          <a:blip xmlns:r="http://schemas.openxmlformats.org/officeDocument/2006/relationships">
            <a:extLs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Downstairs with solid fill"/>
        </a:ext>
      </dgm:extLst>
    </dgm:pt>
    <dgm:pt modelId="{43F2E4CC-94CD-40AF-B16F-EE312ED229A3}" type="pres">
      <dgm:prSet presAssocID="{FB027E56-0A5C-45E7-B7BE-38E5C89917C0}" presName="spaceRect" presStyleCnt="0"/>
      <dgm:spPr/>
    </dgm:pt>
    <dgm:pt modelId="{77959472-E245-43C6-9C24-1F0C6CBE02BA}" type="pres">
      <dgm:prSet presAssocID="{FB027E56-0A5C-45E7-B7BE-38E5C89917C0}" presName="textRect" presStyleLbl="revTx" presStyleIdx="4" presStyleCnt="5">
        <dgm:presLayoutVars>
          <dgm:chMax val="1"/>
          <dgm:chPref val="1"/>
        </dgm:presLayoutVars>
      </dgm:prSet>
      <dgm:spPr/>
    </dgm:pt>
  </dgm:ptLst>
  <dgm:cxnLst>
    <dgm:cxn modelId="{D1A60021-A8C8-4ECE-A3DC-81FF1681238C}" type="presOf" srcId="{A697DCDA-88DB-4A2F-A404-8CD4EEF86B78}" destId="{6133B436-42F1-42B5-9FDB-AEB70CE8DB7A}" srcOrd="0" destOrd="0" presId="urn:microsoft.com/office/officeart/2018/5/layout/IconCircleLabelList"/>
    <dgm:cxn modelId="{1F782527-AA62-4874-853B-3D477FA36DA1}" srcId="{35CEF4EF-B808-44C8-BB32-D86B7C7A971E}" destId="{FB027E56-0A5C-45E7-B7BE-38E5C89917C0}" srcOrd="4" destOrd="0" parTransId="{4B0B87B0-C40D-43AC-87F6-9EB7A54A0D7B}" sibTransId="{2F9B58DA-A7AA-4881-A771-6284B4956FCD}"/>
    <dgm:cxn modelId="{30BD5A2A-18A4-447C-B1BA-9E0CBB38C987}" type="presOf" srcId="{35CEF4EF-B808-44C8-BB32-D86B7C7A971E}" destId="{CB94EE89-6005-4333-AA98-77FE279D65F6}" srcOrd="0" destOrd="0" presId="urn:microsoft.com/office/officeart/2018/5/layout/IconCircleLabelList"/>
    <dgm:cxn modelId="{548E1081-ED8D-4C9B-B9E6-445C9AA6F165}" type="presOf" srcId="{02769B70-876B-4F38-B156-245BC715E9C3}" destId="{0A21896D-6435-45E1-ABDF-CFD6D89AF8C8}" srcOrd="0" destOrd="0" presId="urn:microsoft.com/office/officeart/2018/5/layout/IconCircleLabelList"/>
    <dgm:cxn modelId="{3280F189-7BEB-4F00-AF9E-34559DFE32D4}" srcId="{35CEF4EF-B808-44C8-BB32-D86B7C7A971E}" destId="{F2A60412-7421-49AD-97F5-C15E9E508EF2}" srcOrd="2" destOrd="0" parTransId="{4A2FC355-F681-4806-9476-248879E5BC9C}" sibTransId="{07B37BE0-FEC6-479E-B3DA-8AB2CF224C6B}"/>
    <dgm:cxn modelId="{FFB18796-2300-4244-A52D-A783DA124A5A}" srcId="{35CEF4EF-B808-44C8-BB32-D86B7C7A971E}" destId="{A697DCDA-88DB-4A2F-A404-8CD4EEF86B78}" srcOrd="1" destOrd="0" parTransId="{F39E6379-6D84-4939-9E02-209305E80237}" sibTransId="{781F3643-BE83-4259-BB0C-ED42AE8FAAE5}"/>
    <dgm:cxn modelId="{43A8AD99-E187-41ED-A783-C7B7E98E3460}" srcId="{35CEF4EF-B808-44C8-BB32-D86B7C7A971E}" destId="{445FE25C-C43D-455E-AF7D-ECC05F3F7C37}" srcOrd="3" destOrd="0" parTransId="{8308AD70-6AF3-4D8B-BAB1-9754825F29F6}" sibTransId="{93076FC1-306B-46B2-912C-D3E22F3C6E47}"/>
    <dgm:cxn modelId="{5DEB0DC0-372A-4437-AB02-D12C59670B59}" srcId="{35CEF4EF-B808-44C8-BB32-D86B7C7A971E}" destId="{02769B70-876B-4F38-B156-245BC715E9C3}" srcOrd="0" destOrd="0" parTransId="{ECDF2352-5F04-4142-8EE6-E009949CE1D6}" sibTransId="{5153F2DE-462F-45E4-9CCE-A080B375FED4}"/>
    <dgm:cxn modelId="{4A3E16C8-CECA-44A4-AECB-DEB9CD99B7D7}" type="presOf" srcId="{445FE25C-C43D-455E-AF7D-ECC05F3F7C37}" destId="{48FE38C5-D17E-450E-8E00-FBB0D91B64AE}" srcOrd="0" destOrd="0" presId="urn:microsoft.com/office/officeart/2018/5/layout/IconCircleLabelList"/>
    <dgm:cxn modelId="{8C203BDC-95C0-4754-A788-24EA1619377F}" type="presOf" srcId="{FB027E56-0A5C-45E7-B7BE-38E5C89917C0}" destId="{77959472-E245-43C6-9C24-1F0C6CBE02BA}" srcOrd="0" destOrd="0" presId="urn:microsoft.com/office/officeart/2018/5/layout/IconCircleLabelList"/>
    <dgm:cxn modelId="{A94A70FD-1901-4210-BAFB-33D0EE9D12F8}" type="presOf" srcId="{F2A60412-7421-49AD-97F5-C15E9E508EF2}" destId="{D80BF7D1-4138-4452-9EC5-E719B1721993}" srcOrd="0" destOrd="0" presId="urn:microsoft.com/office/officeart/2018/5/layout/IconCircleLabelList"/>
    <dgm:cxn modelId="{D5E2D0F9-158B-44EF-BBAE-678654B5CA17}" type="presParOf" srcId="{CB94EE89-6005-4333-AA98-77FE279D65F6}" destId="{2B1FD1D4-C100-4579-9D47-FDBD7ECC93D1}" srcOrd="0" destOrd="0" presId="urn:microsoft.com/office/officeart/2018/5/layout/IconCircleLabelList"/>
    <dgm:cxn modelId="{05FACDD3-40EC-4903-A6D2-C8AB0FC7F668}" type="presParOf" srcId="{2B1FD1D4-C100-4579-9D47-FDBD7ECC93D1}" destId="{EDD2BBA4-CCBA-4C96-B6EE-D3F58AFB03EE}" srcOrd="0" destOrd="0" presId="urn:microsoft.com/office/officeart/2018/5/layout/IconCircleLabelList"/>
    <dgm:cxn modelId="{4F714FFB-1737-49A5-98D6-51FA747FC919}" type="presParOf" srcId="{2B1FD1D4-C100-4579-9D47-FDBD7ECC93D1}" destId="{112332C0-BB4F-4830-857C-E40B19D6EA29}" srcOrd="1" destOrd="0" presId="urn:microsoft.com/office/officeart/2018/5/layout/IconCircleLabelList"/>
    <dgm:cxn modelId="{CDC7B2E7-D121-40CB-B378-DFD183FC1C35}" type="presParOf" srcId="{2B1FD1D4-C100-4579-9D47-FDBD7ECC93D1}" destId="{C6A7A876-778B-449E-A5C1-8A4B4DC27878}" srcOrd="2" destOrd="0" presId="urn:microsoft.com/office/officeart/2018/5/layout/IconCircleLabelList"/>
    <dgm:cxn modelId="{28E25050-6BE7-4F40-B433-03BBF0334626}" type="presParOf" srcId="{2B1FD1D4-C100-4579-9D47-FDBD7ECC93D1}" destId="{0A21896D-6435-45E1-ABDF-CFD6D89AF8C8}" srcOrd="3" destOrd="0" presId="urn:microsoft.com/office/officeart/2018/5/layout/IconCircleLabelList"/>
    <dgm:cxn modelId="{2E084269-5485-483B-933F-AC9F5C5D6F7E}" type="presParOf" srcId="{CB94EE89-6005-4333-AA98-77FE279D65F6}" destId="{E4213BC2-4512-4B65-BD0A-B6D7EDC827DF}" srcOrd="1" destOrd="0" presId="urn:microsoft.com/office/officeart/2018/5/layout/IconCircleLabelList"/>
    <dgm:cxn modelId="{0D45E046-8389-4012-A360-B67E95054A71}" type="presParOf" srcId="{CB94EE89-6005-4333-AA98-77FE279D65F6}" destId="{E45B9A04-F59A-4D23-99FF-43491E380A5E}" srcOrd="2" destOrd="0" presId="urn:microsoft.com/office/officeart/2018/5/layout/IconCircleLabelList"/>
    <dgm:cxn modelId="{DDD04264-398A-4332-AC07-5A2029AC6C4B}" type="presParOf" srcId="{E45B9A04-F59A-4D23-99FF-43491E380A5E}" destId="{23D47834-346C-4197-8472-812F8AE99496}" srcOrd="0" destOrd="0" presId="urn:microsoft.com/office/officeart/2018/5/layout/IconCircleLabelList"/>
    <dgm:cxn modelId="{C58D3500-0738-4D63-BF09-6AE276EE7198}" type="presParOf" srcId="{E45B9A04-F59A-4D23-99FF-43491E380A5E}" destId="{74DA530A-0561-482B-9954-1769E227979D}" srcOrd="1" destOrd="0" presId="urn:microsoft.com/office/officeart/2018/5/layout/IconCircleLabelList"/>
    <dgm:cxn modelId="{B7ACCA5E-A6BD-4F8B-9EE2-CFF3544B8B0D}" type="presParOf" srcId="{E45B9A04-F59A-4D23-99FF-43491E380A5E}" destId="{DEBB4675-242B-4877-BB41-62C600316393}" srcOrd="2" destOrd="0" presId="urn:microsoft.com/office/officeart/2018/5/layout/IconCircleLabelList"/>
    <dgm:cxn modelId="{F95F14ED-D6E9-43EE-812E-C5F9513A66F4}" type="presParOf" srcId="{E45B9A04-F59A-4D23-99FF-43491E380A5E}" destId="{6133B436-42F1-42B5-9FDB-AEB70CE8DB7A}" srcOrd="3" destOrd="0" presId="urn:microsoft.com/office/officeart/2018/5/layout/IconCircleLabelList"/>
    <dgm:cxn modelId="{0DB936FF-F26D-4272-8202-D81999462DA3}" type="presParOf" srcId="{CB94EE89-6005-4333-AA98-77FE279D65F6}" destId="{BA81521D-3108-437C-8D8A-A1B77B7EEB59}" srcOrd="3" destOrd="0" presId="urn:microsoft.com/office/officeart/2018/5/layout/IconCircleLabelList"/>
    <dgm:cxn modelId="{45494283-0FED-4383-9606-4D15C7203F00}" type="presParOf" srcId="{CB94EE89-6005-4333-AA98-77FE279D65F6}" destId="{423E4267-79C2-4970-8B5F-2194DB718BD3}" srcOrd="4" destOrd="0" presId="urn:microsoft.com/office/officeart/2018/5/layout/IconCircleLabelList"/>
    <dgm:cxn modelId="{FC932DB5-B8AB-457F-83CE-468477D9B404}" type="presParOf" srcId="{423E4267-79C2-4970-8B5F-2194DB718BD3}" destId="{5C522232-0646-4485-89FB-04C726CD9250}" srcOrd="0" destOrd="0" presId="urn:microsoft.com/office/officeart/2018/5/layout/IconCircleLabelList"/>
    <dgm:cxn modelId="{4AB745B0-7631-4659-AAFD-37907160D17E}" type="presParOf" srcId="{423E4267-79C2-4970-8B5F-2194DB718BD3}" destId="{2A8C82BB-4F90-4B39-ADBC-876595C9551E}" srcOrd="1" destOrd="0" presId="urn:microsoft.com/office/officeart/2018/5/layout/IconCircleLabelList"/>
    <dgm:cxn modelId="{03C86287-7DAF-4D09-9A81-EA927323D004}" type="presParOf" srcId="{423E4267-79C2-4970-8B5F-2194DB718BD3}" destId="{9541E6C8-383B-4231-965F-5A0A119263BA}" srcOrd="2" destOrd="0" presId="urn:microsoft.com/office/officeart/2018/5/layout/IconCircleLabelList"/>
    <dgm:cxn modelId="{F423A7B9-BB01-4009-A876-30F1D0E38520}" type="presParOf" srcId="{423E4267-79C2-4970-8B5F-2194DB718BD3}" destId="{D80BF7D1-4138-4452-9EC5-E719B1721993}" srcOrd="3" destOrd="0" presId="urn:microsoft.com/office/officeart/2018/5/layout/IconCircleLabelList"/>
    <dgm:cxn modelId="{FACA948C-120A-4869-A57E-D89A33FF0CBA}" type="presParOf" srcId="{CB94EE89-6005-4333-AA98-77FE279D65F6}" destId="{69E571D8-BF24-4987-A4CB-DEE3A901E10E}" srcOrd="5" destOrd="0" presId="urn:microsoft.com/office/officeart/2018/5/layout/IconCircleLabelList"/>
    <dgm:cxn modelId="{3941FCB1-B4E2-4A58-A93A-8C6E0DA54416}" type="presParOf" srcId="{CB94EE89-6005-4333-AA98-77FE279D65F6}" destId="{26F74FCE-B59F-4231-8DEF-FFD34582F09F}" srcOrd="6" destOrd="0" presId="urn:microsoft.com/office/officeart/2018/5/layout/IconCircleLabelList"/>
    <dgm:cxn modelId="{377705DC-45B6-476A-B730-6EC4ED0676E3}" type="presParOf" srcId="{26F74FCE-B59F-4231-8DEF-FFD34582F09F}" destId="{1A9CD219-C894-4633-B05C-AD5C562138C2}" srcOrd="0" destOrd="0" presId="urn:microsoft.com/office/officeart/2018/5/layout/IconCircleLabelList"/>
    <dgm:cxn modelId="{AB5EF826-4FE9-4D68-99F0-5248562A310C}" type="presParOf" srcId="{26F74FCE-B59F-4231-8DEF-FFD34582F09F}" destId="{BA919530-2582-400B-95F8-9A3918003C96}" srcOrd="1" destOrd="0" presId="urn:microsoft.com/office/officeart/2018/5/layout/IconCircleLabelList"/>
    <dgm:cxn modelId="{E4AB3EF9-9181-4223-8C4C-E9BDE8A0CAB6}" type="presParOf" srcId="{26F74FCE-B59F-4231-8DEF-FFD34582F09F}" destId="{0B7B98B9-BE01-4F12-AF98-E2285A998656}" srcOrd="2" destOrd="0" presId="urn:microsoft.com/office/officeart/2018/5/layout/IconCircleLabelList"/>
    <dgm:cxn modelId="{D6B3CF33-A9F5-4EC0-9675-9F19D0AE0A2B}" type="presParOf" srcId="{26F74FCE-B59F-4231-8DEF-FFD34582F09F}" destId="{48FE38C5-D17E-450E-8E00-FBB0D91B64AE}" srcOrd="3" destOrd="0" presId="urn:microsoft.com/office/officeart/2018/5/layout/IconCircleLabelList"/>
    <dgm:cxn modelId="{B758B2D3-4E34-4CF9-89E4-BA493F74002F}" type="presParOf" srcId="{CB94EE89-6005-4333-AA98-77FE279D65F6}" destId="{ECD1F1D6-C30F-4704-B954-BE97F8DAFC5D}" srcOrd="7" destOrd="0" presId="urn:microsoft.com/office/officeart/2018/5/layout/IconCircleLabelList"/>
    <dgm:cxn modelId="{19406E81-B4EC-4DAF-9BD8-4CD86B990171}" type="presParOf" srcId="{CB94EE89-6005-4333-AA98-77FE279D65F6}" destId="{E5E4C55A-6F5F-4B2B-9C25-A689EA4C285C}" srcOrd="8" destOrd="0" presId="urn:microsoft.com/office/officeart/2018/5/layout/IconCircleLabelList"/>
    <dgm:cxn modelId="{58B51F3C-2166-4B09-A592-E2E0BF42F33B}" type="presParOf" srcId="{E5E4C55A-6F5F-4B2B-9C25-A689EA4C285C}" destId="{A3B4D486-E59A-4716-A620-9DF6AC8B0EC5}" srcOrd="0" destOrd="0" presId="urn:microsoft.com/office/officeart/2018/5/layout/IconCircleLabelList"/>
    <dgm:cxn modelId="{184D8F36-DC8E-4983-A213-DBE5D7890528}" type="presParOf" srcId="{E5E4C55A-6F5F-4B2B-9C25-A689EA4C285C}" destId="{0262336A-40C0-493D-8A55-D6A85760241C}" srcOrd="1" destOrd="0" presId="urn:microsoft.com/office/officeart/2018/5/layout/IconCircleLabelList"/>
    <dgm:cxn modelId="{A458325E-0632-479E-B089-352396AACC79}" type="presParOf" srcId="{E5E4C55A-6F5F-4B2B-9C25-A689EA4C285C}" destId="{43F2E4CC-94CD-40AF-B16F-EE312ED229A3}" srcOrd="2" destOrd="0" presId="urn:microsoft.com/office/officeart/2018/5/layout/IconCircleLabelList"/>
    <dgm:cxn modelId="{F5EE0A89-6ADD-470E-AE9D-CAC400DA4182}" type="presParOf" srcId="{E5E4C55A-6F5F-4B2B-9C25-A689EA4C285C}" destId="{77959472-E245-43C6-9C24-1F0C6CBE02BA}"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E8190F7-6833-41AD-A7EC-19B10023365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19C2A4B-4C99-49F9-A640-B85E0C90D0A8}">
      <dgm:prSet/>
      <dgm:spPr/>
      <dgm:t>
        <a:bodyPr/>
        <a:lstStyle/>
        <a:p>
          <a:r>
            <a:rPr lang="en-US"/>
            <a:t>Appropriate device</a:t>
          </a:r>
        </a:p>
      </dgm:t>
    </dgm:pt>
    <dgm:pt modelId="{29642F17-0BC4-4BF4-9021-8E4E3731F5BE}" type="parTrans" cxnId="{14D73A08-0239-4848-9E31-40012F72CEB3}">
      <dgm:prSet/>
      <dgm:spPr/>
      <dgm:t>
        <a:bodyPr/>
        <a:lstStyle/>
        <a:p>
          <a:endParaRPr lang="en-US"/>
        </a:p>
      </dgm:t>
    </dgm:pt>
    <dgm:pt modelId="{5DC45143-E3F2-4C88-B0B5-6DA9F475FF90}" type="sibTrans" cxnId="{14D73A08-0239-4848-9E31-40012F72CEB3}">
      <dgm:prSet/>
      <dgm:spPr/>
      <dgm:t>
        <a:bodyPr/>
        <a:lstStyle/>
        <a:p>
          <a:endParaRPr lang="en-US"/>
        </a:p>
      </dgm:t>
    </dgm:pt>
    <dgm:pt modelId="{C24D65BB-FD29-4AC0-872D-496D5F03E31F}">
      <dgm:prSet/>
      <dgm:spPr/>
      <dgm:t>
        <a:bodyPr/>
        <a:lstStyle/>
        <a:p>
          <a:r>
            <a:rPr lang="en-US"/>
            <a:t>Needs to be fit properly to individual</a:t>
          </a:r>
        </a:p>
      </dgm:t>
    </dgm:pt>
    <dgm:pt modelId="{054F8E37-68DC-4387-BC7D-938E851C4B26}" type="parTrans" cxnId="{2132FF8F-64A3-4B10-9F8B-4DED70109687}">
      <dgm:prSet/>
      <dgm:spPr/>
      <dgm:t>
        <a:bodyPr/>
        <a:lstStyle/>
        <a:p>
          <a:endParaRPr lang="en-US"/>
        </a:p>
      </dgm:t>
    </dgm:pt>
    <dgm:pt modelId="{DE64BE70-096B-4E7C-82FC-685C15288B46}" type="sibTrans" cxnId="{2132FF8F-64A3-4B10-9F8B-4DED70109687}">
      <dgm:prSet/>
      <dgm:spPr/>
      <dgm:t>
        <a:bodyPr/>
        <a:lstStyle/>
        <a:p>
          <a:endParaRPr lang="en-US"/>
        </a:p>
      </dgm:t>
    </dgm:pt>
    <dgm:pt modelId="{DA6AEA52-EDAB-47C5-A24C-3829A9B9363F}">
      <dgm:prSet/>
      <dgm:spPr/>
      <dgm:t>
        <a:bodyPr/>
        <a:lstStyle/>
        <a:p>
          <a:r>
            <a:rPr lang="en-US"/>
            <a:t>Trained on device</a:t>
          </a:r>
        </a:p>
      </dgm:t>
    </dgm:pt>
    <dgm:pt modelId="{0E0EE231-C25D-4B82-B963-E1830AACDBF1}" type="parTrans" cxnId="{EC4434A3-AC07-4C5A-83AF-F21B5B0478F0}">
      <dgm:prSet/>
      <dgm:spPr/>
      <dgm:t>
        <a:bodyPr/>
        <a:lstStyle/>
        <a:p>
          <a:endParaRPr lang="en-US"/>
        </a:p>
      </dgm:t>
    </dgm:pt>
    <dgm:pt modelId="{B8A54AF2-5DC1-4C31-BFA7-7D9F1B598FE9}" type="sibTrans" cxnId="{EC4434A3-AC07-4C5A-83AF-F21B5B0478F0}">
      <dgm:prSet/>
      <dgm:spPr/>
      <dgm:t>
        <a:bodyPr/>
        <a:lstStyle/>
        <a:p>
          <a:endParaRPr lang="en-US"/>
        </a:p>
      </dgm:t>
    </dgm:pt>
    <dgm:pt modelId="{34D39F4E-76DC-4E60-B183-E9F32BCD3529}" type="pres">
      <dgm:prSet presAssocID="{3E8190F7-6833-41AD-A7EC-19B100233658}" presName="linear" presStyleCnt="0">
        <dgm:presLayoutVars>
          <dgm:animLvl val="lvl"/>
          <dgm:resizeHandles val="exact"/>
        </dgm:presLayoutVars>
      </dgm:prSet>
      <dgm:spPr/>
    </dgm:pt>
    <dgm:pt modelId="{600D4F64-57DC-423A-8442-A2AE5C8A9010}" type="pres">
      <dgm:prSet presAssocID="{F19C2A4B-4C99-49F9-A640-B85E0C90D0A8}" presName="parentText" presStyleLbl="node1" presStyleIdx="0" presStyleCnt="3">
        <dgm:presLayoutVars>
          <dgm:chMax val="0"/>
          <dgm:bulletEnabled val="1"/>
        </dgm:presLayoutVars>
      </dgm:prSet>
      <dgm:spPr/>
    </dgm:pt>
    <dgm:pt modelId="{11103BEA-C78D-4D58-9FCA-C23A636E8DBD}" type="pres">
      <dgm:prSet presAssocID="{5DC45143-E3F2-4C88-B0B5-6DA9F475FF90}" presName="spacer" presStyleCnt="0"/>
      <dgm:spPr/>
    </dgm:pt>
    <dgm:pt modelId="{F1281F0F-0A9F-41E5-A3A1-224F6D7ACAD7}" type="pres">
      <dgm:prSet presAssocID="{C24D65BB-FD29-4AC0-872D-496D5F03E31F}" presName="parentText" presStyleLbl="node1" presStyleIdx="1" presStyleCnt="3">
        <dgm:presLayoutVars>
          <dgm:chMax val="0"/>
          <dgm:bulletEnabled val="1"/>
        </dgm:presLayoutVars>
      </dgm:prSet>
      <dgm:spPr/>
    </dgm:pt>
    <dgm:pt modelId="{97839DF2-2D87-4DD2-8AFD-FEE7DC4084A9}" type="pres">
      <dgm:prSet presAssocID="{DE64BE70-096B-4E7C-82FC-685C15288B46}" presName="spacer" presStyleCnt="0"/>
      <dgm:spPr/>
    </dgm:pt>
    <dgm:pt modelId="{7C39A67A-0E89-49F1-9E2F-822D5ADC3F6B}" type="pres">
      <dgm:prSet presAssocID="{DA6AEA52-EDAB-47C5-A24C-3829A9B9363F}" presName="parentText" presStyleLbl="node1" presStyleIdx="2" presStyleCnt="3">
        <dgm:presLayoutVars>
          <dgm:chMax val="0"/>
          <dgm:bulletEnabled val="1"/>
        </dgm:presLayoutVars>
      </dgm:prSet>
      <dgm:spPr/>
    </dgm:pt>
  </dgm:ptLst>
  <dgm:cxnLst>
    <dgm:cxn modelId="{14D73A08-0239-4848-9E31-40012F72CEB3}" srcId="{3E8190F7-6833-41AD-A7EC-19B100233658}" destId="{F19C2A4B-4C99-49F9-A640-B85E0C90D0A8}" srcOrd="0" destOrd="0" parTransId="{29642F17-0BC4-4BF4-9021-8E4E3731F5BE}" sibTransId="{5DC45143-E3F2-4C88-B0B5-6DA9F475FF90}"/>
    <dgm:cxn modelId="{98AD4015-3B3C-4B48-A4F3-A78842048402}" type="presOf" srcId="{F19C2A4B-4C99-49F9-A640-B85E0C90D0A8}" destId="{600D4F64-57DC-423A-8442-A2AE5C8A9010}" srcOrd="0" destOrd="0" presId="urn:microsoft.com/office/officeart/2005/8/layout/vList2"/>
    <dgm:cxn modelId="{4EA73B43-53EC-478E-B3D8-1F6CD3B7B276}" type="presOf" srcId="{C24D65BB-FD29-4AC0-872D-496D5F03E31F}" destId="{F1281F0F-0A9F-41E5-A3A1-224F6D7ACAD7}" srcOrd="0" destOrd="0" presId="urn:microsoft.com/office/officeart/2005/8/layout/vList2"/>
    <dgm:cxn modelId="{BB6FD584-5CBE-4A1C-951E-BBBAA4D96C5D}" type="presOf" srcId="{3E8190F7-6833-41AD-A7EC-19B100233658}" destId="{34D39F4E-76DC-4E60-B183-E9F32BCD3529}" srcOrd="0" destOrd="0" presId="urn:microsoft.com/office/officeart/2005/8/layout/vList2"/>
    <dgm:cxn modelId="{2132FF8F-64A3-4B10-9F8B-4DED70109687}" srcId="{3E8190F7-6833-41AD-A7EC-19B100233658}" destId="{C24D65BB-FD29-4AC0-872D-496D5F03E31F}" srcOrd="1" destOrd="0" parTransId="{054F8E37-68DC-4387-BC7D-938E851C4B26}" sibTransId="{DE64BE70-096B-4E7C-82FC-685C15288B46}"/>
    <dgm:cxn modelId="{EC4434A3-AC07-4C5A-83AF-F21B5B0478F0}" srcId="{3E8190F7-6833-41AD-A7EC-19B100233658}" destId="{DA6AEA52-EDAB-47C5-A24C-3829A9B9363F}" srcOrd="2" destOrd="0" parTransId="{0E0EE231-C25D-4B82-B963-E1830AACDBF1}" sibTransId="{B8A54AF2-5DC1-4C31-BFA7-7D9F1B598FE9}"/>
    <dgm:cxn modelId="{9B20C6D2-59BB-4CF1-908A-BBD312D986DE}" type="presOf" srcId="{DA6AEA52-EDAB-47C5-A24C-3829A9B9363F}" destId="{7C39A67A-0E89-49F1-9E2F-822D5ADC3F6B}" srcOrd="0" destOrd="0" presId="urn:microsoft.com/office/officeart/2005/8/layout/vList2"/>
    <dgm:cxn modelId="{563AD7C2-0F13-440E-92CA-D77E92089954}" type="presParOf" srcId="{34D39F4E-76DC-4E60-B183-E9F32BCD3529}" destId="{600D4F64-57DC-423A-8442-A2AE5C8A9010}" srcOrd="0" destOrd="0" presId="urn:microsoft.com/office/officeart/2005/8/layout/vList2"/>
    <dgm:cxn modelId="{F0E5A9D5-E90A-4824-B9E3-904BFB0BCDF4}" type="presParOf" srcId="{34D39F4E-76DC-4E60-B183-E9F32BCD3529}" destId="{11103BEA-C78D-4D58-9FCA-C23A636E8DBD}" srcOrd="1" destOrd="0" presId="urn:microsoft.com/office/officeart/2005/8/layout/vList2"/>
    <dgm:cxn modelId="{B4FD8CEC-0831-4C43-896F-EB10CC47934D}" type="presParOf" srcId="{34D39F4E-76DC-4E60-B183-E9F32BCD3529}" destId="{F1281F0F-0A9F-41E5-A3A1-224F6D7ACAD7}" srcOrd="2" destOrd="0" presId="urn:microsoft.com/office/officeart/2005/8/layout/vList2"/>
    <dgm:cxn modelId="{112B26CC-77A2-49FA-A1A9-1AE8C8855261}" type="presParOf" srcId="{34D39F4E-76DC-4E60-B183-E9F32BCD3529}" destId="{97839DF2-2D87-4DD2-8AFD-FEE7DC4084A9}" srcOrd="3" destOrd="0" presId="urn:microsoft.com/office/officeart/2005/8/layout/vList2"/>
    <dgm:cxn modelId="{AF055AB5-94EA-4F46-A8B0-7E76D27404ED}" type="presParOf" srcId="{34D39F4E-76DC-4E60-B183-E9F32BCD3529}" destId="{7C39A67A-0E89-49F1-9E2F-822D5ADC3F6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A275E-8D90-478C-A2CE-9942589407FA}">
      <dsp:nvSpPr>
        <dsp:cNvPr id="0" name=""/>
        <dsp:cNvSpPr/>
      </dsp:nvSpPr>
      <dsp:spPr>
        <a:xfrm>
          <a:off x="0" y="699"/>
          <a:ext cx="785503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930AF1-AD02-4455-A527-6FB333B8AB33}">
      <dsp:nvSpPr>
        <dsp:cNvPr id="0" name=""/>
        <dsp:cNvSpPr/>
      </dsp:nvSpPr>
      <dsp:spPr>
        <a:xfrm>
          <a:off x="0" y="699"/>
          <a:ext cx="7855035" cy="1145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Falls are the leading cause of Emergency Department visits for adults 65+ </a:t>
          </a:r>
        </a:p>
      </dsp:txBody>
      <dsp:txXfrm>
        <a:off x="0" y="699"/>
        <a:ext cx="7855035" cy="1145609"/>
      </dsp:txXfrm>
    </dsp:sp>
    <dsp:sp modelId="{DCAFB4D4-C13A-4895-9000-89A9E2E56237}">
      <dsp:nvSpPr>
        <dsp:cNvPr id="0" name=""/>
        <dsp:cNvSpPr/>
      </dsp:nvSpPr>
      <dsp:spPr>
        <a:xfrm>
          <a:off x="0" y="1146308"/>
          <a:ext cx="785503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E4DCC6-0628-464E-A7E3-46E567CF48C0}">
      <dsp:nvSpPr>
        <dsp:cNvPr id="0" name=""/>
        <dsp:cNvSpPr/>
      </dsp:nvSpPr>
      <dsp:spPr>
        <a:xfrm>
          <a:off x="0" y="1146308"/>
          <a:ext cx="7855035" cy="1145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1 in 4 adults over 65 fall each year, </a:t>
          </a:r>
        </a:p>
        <a:p>
          <a:pPr marL="0" lvl="0" indent="0" algn="l" defTabSz="1422400">
            <a:lnSpc>
              <a:spcPct val="90000"/>
            </a:lnSpc>
            <a:spcBef>
              <a:spcPct val="0"/>
            </a:spcBef>
            <a:spcAft>
              <a:spcPct val="35000"/>
            </a:spcAft>
            <a:buNone/>
          </a:pPr>
          <a:r>
            <a:rPr lang="en-US" sz="3200" kern="1200"/>
            <a:t> with 1 in 3 falling as we reach year 85 </a:t>
          </a:r>
        </a:p>
      </dsp:txBody>
      <dsp:txXfrm>
        <a:off x="0" y="1146308"/>
        <a:ext cx="7855035" cy="1145609"/>
      </dsp:txXfrm>
    </dsp:sp>
    <dsp:sp modelId="{E0D10ED8-E6D6-45C7-8025-7EAA0FFE4408}">
      <dsp:nvSpPr>
        <dsp:cNvPr id="0" name=""/>
        <dsp:cNvSpPr/>
      </dsp:nvSpPr>
      <dsp:spPr>
        <a:xfrm>
          <a:off x="0" y="2291918"/>
          <a:ext cx="785503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2E80CD-3D57-4ED2-BAB1-D330CE25BEA2}">
      <dsp:nvSpPr>
        <dsp:cNvPr id="0" name=""/>
        <dsp:cNvSpPr/>
      </dsp:nvSpPr>
      <dsp:spPr>
        <a:xfrm>
          <a:off x="0" y="2291918"/>
          <a:ext cx="7855035" cy="1145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About 20% of falls cause serious injury </a:t>
          </a:r>
        </a:p>
      </dsp:txBody>
      <dsp:txXfrm>
        <a:off x="0" y="2291918"/>
        <a:ext cx="7855035" cy="1145609"/>
      </dsp:txXfrm>
    </dsp:sp>
    <dsp:sp modelId="{F581FAD0-C826-4C3C-817E-C59FCCD0EBF4}">
      <dsp:nvSpPr>
        <dsp:cNvPr id="0" name=""/>
        <dsp:cNvSpPr/>
      </dsp:nvSpPr>
      <dsp:spPr>
        <a:xfrm>
          <a:off x="0" y="3437527"/>
          <a:ext cx="785503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DC3A4B-1D9B-4019-9617-3ECEF094BF39}">
      <dsp:nvSpPr>
        <dsp:cNvPr id="0" name=""/>
        <dsp:cNvSpPr/>
      </dsp:nvSpPr>
      <dsp:spPr>
        <a:xfrm>
          <a:off x="0" y="3437527"/>
          <a:ext cx="7855035" cy="1145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0" i="0" kern="1200"/>
            <a:t>Falls are the leading cause of injury-related deaths among older adults</a:t>
          </a:r>
          <a:endParaRPr lang="en-US" sz="3200" b="0" u="none" kern="1200">
            <a:solidFill>
              <a:schemeClr val="tx1"/>
            </a:solidFill>
          </a:endParaRPr>
        </a:p>
      </dsp:txBody>
      <dsp:txXfrm>
        <a:off x="0" y="3437527"/>
        <a:ext cx="7855035" cy="1145609"/>
      </dsp:txXfrm>
    </dsp:sp>
    <dsp:sp modelId="{A5304526-2350-4035-9B32-10E032D23BA1}">
      <dsp:nvSpPr>
        <dsp:cNvPr id="0" name=""/>
        <dsp:cNvSpPr/>
      </dsp:nvSpPr>
      <dsp:spPr>
        <a:xfrm>
          <a:off x="0" y="4583137"/>
          <a:ext cx="785503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DB47C0-9C5B-45A5-96AC-9286360ED397}">
      <dsp:nvSpPr>
        <dsp:cNvPr id="0" name=""/>
        <dsp:cNvSpPr/>
      </dsp:nvSpPr>
      <dsp:spPr>
        <a:xfrm>
          <a:off x="0" y="4583137"/>
          <a:ext cx="7855035" cy="1145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U.S older adult deaths from falls…….</a:t>
          </a:r>
        </a:p>
        <a:p>
          <a:pPr marL="0" lvl="0" indent="0" algn="l" defTabSz="1422400">
            <a:lnSpc>
              <a:spcPct val="90000"/>
            </a:lnSpc>
            <a:spcBef>
              <a:spcPct val="0"/>
            </a:spcBef>
            <a:spcAft>
              <a:spcPct val="35000"/>
            </a:spcAft>
            <a:buNone/>
          </a:pPr>
          <a:r>
            <a:rPr lang="en-US" sz="3200" kern="1200"/>
            <a:t>Minnesota is #2, Iowa #6, South Dakota #12  </a:t>
          </a:r>
          <a:endParaRPr lang="en-US" sz="3200" b="0" u="none" kern="1200">
            <a:solidFill>
              <a:schemeClr val="tx1"/>
            </a:solidFill>
          </a:endParaRPr>
        </a:p>
      </dsp:txBody>
      <dsp:txXfrm>
        <a:off x="0" y="4583137"/>
        <a:ext cx="7855035" cy="11456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F82FED-CC70-4D9F-B0F9-0469ACFAE4E1}">
      <dsp:nvSpPr>
        <dsp:cNvPr id="0" name=""/>
        <dsp:cNvSpPr/>
      </dsp:nvSpPr>
      <dsp:spPr>
        <a:xfrm>
          <a:off x="0" y="402390"/>
          <a:ext cx="10991654" cy="2677500"/>
        </a:xfrm>
        <a:prstGeom prst="rect">
          <a:avLst/>
        </a:prstGeom>
        <a:solidFill>
          <a:schemeClr val="lt1">
            <a:alpha val="90000"/>
            <a:hueOff val="0"/>
            <a:satOff val="0"/>
            <a:lumOff val="0"/>
            <a:alphaOff val="0"/>
          </a:schemeClr>
        </a:solidFill>
        <a:ln w="5715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074" tIns="520700" rIns="853074" bIns="177800" numCol="1" spcCol="1270" anchor="t" anchorCtr="0">
          <a:noAutofit/>
        </a:bodyPr>
        <a:lstStyle/>
        <a:p>
          <a:pPr marL="228600" lvl="1" indent="-228600" algn="l" defTabSz="1111250" rtl="0">
            <a:lnSpc>
              <a:spcPct val="90000"/>
            </a:lnSpc>
            <a:spcBef>
              <a:spcPct val="0"/>
            </a:spcBef>
            <a:spcAft>
              <a:spcPct val="15000"/>
            </a:spcAft>
            <a:buChar char="•"/>
          </a:pPr>
          <a:r>
            <a:rPr lang="en-US" sz="2500" kern="1200">
              <a:latin typeface="Bahnschrift SemiBold"/>
            </a:rPr>
            <a:t>Feels unsteady when standing or walking? </a:t>
          </a:r>
        </a:p>
        <a:p>
          <a:pPr marL="228600" lvl="1" indent="-228600" algn="l" defTabSz="1111250" rtl="0">
            <a:lnSpc>
              <a:spcPct val="90000"/>
            </a:lnSpc>
            <a:spcBef>
              <a:spcPct val="0"/>
            </a:spcBef>
            <a:spcAft>
              <a:spcPct val="15000"/>
            </a:spcAft>
            <a:buChar char="•"/>
          </a:pPr>
          <a:r>
            <a:rPr lang="en-US" sz="2500" kern="1200">
              <a:latin typeface="Bahnschrift SemiBold"/>
            </a:rPr>
            <a:t>Worries about falling? </a:t>
          </a:r>
        </a:p>
        <a:p>
          <a:pPr marL="228600" lvl="1" indent="-228600" algn="l" defTabSz="1111250" rtl="0">
            <a:lnSpc>
              <a:spcPct val="90000"/>
            </a:lnSpc>
            <a:spcBef>
              <a:spcPct val="0"/>
            </a:spcBef>
            <a:spcAft>
              <a:spcPct val="15000"/>
            </a:spcAft>
            <a:buChar char="•"/>
          </a:pPr>
          <a:r>
            <a:rPr lang="en-US" sz="2500" kern="1200">
              <a:latin typeface="Bahnschrift SemiBold"/>
            </a:rPr>
            <a:t>Has fallen in past year?</a:t>
          </a:r>
        </a:p>
        <a:p>
          <a:pPr marL="457200" lvl="2" indent="-228600" algn="l" defTabSz="1111250" rtl="0">
            <a:lnSpc>
              <a:spcPct val="90000"/>
            </a:lnSpc>
            <a:spcBef>
              <a:spcPct val="0"/>
            </a:spcBef>
            <a:spcAft>
              <a:spcPct val="15000"/>
            </a:spcAft>
            <a:buChar char="•"/>
          </a:pPr>
          <a:r>
            <a:rPr lang="en-US" sz="2500" kern="1200">
              <a:latin typeface="Bahnschrift SemiBold"/>
            </a:rPr>
            <a:t>How many times? </a:t>
          </a:r>
        </a:p>
        <a:p>
          <a:pPr marL="457200" lvl="2" indent="-228600" algn="l" defTabSz="1111250" rtl="0">
            <a:lnSpc>
              <a:spcPct val="90000"/>
            </a:lnSpc>
            <a:spcBef>
              <a:spcPct val="0"/>
            </a:spcBef>
            <a:spcAft>
              <a:spcPct val="15000"/>
            </a:spcAft>
            <a:buChar char="•"/>
          </a:pPr>
          <a:r>
            <a:rPr lang="en-US" sz="2500" kern="1200">
              <a:latin typeface="Bahnschrift SemiBold"/>
            </a:rPr>
            <a:t>Were you injured?</a:t>
          </a:r>
        </a:p>
      </dsp:txBody>
      <dsp:txXfrm>
        <a:off x="0" y="402390"/>
        <a:ext cx="10991654" cy="2677500"/>
      </dsp:txXfrm>
    </dsp:sp>
    <dsp:sp modelId="{A2095DB3-A3B4-4D15-A33B-AD9632732DB1}">
      <dsp:nvSpPr>
        <dsp:cNvPr id="0" name=""/>
        <dsp:cNvSpPr/>
      </dsp:nvSpPr>
      <dsp:spPr>
        <a:xfrm>
          <a:off x="549582" y="37752"/>
          <a:ext cx="7694157" cy="738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821" tIns="0" rIns="290821" bIns="0" numCol="1" spcCol="1270" anchor="ctr" anchorCtr="0">
          <a:noAutofit/>
        </a:bodyPr>
        <a:lstStyle/>
        <a:p>
          <a:pPr marL="0" lvl="0" indent="0" algn="ctr" defTabSz="1600200" rtl="0">
            <a:lnSpc>
              <a:spcPct val="90000"/>
            </a:lnSpc>
            <a:spcBef>
              <a:spcPct val="0"/>
            </a:spcBef>
            <a:spcAft>
              <a:spcPct val="35000"/>
            </a:spcAft>
            <a:buNone/>
          </a:pPr>
          <a:r>
            <a:rPr lang="en-US" sz="3600" kern="1200">
              <a:latin typeface="Bahnschrift SemiBold"/>
            </a:rPr>
            <a:t>Three Key Questions</a:t>
          </a:r>
        </a:p>
      </dsp:txBody>
      <dsp:txXfrm>
        <a:off x="585608" y="73778"/>
        <a:ext cx="7622105" cy="665948"/>
      </dsp:txXfrm>
    </dsp:sp>
    <dsp:sp modelId="{E6055140-82A5-4B3C-A761-5B7AC2A42495}">
      <dsp:nvSpPr>
        <dsp:cNvPr id="0" name=""/>
        <dsp:cNvSpPr/>
      </dsp:nvSpPr>
      <dsp:spPr>
        <a:xfrm>
          <a:off x="0" y="3588252"/>
          <a:ext cx="10991654" cy="1043437"/>
        </a:xfrm>
        <a:prstGeom prst="rect">
          <a:avLst/>
        </a:prstGeom>
        <a:solidFill>
          <a:schemeClr val="lt1">
            <a:alpha val="90000"/>
            <a:hueOff val="0"/>
            <a:satOff val="0"/>
            <a:lumOff val="0"/>
            <a:alphaOff val="0"/>
          </a:schemeClr>
        </a:solidFill>
        <a:ln w="381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074" tIns="520700" rIns="853074" bIns="177800" numCol="1" spcCol="1270" anchor="t" anchorCtr="0">
          <a:noAutofit/>
        </a:bodyPr>
        <a:lstStyle/>
        <a:p>
          <a:pPr marL="228600" lvl="1" indent="-228600" algn="l" defTabSz="1111250" rtl="0">
            <a:lnSpc>
              <a:spcPct val="90000"/>
            </a:lnSpc>
            <a:spcBef>
              <a:spcPct val="0"/>
            </a:spcBef>
            <a:spcAft>
              <a:spcPct val="15000"/>
            </a:spcAft>
            <a:buChar char="•"/>
          </a:pPr>
          <a:r>
            <a:rPr lang="en-US" sz="2500" kern="1200">
              <a:latin typeface="Bahnschrift SemiBold"/>
            </a:rPr>
            <a:t>12 Questions Scored</a:t>
          </a:r>
        </a:p>
      </dsp:txBody>
      <dsp:txXfrm>
        <a:off x="0" y="3588252"/>
        <a:ext cx="10991654" cy="1043437"/>
      </dsp:txXfrm>
    </dsp:sp>
    <dsp:sp modelId="{B47C65D4-E0CE-43BF-93E8-7A84C5A3026B}">
      <dsp:nvSpPr>
        <dsp:cNvPr id="0" name=""/>
        <dsp:cNvSpPr/>
      </dsp:nvSpPr>
      <dsp:spPr>
        <a:xfrm>
          <a:off x="549582" y="3219252"/>
          <a:ext cx="7694157" cy="738000"/>
        </a:xfrm>
        <a:prstGeom prst="roundRect">
          <a:avLst/>
        </a:prstGeom>
        <a:solidFill>
          <a:schemeClr val="accent5">
            <a:hueOff val="-1837137"/>
            <a:satOff val="270"/>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821" tIns="0" rIns="290821" bIns="0" numCol="1" spcCol="1270" anchor="ctr" anchorCtr="0">
          <a:noAutofit/>
        </a:bodyPr>
        <a:lstStyle/>
        <a:p>
          <a:pPr marL="0" lvl="0" indent="0" algn="ctr" defTabSz="1422400" rtl="0">
            <a:lnSpc>
              <a:spcPct val="90000"/>
            </a:lnSpc>
            <a:spcBef>
              <a:spcPct val="0"/>
            </a:spcBef>
            <a:spcAft>
              <a:spcPct val="35000"/>
            </a:spcAft>
            <a:buNone/>
          </a:pPr>
          <a:r>
            <a:rPr lang="en-US" sz="3200" b="1" kern="1200">
              <a:latin typeface="Bahnschrift SemiBold"/>
            </a:rPr>
            <a:t>Stay Independent Questionnair</a:t>
          </a:r>
          <a:r>
            <a:rPr lang="en-US" sz="2500" kern="1200">
              <a:latin typeface="Bahnschrift SemiBold"/>
            </a:rPr>
            <a:t>e </a:t>
          </a:r>
        </a:p>
      </dsp:txBody>
      <dsp:txXfrm>
        <a:off x="585608" y="3255278"/>
        <a:ext cx="7622105" cy="665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C58A7C-C3FC-43C3-9232-D9A0D59C9A04}">
      <dsp:nvSpPr>
        <dsp:cNvPr id="0" name=""/>
        <dsp:cNvSpPr/>
      </dsp:nvSpPr>
      <dsp:spPr>
        <a:xfrm>
          <a:off x="3390" y="709305"/>
          <a:ext cx="2689452" cy="161367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Reduced muscle strength</a:t>
          </a:r>
        </a:p>
      </dsp:txBody>
      <dsp:txXfrm>
        <a:off x="3390" y="709305"/>
        <a:ext cx="2689452" cy="1613671"/>
      </dsp:txXfrm>
    </dsp:sp>
    <dsp:sp modelId="{45B2705F-37A5-424A-9509-0E995DD1073D}">
      <dsp:nvSpPr>
        <dsp:cNvPr id="0" name=""/>
        <dsp:cNvSpPr/>
      </dsp:nvSpPr>
      <dsp:spPr>
        <a:xfrm>
          <a:off x="2961788" y="709305"/>
          <a:ext cx="2689452" cy="1613671"/>
        </a:xfrm>
        <a:prstGeom prst="rect">
          <a:avLst/>
        </a:prstGeom>
        <a:solidFill>
          <a:schemeClr val="accent2">
            <a:hueOff val="-139687"/>
            <a:satOff val="-1610"/>
            <a:lumOff val="3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Gait or balance problems</a:t>
          </a:r>
        </a:p>
      </dsp:txBody>
      <dsp:txXfrm>
        <a:off x="2961788" y="709305"/>
        <a:ext cx="2689452" cy="1613671"/>
      </dsp:txXfrm>
    </dsp:sp>
    <dsp:sp modelId="{55E623A3-D052-4CA3-839C-BC762D8D56F4}">
      <dsp:nvSpPr>
        <dsp:cNvPr id="0" name=""/>
        <dsp:cNvSpPr/>
      </dsp:nvSpPr>
      <dsp:spPr>
        <a:xfrm>
          <a:off x="5920186" y="709305"/>
          <a:ext cx="2689452" cy="1613671"/>
        </a:xfrm>
        <a:prstGeom prst="rect">
          <a:avLst/>
        </a:prstGeom>
        <a:solidFill>
          <a:schemeClr val="accent2">
            <a:hueOff val="-279374"/>
            <a:satOff val="-3219"/>
            <a:lumOff val="7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Medicatons with certain side effects</a:t>
          </a:r>
        </a:p>
      </dsp:txBody>
      <dsp:txXfrm>
        <a:off x="5920186" y="709305"/>
        <a:ext cx="2689452" cy="1613671"/>
      </dsp:txXfrm>
    </dsp:sp>
    <dsp:sp modelId="{D4882D48-8FF1-48EF-BD6E-35F53085AC32}">
      <dsp:nvSpPr>
        <dsp:cNvPr id="0" name=""/>
        <dsp:cNvSpPr/>
      </dsp:nvSpPr>
      <dsp:spPr>
        <a:xfrm>
          <a:off x="8878584" y="709305"/>
          <a:ext cx="2689452" cy="1613671"/>
        </a:xfrm>
        <a:prstGeom prst="rect">
          <a:avLst/>
        </a:prstGeom>
        <a:solidFill>
          <a:schemeClr val="accent2">
            <a:hueOff val="-419062"/>
            <a:satOff val="-4829"/>
            <a:lumOff val="10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Presence of home hazards</a:t>
          </a:r>
        </a:p>
      </dsp:txBody>
      <dsp:txXfrm>
        <a:off x="8878584" y="709305"/>
        <a:ext cx="2689452" cy="1613671"/>
      </dsp:txXfrm>
    </dsp:sp>
    <dsp:sp modelId="{00848A0A-2BD9-4288-B014-77BDC349A7C3}">
      <dsp:nvSpPr>
        <dsp:cNvPr id="0" name=""/>
        <dsp:cNvSpPr/>
      </dsp:nvSpPr>
      <dsp:spPr>
        <a:xfrm>
          <a:off x="1482589" y="2591922"/>
          <a:ext cx="2689452" cy="1613671"/>
        </a:xfrm>
        <a:prstGeom prst="rect">
          <a:avLst/>
        </a:prstGeom>
        <a:solidFill>
          <a:schemeClr val="accent2">
            <a:hueOff val="-558749"/>
            <a:satOff val="-6439"/>
            <a:lumOff val="14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Vision or Hearing concerns</a:t>
          </a:r>
        </a:p>
      </dsp:txBody>
      <dsp:txXfrm>
        <a:off x="1482589" y="2591922"/>
        <a:ext cx="2689452" cy="1613671"/>
      </dsp:txXfrm>
    </dsp:sp>
    <dsp:sp modelId="{97DB3D82-D5B2-49A0-BA9E-0E6387481B99}">
      <dsp:nvSpPr>
        <dsp:cNvPr id="0" name=""/>
        <dsp:cNvSpPr/>
      </dsp:nvSpPr>
      <dsp:spPr>
        <a:xfrm>
          <a:off x="4440987" y="2591922"/>
          <a:ext cx="2689452" cy="1613671"/>
        </a:xfrm>
        <a:prstGeom prst="rect">
          <a:avLst/>
        </a:prstGeom>
        <a:solidFill>
          <a:schemeClr val="accent2">
            <a:hueOff val="-698436"/>
            <a:satOff val="-8048"/>
            <a:lumOff val="17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Feet or footwear issues</a:t>
          </a:r>
        </a:p>
      </dsp:txBody>
      <dsp:txXfrm>
        <a:off x="4440987" y="2591922"/>
        <a:ext cx="2689452" cy="1613671"/>
      </dsp:txXfrm>
    </dsp:sp>
    <dsp:sp modelId="{AE3AD20E-46E4-4A2E-A572-E080038FCF43}">
      <dsp:nvSpPr>
        <dsp:cNvPr id="0" name=""/>
        <dsp:cNvSpPr/>
      </dsp:nvSpPr>
      <dsp:spPr>
        <a:xfrm>
          <a:off x="7399385" y="2591922"/>
          <a:ext cx="2689452" cy="1613671"/>
        </a:xfrm>
        <a:prstGeom prst="rect">
          <a:avLst/>
        </a:prstGeom>
        <a:solidFill>
          <a:schemeClr val="accent2">
            <a:hueOff val="-838123"/>
            <a:satOff val="-9658"/>
            <a:lumOff val="21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Vitamin D deficiency </a:t>
          </a:r>
        </a:p>
      </dsp:txBody>
      <dsp:txXfrm>
        <a:off x="7399385" y="2591922"/>
        <a:ext cx="2689452" cy="16136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DEF00-3B1F-4281-9BBE-2E94F9C12BE8}">
      <dsp:nvSpPr>
        <dsp:cNvPr id="0" name=""/>
        <dsp:cNvSpPr/>
      </dsp:nvSpPr>
      <dsp:spPr>
        <a:xfrm>
          <a:off x="718664" y="453902"/>
          <a:ext cx="1955812" cy="1955812"/>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D41006-E41E-4EDE-B349-073056B325B6}">
      <dsp:nvSpPr>
        <dsp:cNvPr id="0" name=""/>
        <dsp:cNvSpPr/>
      </dsp:nvSpPr>
      <dsp:spPr>
        <a:xfrm>
          <a:off x="1135476" y="870714"/>
          <a:ext cx="1122187" cy="112218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AE243A-2226-46D9-BB40-72A2B7B5A5F3}">
      <dsp:nvSpPr>
        <dsp:cNvPr id="0" name=""/>
        <dsp:cNvSpPr/>
      </dsp:nvSpPr>
      <dsp:spPr>
        <a:xfrm>
          <a:off x="93445"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Falls in the previous year</a:t>
          </a:r>
        </a:p>
      </dsp:txBody>
      <dsp:txXfrm>
        <a:off x="93445" y="3018902"/>
        <a:ext cx="3206250" cy="720000"/>
      </dsp:txXfrm>
    </dsp:sp>
    <dsp:sp modelId="{A11188B4-A7B0-44C4-AA06-B30C29C33F11}">
      <dsp:nvSpPr>
        <dsp:cNvPr id="0" name=""/>
        <dsp:cNvSpPr/>
      </dsp:nvSpPr>
      <dsp:spPr>
        <a:xfrm>
          <a:off x="4486008" y="453902"/>
          <a:ext cx="1955812" cy="1955812"/>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A80251-D2F7-4855-996C-D3EEE63BE700}">
      <dsp:nvSpPr>
        <dsp:cNvPr id="0" name=""/>
        <dsp:cNvSpPr/>
      </dsp:nvSpPr>
      <dsp:spPr>
        <a:xfrm>
          <a:off x="4902820" y="870714"/>
          <a:ext cx="1122187" cy="112218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0DF9FB-1D58-4368-8181-1D4AFDB27897}">
      <dsp:nvSpPr>
        <dsp:cNvPr id="0" name=""/>
        <dsp:cNvSpPr/>
      </dsp:nvSpPr>
      <dsp:spPr>
        <a:xfrm>
          <a:off x="3860789"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Freezing of gait in the past month</a:t>
          </a:r>
        </a:p>
      </dsp:txBody>
      <dsp:txXfrm>
        <a:off x="3860789" y="3018902"/>
        <a:ext cx="3206250" cy="720000"/>
      </dsp:txXfrm>
    </dsp:sp>
    <dsp:sp modelId="{2C1CBFBD-5D8C-40FD-BA84-AF8158BD1AFB}">
      <dsp:nvSpPr>
        <dsp:cNvPr id="0" name=""/>
        <dsp:cNvSpPr/>
      </dsp:nvSpPr>
      <dsp:spPr>
        <a:xfrm>
          <a:off x="8253352" y="453902"/>
          <a:ext cx="1955812" cy="1955812"/>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3B99D7-44B2-43C4-BD8E-E63941C704F3}">
      <dsp:nvSpPr>
        <dsp:cNvPr id="0" name=""/>
        <dsp:cNvSpPr/>
      </dsp:nvSpPr>
      <dsp:spPr>
        <a:xfrm>
          <a:off x="8670164" y="870714"/>
          <a:ext cx="1122187" cy="112218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6AC18B-1E31-49F6-B643-A07986CCA3B7}">
      <dsp:nvSpPr>
        <dsp:cNvPr id="0" name=""/>
        <dsp:cNvSpPr/>
      </dsp:nvSpPr>
      <dsp:spPr>
        <a:xfrm>
          <a:off x="7628133"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Slow gait speed </a:t>
          </a:r>
        </a:p>
      </dsp:txBody>
      <dsp:txXfrm>
        <a:off x="7628133" y="3018902"/>
        <a:ext cx="320625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0E92C-8E83-483C-A89F-8E272BE5EA54}">
      <dsp:nvSpPr>
        <dsp:cNvPr id="0" name=""/>
        <dsp:cNvSpPr/>
      </dsp:nvSpPr>
      <dsp:spPr>
        <a:xfrm>
          <a:off x="2052492" y="13185"/>
          <a:ext cx="8583168" cy="143700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6537" tIns="365001" rIns="166537" bIns="365001" numCol="1" spcCol="1270" anchor="ctr" anchorCtr="0">
          <a:noAutofit/>
        </a:bodyPr>
        <a:lstStyle/>
        <a:p>
          <a:pPr marL="0" lvl="0" indent="0" algn="l" defTabSz="1600200">
            <a:lnSpc>
              <a:spcPct val="90000"/>
            </a:lnSpc>
            <a:spcBef>
              <a:spcPct val="0"/>
            </a:spcBef>
            <a:spcAft>
              <a:spcPct val="35000"/>
            </a:spcAft>
            <a:buNone/>
          </a:pPr>
          <a:r>
            <a:rPr lang="en-US" sz="3600" kern="1200"/>
            <a:t>Keep a Fall Diary </a:t>
          </a:r>
        </a:p>
        <a:p>
          <a:pPr marL="0" lvl="0" indent="0" algn="l" defTabSz="1066800">
            <a:lnSpc>
              <a:spcPct val="90000"/>
            </a:lnSpc>
            <a:spcBef>
              <a:spcPct val="0"/>
            </a:spcBef>
            <a:spcAft>
              <a:spcPct val="35000"/>
            </a:spcAft>
            <a:buNone/>
          </a:pPr>
          <a:r>
            <a:rPr lang="en-US" sz="2400" kern="1200"/>
            <a:t>When, Where, Why, Injury – report patterns to care team</a:t>
          </a:r>
        </a:p>
      </dsp:txBody>
      <dsp:txXfrm>
        <a:off x="2052492" y="13185"/>
        <a:ext cx="8583168" cy="1437009"/>
      </dsp:txXfrm>
    </dsp:sp>
    <dsp:sp modelId="{323966E8-2A3B-451C-BE71-A5E09F80A5D4}">
      <dsp:nvSpPr>
        <dsp:cNvPr id="0" name=""/>
        <dsp:cNvSpPr/>
      </dsp:nvSpPr>
      <dsp:spPr>
        <a:xfrm>
          <a:off x="0" y="1401"/>
          <a:ext cx="2145792" cy="1437009"/>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3548" tIns="141945" rIns="113548" bIns="141945" numCol="1" spcCol="1270" anchor="ctr" anchorCtr="0">
          <a:noAutofit/>
        </a:bodyPr>
        <a:lstStyle/>
        <a:p>
          <a:pPr marL="0" lvl="0" indent="0" algn="ctr" defTabSz="1600200">
            <a:lnSpc>
              <a:spcPct val="90000"/>
            </a:lnSpc>
            <a:spcBef>
              <a:spcPct val="0"/>
            </a:spcBef>
            <a:spcAft>
              <a:spcPct val="35000"/>
            </a:spcAft>
            <a:buNone/>
          </a:pPr>
          <a:r>
            <a:rPr lang="en-US" sz="3600" kern="1200"/>
            <a:t>Keep</a:t>
          </a:r>
        </a:p>
      </dsp:txBody>
      <dsp:txXfrm>
        <a:off x="0" y="1401"/>
        <a:ext cx="2145792" cy="1437009"/>
      </dsp:txXfrm>
    </dsp:sp>
    <dsp:sp modelId="{782293B6-F100-4C05-AE9B-A46472773515}">
      <dsp:nvSpPr>
        <dsp:cNvPr id="0" name=""/>
        <dsp:cNvSpPr/>
      </dsp:nvSpPr>
      <dsp:spPr>
        <a:xfrm>
          <a:off x="2145792" y="1524632"/>
          <a:ext cx="8583168" cy="1437009"/>
        </a:xfrm>
        <a:prstGeom prst="rect">
          <a:avLst/>
        </a:prstGeom>
        <a:solidFill>
          <a:schemeClr val="accent2">
            <a:tint val="40000"/>
            <a:alpha val="90000"/>
            <a:hueOff val="-726289"/>
            <a:satOff val="-67"/>
            <a:lumOff val="19"/>
            <a:alphaOff val="0"/>
          </a:schemeClr>
        </a:solidFill>
        <a:ln w="12700" cap="flat" cmpd="sng" algn="ctr">
          <a:solidFill>
            <a:schemeClr val="accent2">
              <a:tint val="40000"/>
              <a:alpha val="90000"/>
              <a:hueOff val="-726289"/>
              <a:satOff val="-67"/>
              <a:lumOff val="1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6537" tIns="365001" rIns="166537" bIns="365001" numCol="1" spcCol="1270" anchor="ctr" anchorCtr="0">
          <a:noAutofit/>
        </a:bodyPr>
        <a:lstStyle/>
        <a:p>
          <a:pPr marL="0" lvl="0" indent="0" algn="l" defTabSz="1600200">
            <a:lnSpc>
              <a:spcPct val="90000"/>
            </a:lnSpc>
            <a:spcBef>
              <a:spcPct val="0"/>
            </a:spcBef>
            <a:spcAft>
              <a:spcPct val="35000"/>
            </a:spcAft>
            <a:buNone/>
          </a:pPr>
          <a:r>
            <a:rPr lang="en-US" sz="3600" kern="1200"/>
            <a:t>Engage in regular strength &amp; balance exercises </a:t>
          </a:r>
        </a:p>
      </dsp:txBody>
      <dsp:txXfrm>
        <a:off x="2145792" y="1524632"/>
        <a:ext cx="8583168" cy="1437009"/>
      </dsp:txXfrm>
    </dsp:sp>
    <dsp:sp modelId="{FF95C569-C1F0-4D79-8572-8B9AB0E2428B}">
      <dsp:nvSpPr>
        <dsp:cNvPr id="0" name=""/>
        <dsp:cNvSpPr/>
      </dsp:nvSpPr>
      <dsp:spPr>
        <a:xfrm>
          <a:off x="0" y="1524632"/>
          <a:ext cx="2145792" cy="1437009"/>
        </a:xfrm>
        <a:prstGeom prst="rect">
          <a:avLst/>
        </a:prstGeom>
        <a:solidFill>
          <a:schemeClr val="accent2">
            <a:hueOff val="-419062"/>
            <a:satOff val="-4829"/>
            <a:lumOff val="1079"/>
            <a:alphaOff val="0"/>
          </a:schemeClr>
        </a:solidFill>
        <a:ln w="12700" cap="flat" cmpd="sng" algn="ctr">
          <a:solidFill>
            <a:schemeClr val="accent2">
              <a:hueOff val="-419062"/>
              <a:satOff val="-4829"/>
              <a:lumOff val="1079"/>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3548" tIns="141945" rIns="113548" bIns="141945" numCol="1" spcCol="1270" anchor="ctr" anchorCtr="0">
          <a:noAutofit/>
        </a:bodyPr>
        <a:lstStyle/>
        <a:p>
          <a:pPr marL="0" lvl="0" indent="0" algn="ctr" defTabSz="1600200">
            <a:lnSpc>
              <a:spcPct val="90000"/>
            </a:lnSpc>
            <a:spcBef>
              <a:spcPct val="0"/>
            </a:spcBef>
            <a:spcAft>
              <a:spcPct val="35000"/>
            </a:spcAft>
            <a:buNone/>
          </a:pPr>
          <a:r>
            <a:rPr lang="en-US" sz="3600" kern="1200"/>
            <a:t>Engage in</a:t>
          </a:r>
        </a:p>
      </dsp:txBody>
      <dsp:txXfrm>
        <a:off x="0" y="1524632"/>
        <a:ext cx="2145792" cy="1437009"/>
      </dsp:txXfrm>
    </dsp:sp>
    <dsp:sp modelId="{859CA3DB-B1FB-46AD-BEEB-18A1B290BD68}">
      <dsp:nvSpPr>
        <dsp:cNvPr id="0" name=""/>
        <dsp:cNvSpPr/>
      </dsp:nvSpPr>
      <dsp:spPr>
        <a:xfrm>
          <a:off x="2145792" y="3047863"/>
          <a:ext cx="8583168" cy="1437009"/>
        </a:xfrm>
        <a:prstGeom prst="rect">
          <a:avLst/>
        </a:prstGeom>
        <a:solidFill>
          <a:schemeClr val="accent2">
            <a:tint val="40000"/>
            <a:alpha val="90000"/>
            <a:hueOff val="-1452578"/>
            <a:satOff val="-133"/>
            <a:lumOff val="39"/>
            <a:alphaOff val="0"/>
          </a:schemeClr>
        </a:solidFill>
        <a:ln w="12700" cap="flat" cmpd="sng" algn="ctr">
          <a:solidFill>
            <a:schemeClr val="accent2">
              <a:tint val="40000"/>
              <a:alpha val="90000"/>
              <a:hueOff val="-1452578"/>
              <a:satOff val="-133"/>
              <a:lumOff val="3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6537" tIns="365001" rIns="166537" bIns="365001" numCol="1" spcCol="1270" anchor="ctr" anchorCtr="0">
          <a:noAutofit/>
        </a:bodyPr>
        <a:lstStyle/>
        <a:p>
          <a:pPr marL="0" lvl="0" indent="0" algn="l" defTabSz="1600200">
            <a:lnSpc>
              <a:spcPct val="90000"/>
            </a:lnSpc>
            <a:spcBef>
              <a:spcPct val="0"/>
            </a:spcBef>
            <a:spcAft>
              <a:spcPct val="35000"/>
            </a:spcAft>
            <a:buNone/>
          </a:pPr>
          <a:r>
            <a:rPr lang="en-US" sz="3600" kern="1200"/>
            <a:t>Practice safe functional tasks frequently  </a:t>
          </a:r>
        </a:p>
      </dsp:txBody>
      <dsp:txXfrm>
        <a:off x="2145792" y="3047863"/>
        <a:ext cx="8583168" cy="1437009"/>
      </dsp:txXfrm>
    </dsp:sp>
    <dsp:sp modelId="{DB7827A8-1F1A-48C1-8830-9EEFBDF31DD8}">
      <dsp:nvSpPr>
        <dsp:cNvPr id="0" name=""/>
        <dsp:cNvSpPr/>
      </dsp:nvSpPr>
      <dsp:spPr>
        <a:xfrm>
          <a:off x="0" y="3047863"/>
          <a:ext cx="2145792" cy="1437009"/>
        </a:xfrm>
        <a:prstGeom prst="rect">
          <a:avLst/>
        </a:prstGeom>
        <a:solidFill>
          <a:schemeClr val="accent2">
            <a:hueOff val="-838123"/>
            <a:satOff val="-9658"/>
            <a:lumOff val="2159"/>
            <a:alphaOff val="0"/>
          </a:schemeClr>
        </a:solidFill>
        <a:ln w="12700" cap="flat" cmpd="sng" algn="ctr">
          <a:solidFill>
            <a:schemeClr val="accent2">
              <a:hueOff val="-838123"/>
              <a:satOff val="-9658"/>
              <a:lumOff val="2159"/>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3548" tIns="141945" rIns="113548" bIns="141945" numCol="1" spcCol="1270" anchor="ctr" anchorCtr="0">
          <a:noAutofit/>
        </a:bodyPr>
        <a:lstStyle/>
        <a:p>
          <a:pPr marL="0" lvl="0" indent="0" algn="ctr" defTabSz="1600200">
            <a:lnSpc>
              <a:spcPct val="90000"/>
            </a:lnSpc>
            <a:spcBef>
              <a:spcPct val="0"/>
            </a:spcBef>
            <a:spcAft>
              <a:spcPct val="35000"/>
            </a:spcAft>
            <a:buNone/>
          </a:pPr>
          <a:r>
            <a:rPr lang="en-US" sz="3600" kern="1200"/>
            <a:t>Practice</a:t>
          </a:r>
        </a:p>
      </dsp:txBody>
      <dsp:txXfrm>
        <a:off x="0" y="3047863"/>
        <a:ext cx="2145792" cy="14370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DBAD8-24C8-4DA8-9BE6-57D15F0DD7CB}">
      <dsp:nvSpPr>
        <dsp:cNvPr id="0" name=""/>
        <dsp:cNvSpPr/>
      </dsp:nvSpPr>
      <dsp:spPr>
        <a:xfrm>
          <a:off x="1963800" y="166402"/>
          <a:ext cx="1512000" cy="1512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D3D7C3-0290-4B80-BBD8-39411D46D446}">
      <dsp:nvSpPr>
        <dsp:cNvPr id="0" name=""/>
        <dsp:cNvSpPr/>
      </dsp:nvSpPr>
      <dsp:spPr>
        <a:xfrm>
          <a:off x="559800" y="1851199"/>
          <a:ext cx="4320000" cy="113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a:t>Home Assessment &amp; Modifications</a:t>
          </a:r>
        </a:p>
      </dsp:txBody>
      <dsp:txXfrm>
        <a:off x="559800" y="1851199"/>
        <a:ext cx="4320000" cy="1134000"/>
      </dsp:txXfrm>
    </dsp:sp>
    <dsp:sp modelId="{91FED767-7A2C-4694-96A8-947E14FF4A17}">
      <dsp:nvSpPr>
        <dsp:cNvPr id="0" name=""/>
        <dsp:cNvSpPr/>
      </dsp:nvSpPr>
      <dsp:spPr>
        <a:xfrm>
          <a:off x="559800" y="3065569"/>
          <a:ext cx="4320000" cy="1119365"/>
        </a:xfrm>
        <a:prstGeom prst="rect">
          <a:avLst/>
        </a:prstGeom>
        <a:noFill/>
        <a:ln>
          <a:noFill/>
        </a:ln>
        <a:effectLst/>
      </dsp:spPr>
      <dsp:style>
        <a:lnRef idx="0">
          <a:scrgbClr r="0" g="0" b="0"/>
        </a:lnRef>
        <a:fillRef idx="0">
          <a:scrgbClr r="0" g="0" b="0"/>
        </a:fillRef>
        <a:effectRef idx="0">
          <a:scrgbClr r="0" g="0" b="0"/>
        </a:effectRef>
        <a:fontRef idx="minor"/>
      </dsp:style>
    </dsp:sp>
    <dsp:sp modelId="{06A387C1-E0C0-4892-A26D-0B921444E901}">
      <dsp:nvSpPr>
        <dsp:cNvPr id="0" name=""/>
        <dsp:cNvSpPr/>
      </dsp:nvSpPr>
      <dsp:spPr>
        <a:xfrm>
          <a:off x="7039800" y="166402"/>
          <a:ext cx="1512000" cy="1512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8A40C6-EABB-4274-995B-13D66A6D2C12}">
      <dsp:nvSpPr>
        <dsp:cNvPr id="0" name=""/>
        <dsp:cNvSpPr/>
      </dsp:nvSpPr>
      <dsp:spPr>
        <a:xfrm>
          <a:off x="5635800" y="1851199"/>
          <a:ext cx="4320000" cy="113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a:t>Medication Review &amp; Adjustments</a:t>
          </a:r>
        </a:p>
      </dsp:txBody>
      <dsp:txXfrm>
        <a:off x="5635800" y="1851199"/>
        <a:ext cx="4320000" cy="1134000"/>
      </dsp:txXfrm>
    </dsp:sp>
    <dsp:sp modelId="{5E558EC3-F8D1-478A-A153-B42E33F5E8FC}">
      <dsp:nvSpPr>
        <dsp:cNvPr id="0" name=""/>
        <dsp:cNvSpPr/>
      </dsp:nvSpPr>
      <dsp:spPr>
        <a:xfrm>
          <a:off x="5635800" y="3065569"/>
          <a:ext cx="4320000" cy="1119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a:t>Identify if cause dizziness, decrease in blood pressure, increased sedation</a:t>
          </a:r>
        </a:p>
      </dsp:txBody>
      <dsp:txXfrm>
        <a:off x="5635800" y="3065569"/>
        <a:ext cx="4320000" cy="11193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D2BBA4-CCBA-4C96-B6EE-D3F58AFB03EE}">
      <dsp:nvSpPr>
        <dsp:cNvPr id="0" name=""/>
        <dsp:cNvSpPr/>
      </dsp:nvSpPr>
      <dsp:spPr>
        <a:xfrm>
          <a:off x="1209846" y="450369"/>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2332C0-BB4F-4830-857C-E40B19D6EA29}">
      <dsp:nvSpPr>
        <dsp:cNvPr id="0" name=""/>
        <dsp:cNvSpPr/>
      </dsp:nvSpPr>
      <dsp:spPr>
        <a:xfrm>
          <a:off x="1443846" y="684369"/>
          <a:ext cx="630000" cy="630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21896D-6435-45E1-ABDF-CFD6D89AF8C8}">
      <dsp:nvSpPr>
        <dsp:cNvPr id="0" name=""/>
        <dsp:cNvSpPr/>
      </dsp:nvSpPr>
      <dsp:spPr>
        <a:xfrm>
          <a:off x="858846" y="1890369"/>
          <a:ext cx="1800000" cy="22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cap="all"/>
          </a:pPr>
          <a:r>
            <a:rPr lang="en-US" sz="3600" kern="1200"/>
            <a:t>Remove rugs and clutter</a:t>
          </a:r>
        </a:p>
      </dsp:txBody>
      <dsp:txXfrm>
        <a:off x="858846" y="1890369"/>
        <a:ext cx="1800000" cy="2250000"/>
      </dsp:txXfrm>
    </dsp:sp>
    <dsp:sp modelId="{23D47834-346C-4197-8472-812F8AE99496}">
      <dsp:nvSpPr>
        <dsp:cNvPr id="0" name=""/>
        <dsp:cNvSpPr/>
      </dsp:nvSpPr>
      <dsp:spPr>
        <a:xfrm>
          <a:off x="3324846" y="450369"/>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DA530A-0561-482B-9954-1769E227979D}">
      <dsp:nvSpPr>
        <dsp:cNvPr id="0" name=""/>
        <dsp:cNvSpPr/>
      </dsp:nvSpPr>
      <dsp:spPr>
        <a:xfrm>
          <a:off x="3558847" y="684369"/>
          <a:ext cx="630000" cy="630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33B436-42F1-42B5-9FDB-AEB70CE8DB7A}">
      <dsp:nvSpPr>
        <dsp:cNvPr id="0" name=""/>
        <dsp:cNvSpPr/>
      </dsp:nvSpPr>
      <dsp:spPr>
        <a:xfrm>
          <a:off x="2973846" y="1890369"/>
          <a:ext cx="1800000" cy="22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100000"/>
            </a:lnSpc>
            <a:spcBef>
              <a:spcPct val="0"/>
            </a:spcBef>
            <a:spcAft>
              <a:spcPct val="35000"/>
            </a:spcAft>
            <a:buNone/>
            <a:defRPr cap="all"/>
          </a:pPr>
          <a:r>
            <a:rPr lang="en-US" sz="3500" kern="1200"/>
            <a:t>Increase lighting</a:t>
          </a:r>
        </a:p>
      </dsp:txBody>
      <dsp:txXfrm>
        <a:off x="2973846" y="1890369"/>
        <a:ext cx="1800000" cy="2250000"/>
      </dsp:txXfrm>
    </dsp:sp>
    <dsp:sp modelId="{5C522232-0646-4485-89FB-04C726CD9250}">
      <dsp:nvSpPr>
        <dsp:cNvPr id="0" name=""/>
        <dsp:cNvSpPr/>
      </dsp:nvSpPr>
      <dsp:spPr>
        <a:xfrm>
          <a:off x="5439847" y="450369"/>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8C82BB-4F90-4B39-ADBC-876595C9551E}">
      <dsp:nvSpPr>
        <dsp:cNvPr id="0" name=""/>
        <dsp:cNvSpPr/>
      </dsp:nvSpPr>
      <dsp:spPr>
        <a:xfrm>
          <a:off x="5673847" y="684369"/>
          <a:ext cx="630000" cy="630000"/>
        </a:xfrm>
        <a:prstGeom prst="rect">
          <a:avLst/>
        </a:prstGeom>
        <a:blipFill>
          <a:blip xmlns:r="http://schemas.openxmlformats.org/officeDocument/2006/relationships">
            <a:extLs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0BF7D1-4138-4452-9EC5-E719B1721993}">
      <dsp:nvSpPr>
        <dsp:cNvPr id="0" name=""/>
        <dsp:cNvSpPr/>
      </dsp:nvSpPr>
      <dsp:spPr>
        <a:xfrm>
          <a:off x="5088847" y="1890369"/>
          <a:ext cx="1800000" cy="22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US" sz="2800" kern="1200"/>
            <a:t>Add grab bars, non-slip rugs, other equipment</a:t>
          </a:r>
        </a:p>
      </dsp:txBody>
      <dsp:txXfrm>
        <a:off x="5088847" y="1890369"/>
        <a:ext cx="1800000" cy="2250000"/>
      </dsp:txXfrm>
    </dsp:sp>
    <dsp:sp modelId="{1A9CD219-C894-4633-B05C-AD5C562138C2}">
      <dsp:nvSpPr>
        <dsp:cNvPr id="0" name=""/>
        <dsp:cNvSpPr/>
      </dsp:nvSpPr>
      <dsp:spPr>
        <a:xfrm>
          <a:off x="7554847" y="450369"/>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919530-2582-400B-95F8-9A3918003C96}">
      <dsp:nvSpPr>
        <dsp:cNvPr id="0" name=""/>
        <dsp:cNvSpPr/>
      </dsp:nvSpPr>
      <dsp:spPr>
        <a:xfrm>
          <a:off x="7788847" y="684369"/>
          <a:ext cx="630000" cy="630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FE38C5-D17E-450E-8E00-FBB0D91B64AE}">
      <dsp:nvSpPr>
        <dsp:cNvPr id="0" name=""/>
        <dsp:cNvSpPr/>
      </dsp:nvSpPr>
      <dsp:spPr>
        <a:xfrm>
          <a:off x="7203847" y="1890369"/>
          <a:ext cx="1800000" cy="22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100000"/>
            </a:lnSpc>
            <a:spcBef>
              <a:spcPct val="0"/>
            </a:spcBef>
            <a:spcAft>
              <a:spcPct val="35000"/>
            </a:spcAft>
            <a:buNone/>
            <a:defRPr cap="all"/>
          </a:pPr>
          <a:r>
            <a:rPr lang="en-US" sz="2700" kern="1200"/>
            <a:t>Wear supportive shoes</a:t>
          </a:r>
        </a:p>
      </dsp:txBody>
      <dsp:txXfrm>
        <a:off x="7203847" y="1890369"/>
        <a:ext cx="1800000" cy="2250000"/>
      </dsp:txXfrm>
    </dsp:sp>
    <dsp:sp modelId="{A3B4D486-E59A-4716-A620-9DF6AC8B0EC5}">
      <dsp:nvSpPr>
        <dsp:cNvPr id="0" name=""/>
        <dsp:cNvSpPr/>
      </dsp:nvSpPr>
      <dsp:spPr>
        <a:xfrm>
          <a:off x="9669847" y="450369"/>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62336A-40C0-493D-8A55-D6A85760241C}">
      <dsp:nvSpPr>
        <dsp:cNvPr id="0" name=""/>
        <dsp:cNvSpPr/>
      </dsp:nvSpPr>
      <dsp:spPr>
        <a:xfrm>
          <a:off x="9903847" y="684369"/>
          <a:ext cx="630000" cy="630000"/>
        </a:xfrm>
        <a:prstGeom prst="rect">
          <a:avLst/>
        </a:prstGeom>
        <a:blipFill>
          <a:blip xmlns:r="http://schemas.openxmlformats.org/officeDocument/2006/relationships">
            <a:extLs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959472-E245-43C6-9C24-1F0C6CBE02BA}">
      <dsp:nvSpPr>
        <dsp:cNvPr id="0" name=""/>
        <dsp:cNvSpPr/>
      </dsp:nvSpPr>
      <dsp:spPr>
        <a:xfrm>
          <a:off x="9318847" y="1890369"/>
          <a:ext cx="1800000" cy="22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100000"/>
            </a:lnSpc>
            <a:spcBef>
              <a:spcPct val="0"/>
            </a:spcBef>
            <a:spcAft>
              <a:spcPct val="35000"/>
            </a:spcAft>
            <a:buNone/>
            <a:defRPr cap="all"/>
          </a:pPr>
          <a:r>
            <a:rPr lang="en-US" sz="3500" kern="1200"/>
            <a:t>Add railings</a:t>
          </a:r>
          <a:r>
            <a:rPr lang="en-US" sz="3500" kern="1200">
              <a:latin typeface="Calibri Light" panose="020F0302020204030204"/>
            </a:rPr>
            <a:t>,</a:t>
          </a:r>
          <a:r>
            <a:rPr lang="en-US" sz="3500" kern="1200"/>
            <a:t> ramp</a:t>
          </a:r>
        </a:p>
      </dsp:txBody>
      <dsp:txXfrm>
        <a:off x="9318847" y="1890369"/>
        <a:ext cx="1800000" cy="225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D4F64-57DC-423A-8442-A2AE5C8A9010}">
      <dsp:nvSpPr>
        <dsp:cNvPr id="0" name=""/>
        <dsp:cNvSpPr/>
      </dsp:nvSpPr>
      <dsp:spPr>
        <a:xfrm>
          <a:off x="0" y="40447"/>
          <a:ext cx="7544347" cy="15890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Appropriate device</a:t>
          </a:r>
        </a:p>
      </dsp:txBody>
      <dsp:txXfrm>
        <a:off x="77569" y="118016"/>
        <a:ext cx="7389209" cy="1433868"/>
      </dsp:txXfrm>
    </dsp:sp>
    <dsp:sp modelId="{F1281F0F-0A9F-41E5-A3A1-224F6D7ACAD7}">
      <dsp:nvSpPr>
        <dsp:cNvPr id="0" name=""/>
        <dsp:cNvSpPr/>
      </dsp:nvSpPr>
      <dsp:spPr>
        <a:xfrm>
          <a:off x="0" y="1744653"/>
          <a:ext cx="7544347" cy="15890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Needs to be fit properly to individual</a:t>
          </a:r>
        </a:p>
      </dsp:txBody>
      <dsp:txXfrm>
        <a:off x="77569" y="1822222"/>
        <a:ext cx="7389209" cy="1433868"/>
      </dsp:txXfrm>
    </dsp:sp>
    <dsp:sp modelId="{7C39A67A-0E89-49F1-9E2F-822D5ADC3F6B}">
      <dsp:nvSpPr>
        <dsp:cNvPr id="0" name=""/>
        <dsp:cNvSpPr/>
      </dsp:nvSpPr>
      <dsp:spPr>
        <a:xfrm>
          <a:off x="0" y="3448859"/>
          <a:ext cx="7544347" cy="15890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Trained on device</a:t>
          </a:r>
        </a:p>
      </dsp:txBody>
      <dsp:txXfrm>
        <a:off x="77569" y="3526428"/>
        <a:ext cx="7389209" cy="143386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FE4DF3-CC8F-4A96-83F9-80B427D146B0}" type="datetimeFigureOut">
              <a:rPr lang="en-US" smtClean="0"/>
              <a:t>4/12/2026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DA8FB0-8861-413F-8F7E-49EAAE0F3BF1}" type="slidenum">
              <a:rPr lang="en-US" smtClean="0"/>
              <a:t>‹#›</a:t>
            </a:fld>
            <a:endParaRPr lang="en-US"/>
          </a:p>
        </p:txBody>
      </p:sp>
    </p:spTree>
    <p:extLst>
      <p:ext uri="{BB962C8B-B14F-4D97-AF65-F5344CB8AC3E}">
        <p14:creationId xmlns:p14="http://schemas.microsoft.com/office/powerpoint/2010/main" val="2646115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bcnews.go.com/Health/wireStory/older-adults-us-increasingly-dying-unintentional-falls-122956393"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cdc.gov/nchs/products/databriefs/db532.htm"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DA8FB0-8861-413F-8F7E-49EAAE0F3BF1}" type="slidenum">
              <a:rPr lang="en-US" smtClean="0"/>
              <a:t>2</a:t>
            </a:fld>
            <a:endParaRPr lang="en-US"/>
          </a:p>
        </p:txBody>
      </p:sp>
    </p:spTree>
    <p:extLst>
      <p:ext uri="{BB962C8B-B14F-4D97-AF65-F5344CB8AC3E}">
        <p14:creationId xmlns:p14="http://schemas.microsoft.com/office/powerpoint/2010/main" val="1554018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42350-3974-6725-EE82-B87D9A1B6A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AE95E1-9129-0B92-F005-D55959ADD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4A2B28-076D-0736-4ED5-0B5A372C4C4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1B96015-C92C-2414-9C50-CB659F70F5F4}"/>
              </a:ext>
            </a:extLst>
          </p:cNvPr>
          <p:cNvSpPr>
            <a:spLocks noGrp="1"/>
          </p:cNvSpPr>
          <p:nvPr>
            <p:ph type="sldNum" sz="quarter" idx="5"/>
          </p:nvPr>
        </p:nvSpPr>
        <p:spPr/>
        <p:txBody>
          <a:bodyPr/>
          <a:lstStyle/>
          <a:p>
            <a:fld id="{C7DA8FB0-8861-413F-8F7E-49EAAE0F3BF1}" type="slidenum">
              <a:rPr lang="en-US" smtClean="0"/>
              <a:t>17</a:t>
            </a:fld>
            <a:endParaRPr lang="en-US"/>
          </a:p>
        </p:txBody>
      </p:sp>
    </p:spTree>
    <p:extLst>
      <p:ext uri="{BB962C8B-B14F-4D97-AF65-F5344CB8AC3E}">
        <p14:creationId xmlns:p14="http://schemas.microsoft.com/office/powerpoint/2010/main" val="2864593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5C5D4-6616-CF50-28D6-8CDEB64174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903D27-34AC-935D-C56E-45DA0C1802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D52AEF-F564-0CE6-E482-285F45EFEB0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7E633EE-782A-41EC-491A-6DBAA5176089}"/>
              </a:ext>
            </a:extLst>
          </p:cNvPr>
          <p:cNvSpPr>
            <a:spLocks noGrp="1"/>
          </p:cNvSpPr>
          <p:nvPr>
            <p:ph type="sldNum" sz="quarter" idx="5"/>
          </p:nvPr>
        </p:nvSpPr>
        <p:spPr/>
        <p:txBody>
          <a:bodyPr/>
          <a:lstStyle/>
          <a:p>
            <a:fld id="{C7DA8FB0-8861-413F-8F7E-49EAAE0F3BF1}" type="slidenum">
              <a:rPr lang="en-US" smtClean="0"/>
              <a:t>18</a:t>
            </a:fld>
            <a:endParaRPr lang="en-US"/>
          </a:p>
        </p:txBody>
      </p:sp>
    </p:spTree>
    <p:extLst>
      <p:ext uri="{BB962C8B-B14F-4D97-AF65-F5344CB8AC3E}">
        <p14:creationId xmlns:p14="http://schemas.microsoft.com/office/powerpoint/2010/main" val="8322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DA8FB0-8861-413F-8F7E-49EAAE0F3BF1}" type="slidenum">
              <a:rPr lang="en-US" smtClean="0"/>
              <a:t>21</a:t>
            </a:fld>
            <a:endParaRPr lang="en-US"/>
          </a:p>
        </p:txBody>
      </p:sp>
    </p:spTree>
    <p:extLst>
      <p:ext uri="{BB962C8B-B14F-4D97-AF65-F5344CB8AC3E}">
        <p14:creationId xmlns:p14="http://schemas.microsoft.com/office/powerpoint/2010/main" val="2417388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5BF21-8276-2D4F-4270-EBB9149D4D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10C5D1-B894-5695-7A78-01961F2388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121820-8097-FBB4-EC12-649E27F7474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DA1351-3004-A4A2-23F4-A9639BC9EA70}"/>
              </a:ext>
            </a:extLst>
          </p:cNvPr>
          <p:cNvSpPr>
            <a:spLocks noGrp="1"/>
          </p:cNvSpPr>
          <p:nvPr>
            <p:ph type="sldNum" sz="quarter" idx="5"/>
          </p:nvPr>
        </p:nvSpPr>
        <p:spPr/>
        <p:txBody>
          <a:bodyPr/>
          <a:lstStyle/>
          <a:p>
            <a:fld id="{C7DA8FB0-8861-413F-8F7E-49EAAE0F3BF1}" type="slidenum">
              <a:rPr lang="en-US" smtClean="0"/>
              <a:t>3</a:t>
            </a:fld>
            <a:endParaRPr lang="en-US"/>
          </a:p>
        </p:txBody>
      </p:sp>
    </p:spTree>
    <p:extLst>
      <p:ext uri="{BB962C8B-B14F-4D97-AF65-F5344CB8AC3E}">
        <p14:creationId xmlns:p14="http://schemas.microsoft.com/office/powerpoint/2010/main" val="2949131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7CB1C-C520-337D-ED9E-FCF4B22AB6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681361-CCC1-0A0D-9854-0F8E663D88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4E3D5F-9B92-2E02-321C-60C5B13A3C04}"/>
              </a:ext>
            </a:extLst>
          </p:cNvPr>
          <p:cNvSpPr>
            <a:spLocks noGrp="1"/>
          </p:cNvSpPr>
          <p:nvPr>
            <p:ph type="body" idx="1"/>
          </p:nvPr>
        </p:nvSpPr>
        <p:spPr/>
        <p:txBody>
          <a:bodyPr/>
          <a:lstStyle/>
          <a:p>
            <a:r>
              <a:rPr lang="en-US"/>
              <a:t>Older adults in the United States are </a:t>
            </a:r>
            <a:r>
              <a:rPr lang="en-US" b="1">
                <a:hlinkClick r:id="rId3"/>
              </a:rPr>
              <a:t>increasingly dying from unintentional falls</a:t>
            </a:r>
            <a:r>
              <a:rPr lang="en-US"/>
              <a:t>, with a significant rise in death rates over the past two decades. According to a recent report by the U.S. Centers for Disease Control and Prevention (CDC), death rates from falls have risen more than 70% for adults aged 65 to 74, over 75% for those aged 75 to 84, and have more than doubled for seniors 85 and older from 2003 to 2023. In 2023 alone, more than 41,000 retirement-age Americans died due to falls, marking about one in every 56 deaths in this age group.</a:t>
            </a:r>
          </a:p>
          <a:p>
            <a:endParaRPr lang="en-US"/>
          </a:p>
          <a:p>
            <a:r>
              <a:rPr lang="en-US"/>
              <a:t>Why do people die from a fall? – </a:t>
            </a:r>
          </a:p>
          <a:p>
            <a:r>
              <a:rPr lang="en-US"/>
              <a:t>	- Hit head TBI, Hip fracture with related surgery and complications . </a:t>
            </a:r>
          </a:p>
          <a:p>
            <a:endParaRPr lang="en-US"/>
          </a:p>
          <a:p>
            <a:r>
              <a:rPr lang="en-US"/>
              <a:t>Death rates from falls vary significantly by state, with Wisconsin having the highest rates, followed by Minnesota, Maine, Oklahoma, and Vermont. Ice and wintry weather may contribute to higher rates in the upper Midwest and New England,</a:t>
            </a:r>
          </a:p>
        </p:txBody>
      </p:sp>
      <p:sp>
        <p:nvSpPr>
          <p:cNvPr id="4" name="Slide Number Placeholder 3">
            <a:extLst>
              <a:ext uri="{FF2B5EF4-FFF2-40B4-BE49-F238E27FC236}">
                <a16:creationId xmlns:a16="http://schemas.microsoft.com/office/drawing/2014/main" id="{5BB6886A-05A4-4B86-36FE-BF1AC8663760}"/>
              </a:ext>
            </a:extLst>
          </p:cNvPr>
          <p:cNvSpPr>
            <a:spLocks noGrp="1"/>
          </p:cNvSpPr>
          <p:nvPr>
            <p:ph type="sldNum" sz="quarter" idx="5"/>
          </p:nvPr>
        </p:nvSpPr>
        <p:spPr/>
        <p:txBody>
          <a:bodyPr/>
          <a:lstStyle/>
          <a:p>
            <a:fld id="{C7DA8FB0-8861-413F-8F7E-49EAAE0F3BF1}" type="slidenum">
              <a:rPr lang="en-US" smtClean="0"/>
              <a:t>4</a:t>
            </a:fld>
            <a:endParaRPr lang="en-US"/>
          </a:p>
        </p:txBody>
      </p:sp>
      <p:sp>
        <p:nvSpPr>
          <p:cNvPr id="5" name="TextBox 4">
            <a:extLst>
              <a:ext uri="{FF2B5EF4-FFF2-40B4-BE49-F238E27FC236}">
                <a16:creationId xmlns:a16="http://schemas.microsoft.com/office/drawing/2014/main" id="{99D5F889-976E-0D2A-1D8A-FA429F7539DC}"/>
              </a:ext>
            </a:extLst>
          </p:cNvPr>
          <p:cNvSpPr txBox="1"/>
          <p:nvPr/>
        </p:nvSpPr>
        <p:spPr>
          <a:xfrm>
            <a:off x="2555240" y="3998268"/>
            <a:ext cx="3378200" cy="369332"/>
          </a:xfrm>
          <a:prstGeom prst="rect">
            <a:avLst/>
          </a:prstGeom>
          <a:noFill/>
        </p:spPr>
        <p:txBody>
          <a:bodyPr wrap="square" rtlCol="0">
            <a:spAutoFit/>
          </a:bodyPr>
          <a:lstStyle/>
          <a:p>
            <a:r>
              <a:rPr lang="en-US" sz="900">
                <a:hlinkClick r:id="rId4"/>
              </a:rPr>
              <a:t>https://www.cdc.gov/nchs/products/databriefs/db532.htm</a:t>
            </a:r>
            <a:endParaRPr lang="en-US" sz="900"/>
          </a:p>
          <a:p>
            <a:endParaRPr lang="en-US" sz="900"/>
          </a:p>
        </p:txBody>
      </p:sp>
    </p:spTree>
    <p:extLst>
      <p:ext uri="{BB962C8B-B14F-4D97-AF65-F5344CB8AC3E}">
        <p14:creationId xmlns:p14="http://schemas.microsoft.com/office/powerpoint/2010/main" val="4203921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Karla</a:t>
            </a:r>
          </a:p>
          <a:p>
            <a:r>
              <a:rPr lang="en-US"/>
              <a:t>3</a:t>
            </a:r>
            <a:r>
              <a:rPr lang="en-US" baseline="0"/>
              <a:t> questions -</a:t>
            </a:r>
            <a:r>
              <a:rPr lang="en-US"/>
              <a:t>Patient is at risk if YES to any one</a:t>
            </a:r>
            <a:r>
              <a:rPr lang="en-US" baseline="0"/>
              <a:t> </a:t>
            </a:r>
            <a:r>
              <a:rPr lang="en-US"/>
              <a:t>question</a:t>
            </a:r>
          </a:p>
          <a:p>
            <a:r>
              <a:rPr lang="en-US"/>
              <a:t>Stay Independent- score of 4 or more  at risk</a:t>
            </a:r>
            <a:r>
              <a:rPr lang="en-US" baseline="0"/>
              <a:t> for falling</a:t>
            </a:r>
            <a:r>
              <a:rPr lang="en-US"/>
              <a:t> </a:t>
            </a:r>
          </a:p>
        </p:txBody>
      </p:sp>
      <p:sp>
        <p:nvSpPr>
          <p:cNvPr id="4" name="Slide Number Placeholder 3"/>
          <p:cNvSpPr>
            <a:spLocks noGrp="1"/>
          </p:cNvSpPr>
          <p:nvPr>
            <p:ph type="sldNum" sz="quarter" idx="10"/>
          </p:nvPr>
        </p:nvSpPr>
        <p:spPr/>
        <p:txBody>
          <a:bodyPr/>
          <a:lstStyle/>
          <a:p>
            <a:fld id="{A92FF0CD-3CF8-4EBB-B993-4BB02D574842}" type="slidenum">
              <a:rPr lang="en-US" smtClean="0"/>
              <a:t>6</a:t>
            </a:fld>
            <a:endParaRPr lang="en-US"/>
          </a:p>
        </p:txBody>
      </p:sp>
    </p:spTree>
    <p:extLst>
      <p:ext uri="{BB962C8B-B14F-4D97-AF65-F5344CB8AC3E}">
        <p14:creationId xmlns:p14="http://schemas.microsoft.com/office/powerpoint/2010/main" val="4080798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DA8FB0-8861-413F-8F7E-49EAAE0F3BF1}" type="slidenum">
              <a:rPr lang="en-US" smtClean="0"/>
              <a:t>8</a:t>
            </a:fld>
            <a:endParaRPr lang="en-US"/>
          </a:p>
        </p:txBody>
      </p:sp>
    </p:spTree>
    <p:extLst>
      <p:ext uri="{BB962C8B-B14F-4D97-AF65-F5344CB8AC3E}">
        <p14:creationId xmlns:p14="http://schemas.microsoft.com/office/powerpoint/2010/main" val="7521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DA8FB0-8861-413F-8F7E-49EAAE0F3BF1}" type="slidenum">
              <a:rPr lang="en-US" smtClean="0"/>
              <a:t>9</a:t>
            </a:fld>
            <a:endParaRPr lang="en-US"/>
          </a:p>
        </p:txBody>
      </p:sp>
    </p:spTree>
    <p:extLst>
      <p:ext uri="{BB962C8B-B14F-4D97-AF65-F5344CB8AC3E}">
        <p14:creationId xmlns:p14="http://schemas.microsoft.com/office/powerpoint/2010/main" val="3989382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Falls in the previous year – highest predictor</a:t>
            </a:r>
          </a:p>
          <a:p>
            <a:r>
              <a:rPr lang="en-US"/>
              <a:t>Freezing of gait in the past month – 2nd</a:t>
            </a:r>
          </a:p>
          <a:p>
            <a:r>
              <a:rPr lang="en-US"/>
              <a:t>Slow gait speed – 3</a:t>
            </a:r>
            <a:r>
              <a:rPr lang="en-US" baseline="30000"/>
              <a:t>rd</a:t>
            </a:r>
            <a:r>
              <a:rPr lang="en-US"/>
              <a:t> </a:t>
            </a:r>
          </a:p>
          <a:p>
            <a:r>
              <a:rPr lang="en-US" u="sng"/>
              <a:t>Absolute fall probability in the next 6 months </a:t>
            </a:r>
          </a:p>
          <a:p>
            <a:r>
              <a:rPr lang="en-US"/>
              <a:t>Low – none of the 3 =17%</a:t>
            </a:r>
          </a:p>
          <a:p>
            <a:r>
              <a:rPr lang="en-US"/>
              <a:t>Medium – with one of these = 51%</a:t>
            </a:r>
          </a:p>
          <a:p>
            <a:r>
              <a:rPr lang="en-US"/>
              <a:t>High – with 2-3 of these = 85% </a:t>
            </a:r>
          </a:p>
        </p:txBody>
      </p:sp>
      <p:sp>
        <p:nvSpPr>
          <p:cNvPr id="4" name="Slide Number Placeholder 3"/>
          <p:cNvSpPr>
            <a:spLocks noGrp="1"/>
          </p:cNvSpPr>
          <p:nvPr>
            <p:ph type="sldNum" sz="quarter" idx="5"/>
          </p:nvPr>
        </p:nvSpPr>
        <p:spPr/>
        <p:txBody>
          <a:bodyPr/>
          <a:lstStyle/>
          <a:p>
            <a:fld id="{C7DA8FB0-8861-413F-8F7E-49EAAE0F3BF1}" type="slidenum">
              <a:rPr lang="en-US" smtClean="0"/>
              <a:t>10</a:t>
            </a:fld>
            <a:endParaRPr lang="en-US"/>
          </a:p>
        </p:txBody>
      </p:sp>
      <p:pic>
        <p:nvPicPr>
          <p:cNvPr id="6" name="Picture 5">
            <a:extLst>
              <a:ext uri="{FF2B5EF4-FFF2-40B4-BE49-F238E27FC236}">
                <a16:creationId xmlns:a16="http://schemas.microsoft.com/office/drawing/2014/main" id="{D8987165-3289-D38C-D7AD-63C8C52D3771}"/>
              </a:ext>
            </a:extLst>
          </p:cNvPr>
          <p:cNvPicPr>
            <a:picLocks noChangeAspect="1"/>
          </p:cNvPicPr>
          <p:nvPr/>
        </p:nvPicPr>
        <p:blipFill>
          <a:blip r:embed="rId3"/>
          <a:stretch>
            <a:fillRect/>
          </a:stretch>
        </p:blipFill>
        <p:spPr>
          <a:xfrm>
            <a:off x="1330960" y="5666567"/>
            <a:ext cx="3693160" cy="1068416"/>
          </a:xfrm>
          <a:prstGeom prst="rect">
            <a:avLst/>
          </a:prstGeom>
        </p:spPr>
      </p:pic>
    </p:spTree>
    <p:extLst>
      <p:ext uri="{BB962C8B-B14F-4D97-AF65-F5344CB8AC3E}">
        <p14:creationId xmlns:p14="http://schemas.microsoft.com/office/powerpoint/2010/main" val="4246015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DA8FB0-8861-413F-8F7E-49EAAE0F3BF1}" type="slidenum">
              <a:rPr lang="en-US" smtClean="0"/>
              <a:t>11</a:t>
            </a:fld>
            <a:endParaRPr lang="en-US"/>
          </a:p>
        </p:txBody>
      </p:sp>
    </p:spTree>
    <p:extLst>
      <p:ext uri="{BB962C8B-B14F-4D97-AF65-F5344CB8AC3E}">
        <p14:creationId xmlns:p14="http://schemas.microsoft.com/office/powerpoint/2010/main" val="1249872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DA8FB0-8861-413F-8F7E-49EAAE0F3BF1}" type="slidenum">
              <a:rPr lang="en-US" smtClean="0"/>
              <a:t>14</a:t>
            </a:fld>
            <a:endParaRPr lang="en-US"/>
          </a:p>
        </p:txBody>
      </p:sp>
    </p:spTree>
    <p:extLst>
      <p:ext uri="{BB962C8B-B14F-4D97-AF65-F5344CB8AC3E}">
        <p14:creationId xmlns:p14="http://schemas.microsoft.com/office/powerpoint/2010/main" val="2360305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64676-23A3-49E8-4273-655272BEF9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3F01D1-6B43-D591-C08C-A744A994A8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E23983-6FD9-B515-B8F8-24006F36FB44}"/>
              </a:ext>
            </a:extLst>
          </p:cNvPr>
          <p:cNvSpPr>
            <a:spLocks noGrp="1"/>
          </p:cNvSpPr>
          <p:nvPr>
            <p:ph type="dt" sz="half" idx="10"/>
          </p:nvPr>
        </p:nvSpPr>
        <p:spPr/>
        <p:txBody>
          <a:bodyPr/>
          <a:lstStyle/>
          <a:p>
            <a:fld id="{17882CFF-134E-49EC-BD16-B7241B775ACD}" type="datetimeFigureOut">
              <a:rPr lang="en-US" smtClean="0"/>
              <a:t>4/12/2026</a:t>
            </a:fld>
            <a:endParaRPr lang="en-US"/>
          </a:p>
        </p:txBody>
      </p:sp>
      <p:sp>
        <p:nvSpPr>
          <p:cNvPr id="5" name="Footer Placeholder 4">
            <a:extLst>
              <a:ext uri="{FF2B5EF4-FFF2-40B4-BE49-F238E27FC236}">
                <a16:creationId xmlns:a16="http://schemas.microsoft.com/office/drawing/2014/main" id="{DCE42F98-6C1D-82EF-0E31-E673751B23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30EC80-10D6-816F-52F3-D8B2185F8408}"/>
              </a:ext>
            </a:extLst>
          </p:cNvPr>
          <p:cNvSpPr>
            <a:spLocks noGrp="1"/>
          </p:cNvSpPr>
          <p:nvPr>
            <p:ph type="sldNum" sz="quarter" idx="12"/>
          </p:nvPr>
        </p:nvSpPr>
        <p:spPr/>
        <p:txBody>
          <a:bodyPr/>
          <a:lstStyle/>
          <a:p>
            <a:fld id="{F367A9DA-F4A1-49FD-B2F6-5D7B52BCD323}" type="slidenum">
              <a:rPr lang="en-US" smtClean="0"/>
              <a:t>‹#›</a:t>
            </a:fld>
            <a:endParaRPr lang="en-US"/>
          </a:p>
        </p:txBody>
      </p:sp>
    </p:spTree>
    <p:extLst>
      <p:ext uri="{BB962C8B-B14F-4D97-AF65-F5344CB8AC3E}">
        <p14:creationId xmlns:p14="http://schemas.microsoft.com/office/powerpoint/2010/main" val="2274396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91A23-4F6D-804F-094C-F35AE1C4D3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5086DF-5328-9ECA-3907-269786D1A4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E2E507-6EFE-8D6E-A42A-35D5B5186A1B}"/>
              </a:ext>
            </a:extLst>
          </p:cNvPr>
          <p:cNvSpPr>
            <a:spLocks noGrp="1"/>
          </p:cNvSpPr>
          <p:nvPr>
            <p:ph type="dt" sz="half" idx="10"/>
          </p:nvPr>
        </p:nvSpPr>
        <p:spPr/>
        <p:txBody>
          <a:bodyPr/>
          <a:lstStyle/>
          <a:p>
            <a:fld id="{17882CFF-134E-49EC-BD16-B7241B775ACD}" type="datetimeFigureOut">
              <a:rPr lang="en-US" smtClean="0"/>
              <a:t>4/12/2026</a:t>
            </a:fld>
            <a:endParaRPr lang="en-US"/>
          </a:p>
        </p:txBody>
      </p:sp>
      <p:sp>
        <p:nvSpPr>
          <p:cNvPr id="5" name="Footer Placeholder 4">
            <a:extLst>
              <a:ext uri="{FF2B5EF4-FFF2-40B4-BE49-F238E27FC236}">
                <a16:creationId xmlns:a16="http://schemas.microsoft.com/office/drawing/2014/main" id="{7A004EE8-7BF3-5C6D-DB73-8C7E56EA21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F3C360-8E2C-143C-FD57-043B99626AAA}"/>
              </a:ext>
            </a:extLst>
          </p:cNvPr>
          <p:cNvSpPr>
            <a:spLocks noGrp="1"/>
          </p:cNvSpPr>
          <p:nvPr>
            <p:ph type="sldNum" sz="quarter" idx="12"/>
          </p:nvPr>
        </p:nvSpPr>
        <p:spPr/>
        <p:txBody>
          <a:bodyPr/>
          <a:lstStyle/>
          <a:p>
            <a:fld id="{F367A9DA-F4A1-49FD-B2F6-5D7B52BCD323}" type="slidenum">
              <a:rPr lang="en-US" smtClean="0"/>
              <a:t>‹#›</a:t>
            </a:fld>
            <a:endParaRPr lang="en-US"/>
          </a:p>
        </p:txBody>
      </p:sp>
    </p:spTree>
    <p:extLst>
      <p:ext uri="{BB962C8B-B14F-4D97-AF65-F5344CB8AC3E}">
        <p14:creationId xmlns:p14="http://schemas.microsoft.com/office/powerpoint/2010/main" val="3248842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AE90F-F18D-ACCD-E29C-F0FE98917E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B6182C-0A8A-AD3B-C3DC-B8F9E8117E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E6F668-D503-DE98-518A-14AA0AB92763}"/>
              </a:ext>
            </a:extLst>
          </p:cNvPr>
          <p:cNvSpPr>
            <a:spLocks noGrp="1"/>
          </p:cNvSpPr>
          <p:nvPr>
            <p:ph type="dt" sz="half" idx="10"/>
          </p:nvPr>
        </p:nvSpPr>
        <p:spPr/>
        <p:txBody>
          <a:bodyPr/>
          <a:lstStyle/>
          <a:p>
            <a:fld id="{17882CFF-134E-49EC-BD16-B7241B775ACD}" type="datetimeFigureOut">
              <a:rPr lang="en-US" smtClean="0"/>
              <a:t>4/12/2026</a:t>
            </a:fld>
            <a:endParaRPr lang="en-US"/>
          </a:p>
        </p:txBody>
      </p:sp>
      <p:sp>
        <p:nvSpPr>
          <p:cNvPr id="5" name="Footer Placeholder 4">
            <a:extLst>
              <a:ext uri="{FF2B5EF4-FFF2-40B4-BE49-F238E27FC236}">
                <a16:creationId xmlns:a16="http://schemas.microsoft.com/office/drawing/2014/main" id="{BE666ABB-69B3-CF8C-2CC4-86977186AE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348381-95EC-F87B-F407-A7CAF241C409}"/>
              </a:ext>
            </a:extLst>
          </p:cNvPr>
          <p:cNvSpPr>
            <a:spLocks noGrp="1"/>
          </p:cNvSpPr>
          <p:nvPr>
            <p:ph type="sldNum" sz="quarter" idx="12"/>
          </p:nvPr>
        </p:nvSpPr>
        <p:spPr/>
        <p:txBody>
          <a:bodyPr/>
          <a:lstStyle/>
          <a:p>
            <a:fld id="{F367A9DA-F4A1-49FD-B2F6-5D7B52BCD323}" type="slidenum">
              <a:rPr lang="en-US" smtClean="0"/>
              <a:t>‹#›</a:t>
            </a:fld>
            <a:endParaRPr lang="en-US"/>
          </a:p>
        </p:txBody>
      </p:sp>
    </p:spTree>
    <p:extLst>
      <p:ext uri="{BB962C8B-B14F-4D97-AF65-F5344CB8AC3E}">
        <p14:creationId xmlns:p14="http://schemas.microsoft.com/office/powerpoint/2010/main" val="625621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D354B-9662-470D-20B4-DDF92A6D93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40B5E7-B3AB-E247-3D25-A1AD522338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94B684-242F-1E74-E9A9-404603063AFD}"/>
              </a:ext>
            </a:extLst>
          </p:cNvPr>
          <p:cNvSpPr>
            <a:spLocks noGrp="1"/>
          </p:cNvSpPr>
          <p:nvPr>
            <p:ph type="dt" sz="half" idx="10"/>
          </p:nvPr>
        </p:nvSpPr>
        <p:spPr/>
        <p:txBody>
          <a:bodyPr/>
          <a:lstStyle/>
          <a:p>
            <a:fld id="{17882CFF-134E-49EC-BD16-B7241B775ACD}" type="datetimeFigureOut">
              <a:rPr lang="en-US" smtClean="0"/>
              <a:t>4/12/2026</a:t>
            </a:fld>
            <a:endParaRPr lang="en-US"/>
          </a:p>
        </p:txBody>
      </p:sp>
      <p:sp>
        <p:nvSpPr>
          <p:cNvPr id="5" name="Footer Placeholder 4">
            <a:extLst>
              <a:ext uri="{FF2B5EF4-FFF2-40B4-BE49-F238E27FC236}">
                <a16:creationId xmlns:a16="http://schemas.microsoft.com/office/drawing/2014/main" id="{A3C1A743-92F4-7D13-3C19-FB03FECC7C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F08B8E-C67E-5A25-9402-CE94E91C87E8}"/>
              </a:ext>
            </a:extLst>
          </p:cNvPr>
          <p:cNvSpPr>
            <a:spLocks noGrp="1"/>
          </p:cNvSpPr>
          <p:nvPr>
            <p:ph type="sldNum" sz="quarter" idx="12"/>
          </p:nvPr>
        </p:nvSpPr>
        <p:spPr/>
        <p:txBody>
          <a:bodyPr/>
          <a:lstStyle/>
          <a:p>
            <a:fld id="{F367A9DA-F4A1-49FD-B2F6-5D7B52BCD323}" type="slidenum">
              <a:rPr lang="en-US" smtClean="0"/>
              <a:t>‹#›</a:t>
            </a:fld>
            <a:endParaRPr lang="en-US"/>
          </a:p>
        </p:txBody>
      </p:sp>
    </p:spTree>
    <p:extLst>
      <p:ext uri="{BB962C8B-B14F-4D97-AF65-F5344CB8AC3E}">
        <p14:creationId xmlns:p14="http://schemas.microsoft.com/office/powerpoint/2010/main" val="3911873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B54CF-4105-8FB2-DC99-E23867F48A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2469B0-9ADB-F33C-D091-7452765212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564EDE-1E58-F6EC-65EA-DB604BB4B518}"/>
              </a:ext>
            </a:extLst>
          </p:cNvPr>
          <p:cNvSpPr>
            <a:spLocks noGrp="1"/>
          </p:cNvSpPr>
          <p:nvPr>
            <p:ph type="dt" sz="half" idx="10"/>
          </p:nvPr>
        </p:nvSpPr>
        <p:spPr/>
        <p:txBody>
          <a:bodyPr/>
          <a:lstStyle/>
          <a:p>
            <a:fld id="{17882CFF-134E-49EC-BD16-B7241B775ACD}" type="datetimeFigureOut">
              <a:rPr lang="en-US" smtClean="0"/>
              <a:t>4/12/2026</a:t>
            </a:fld>
            <a:endParaRPr lang="en-US"/>
          </a:p>
        </p:txBody>
      </p:sp>
      <p:sp>
        <p:nvSpPr>
          <p:cNvPr id="5" name="Footer Placeholder 4">
            <a:extLst>
              <a:ext uri="{FF2B5EF4-FFF2-40B4-BE49-F238E27FC236}">
                <a16:creationId xmlns:a16="http://schemas.microsoft.com/office/drawing/2014/main" id="{BD311B03-C123-2A07-04B5-98BBDF78E8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4F2BE7-AD94-6C4E-39DE-1E6DF56983AB}"/>
              </a:ext>
            </a:extLst>
          </p:cNvPr>
          <p:cNvSpPr>
            <a:spLocks noGrp="1"/>
          </p:cNvSpPr>
          <p:nvPr>
            <p:ph type="sldNum" sz="quarter" idx="12"/>
          </p:nvPr>
        </p:nvSpPr>
        <p:spPr/>
        <p:txBody>
          <a:bodyPr/>
          <a:lstStyle/>
          <a:p>
            <a:fld id="{F367A9DA-F4A1-49FD-B2F6-5D7B52BCD323}" type="slidenum">
              <a:rPr lang="en-US" smtClean="0"/>
              <a:t>‹#›</a:t>
            </a:fld>
            <a:endParaRPr lang="en-US"/>
          </a:p>
        </p:txBody>
      </p:sp>
    </p:spTree>
    <p:extLst>
      <p:ext uri="{BB962C8B-B14F-4D97-AF65-F5344CB8AC3E}">
        <p14:creationId xmlns:p14="http://schemas.microsoft.com/office/powerpoint/2010/main" val="3822155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D0527-6C73-4B78-5270-8BCD40FF0C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846528-24A3-0024-AADE-43CD9C5D75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D24D42-900D-C9EF-3A65-4CB53F0703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E2AAE3-805D-FA2E-5A82-4D9A9FFD0D8D}"/>
              </a:ext>
            </a:extLst>
          </p:cNvPr>
          <p:cNvSpPr>
            <a:spLocks noGrp="1"/>
          </p:cNvSpPr>
          <p:nvPr>
            <p:ph type="dt" sz="half" idx="10"/>
          </p:nvPr>
        </p:nvSpPr>
        <p:spPr/>
        <p:txBody>
          <a:bodyPr/>
          <a:lstStyle/>
          <a:p>
            <a:fld id="{17882CFF-134E-49EC-BD16-B7241B775ACD}" type="datetimeFigureOut">
              <a:rPr lang="en-US" smtClean="0"/>
              <a:t>4/12/2026</a:t>
            </a:fld>
            <a:endParaRPr lang="en-US"/>
          </a:p>
        </p:txBody>
      </p:sp>
      <p:sp>
        <p:nvSpPr>
          <p:cNvPr id="6" name="Footer Placeholder 5">
            <a:extLst>
              <a:ext uri="{FF2B5EF4-FFF2-40B4-BE49-F238E27FC236}">
                <a16:creationId xmlns:a16="http://schemas.microsoft.com/office/drawing/2014/main" id="{EAE617C7-A567-534A-146B-4A3E216144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74521F-63BB-0BCD-7F81-F669ADD9A8B2}"/>
              </a:ext>
            </a:extLst>
          </p:cNvPr>
          <p:cNvSpPr>
            <a:spLocks noGrp="1"/>
          </p:cNvSpPr>
          <p:nvPr>
            <p:ph type="sldNum" sz="quarter" idx="12"/>
          </p:nvPr>
        </p:nvSpPr>
        <p:spPr/>
        <p:txBody>
          <a:bodyPr/>
          <a:lstStyle/>
          <a:p>
            <a:fld id="{F367A9DA-F4A1-49FD-B2F6-5D7B52BCD323}" type="slidenum">
              <a:rPr lang="en-US" smtClean="0"/>
              <a:t>‹#›</a:t>
            </a:fld>
            <a:endParaRPr lang="en-US"/>
          </a:p>
        </p:txBody>
      </p:sp>
    </p:spTree>
    <p:extLst>
      <p:ext uri="{BB962C8B-B14F-4D97-AF65-F5344CB8AC3E}">
        <p14:creationId xmlns:p14="http://schemas.microsoft.com/office/powerpoint/2010/main" val="2878356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2731E-DADD-BFC8-3F99-33E155242B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0B901A-AE01-B9E3-C05E-A8076D37CE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F6F1EA-F458-285B-9097-A7451CC37D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1569CF-97AC-B7D0-FBE0-65025AB56A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09816B-92F0-A45A-44B2-0ABE3F1A47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188783-5D8A-2DFD-57FE-14E5582F78E9}"/>
              </a:ext>
            </a:extLst>
          </p:cNvPr>
          <p:cNvSpPr>
            <a:spLocks noGrp="1"/>
          </p:cNvSpPr>
          <p:nvPr>
            <p:ph type="dt" sz="half" idx="10"/>
          </p:nvPr>
        </p:nvSpPr>
        <p:spPr/>
        <p:txBody>
          <a:bodyPr/>
          <a:lstStyle/>
          <a:p>
            <a:fld id="{17882CFF-134E-49EC-BD16-B7241B775ACD}" type="datetimeFigureOut">
              <a:rPr lang="en-US" smtClean="0"/>
              <a:t>4/12/2026</a:t>
            </a:fld>
            <a:endParaRPr lang="en-US"/>
          </a:p>
        </p:txBody>
      </p:sp>
      <p:sp>
        <p:nvSpPr>
          <p:cNvPr id="8" name="Footer Placeholder 7">
            <a:extLst>
              <a:ext uri="{FF2B5EF4-FFF2-40B4-BE49-F238E27FC236}">
                <a16:creationId xmlns:a16="http://schemas.microsoft.com/office/drawing/2014/main" id="{12151902-4CFE-259F-FF6D-77204E7D5D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3916FD-8F07-62D3-3933-53999B072626}"/>
              </a:ext>
            </a:extLst>
          </p:cNvPr>
          <p:cNvSpPr>
            <a:spLocks noGrp="1"/>
          </p:cNvSpPr>
          <p:nvPr>
            <p:ph type="sldNum" sz="quarter" idx="12"/>
          </p:nvPr>
        </p:nvSpPr>
        <p:spPr/>
        <p:txBody>
          <a:bodyPr/>
          <a:lstStyle/>
          <a:p>
            <a:fld id="{F367A9DA-F4A1-49FD-B2F6-5D7B52BCD323}" type="slidenum">
              <a:rPr lang="en-US" smtClean="0"/>
              <a:t>‹#›</a:t>
            </a:fld>
            <a:endParaRPr lang="en-US"/>
          </a:p>
        </p:txBody>
      </p:sp>
    </p:spTree>
    <p:extLst>
      <p:ext uri="{BB962C8B-B14F-4D97-AF65-F5344CB8AC3E}">
        <p14:creationId xmlns:p14="http://schemas.microsoft.com/office/powerpoint/2010/main" val="184062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CA04-D99A-A880-43E4-0E4F703FFC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316F05-BFBB-0B9F-249D-E225D9A980C1}"/>
              </a:ext>
            </a:extLst>
          </p:cNvPr>
          <p:cNvSpPr>
            <a:spLocks noGrp="1"/>
          </p:cNvSpPr>
          <p:nvPr>
            <p:ph type="dt" sz="half" idx="10"/>
          </p:nvPr>
        </p:nvSpPr>
        <p:spPr/>
        <p:txBody>
          <a:bodyPr/>
          <a:lstStyle/>
          <a:p>
            <a:fld id="{17882CFF-134E-49EC-BD16-B7241B775ACD}" type="datetimeFigureOut">
              <a:rPr lang="en-US" smtClean="0"/>
              <a:t>4/12/2026</a:t>
            </a:fld>
            <a:endParaRPr lang="en-US"/>
          </a:p>
        </p:txBody>
      </p:sp>
      <p:sp>
        <p:nvSpPr>
          <p:cNvPr id="4" name="Footer Placeholder 3">
            <a:extLst>
              <a:ext uri="{FF2B5EF4-FFF2-40B4-BE49-F238E27FC236}">
                <a16:creationId xmlns:a16="http://schemas.microsoft.com/office/drawing/2014/main" id="{9065883D-038A-6142-C2EE-5354302977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1D6783-03A1-D736-5722-24EDEC89BB61}"/>
              </a:ext>
            </a:extLst>
          </p:cNvPr>
          <p:cNvSpPr>
            <a:spLocks noGrp="1"/>
          </p:cNvSpPr>
          <p:nvPr>
            <p:ph type="sldNum" sz="quarter" idx="12"/>
          </p:nvPr>
        </p:nvSpPr>
        <p:spPr/>
        <p:txBody>
          <a:bodyPr/>
          <a:lstStyle/>
          <a:p>
            <a:fld id="{F367A9DA-F4A1-49FD-B2F6-5D7B52BCD323}" type="slidenum">
              <a:rPr lang="en-US" smtClean="0"/>
              <a:t>‹#›</a:t>
            </a:fld>
            <a:endParaRPr lang="en-US"/>
          </a:p>
        </p:txBody>
      </p:sp>
    </p:spTree>
    <p:extLst>
      <p:ext uri="{BB962C8B-B14F-4D97-AF65-F5344CB8AC3E}">
        <p14:creationId xmlns:p14="http://schemas.microsoft.com/office/powerpoint/2010/main" val="2040872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1BFA70-A15A-68E0-9DC0-65031D810B4D}"/>
              </a:ext>
            </a:extLst>
          </p:cNvPr>
          <p:cNvSpPr>
            <a:spLocks noGrp="1"/>
          </p:cNvSpPr>
          <p:nvPr>
            <p:ph type="dt" sz="half" idx="10"/>
          </p:nvPr>
        </p:nvSpPr>
        <p:spPr/>
        <p:txBody>
          <a:bodyPr/>
          <a:lstStyle/>
          <a:p>
            <a:fld id="{17882CFF-134E-49EC-BD16-B7241B775ACD}" type="datetimeFigureOut">
              <a:rPr lang="en-US" smtClean="0"/>
              <a:t>4/12/2026</a:t>
            </a:fld>
            <a:endParaRPr lang="en-US"/>
          </a:p>
        </p:txBody>
      </p:sp>
      <p:sp>
        <p:nvSpPr>
          <p:cNvPr id="3" name="Footer Placeholder 2">
            <a:extLst>
              <a:ext uri="{FF2B5EF4-FFF2-40B4-BE49-F238E27FC236}">
                <a16:creationId xmlns:a16="http://schemas.microsoft.com/office/drawing/2014/main" id="{2C66B422-33CA-2261-A393-3783473887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E01DD1-E60F-3586-5AED-E019F4144D1D}"/>
              </a:ext>
            </a:extLst>
          </p:cNvPr>
          <p:cNvSpPr>
            <a:spLocks noGrp="1"/>
          </p:cNvSpPr>
          <p:nvPr>
            <p:ph type="sldNum" sz="quarter" idx="12"/>
          </p:nvPr>
        </p:nvSpPr>
        <p:spPr/>
        <p:txBody>
          <a:bodyPr/>
          <a:lstStyle/>
          <a:p>
            <a:fld id="{F367A9DA-F4A1-49FD-B2F6-5D7B52BCD323}" type="slidenum">
              <a:rPr lang="en-US" smtClean="0"/>
              <a:t>‹#›</a:t>
            </a:fld>
            <a:endParaRPr lang="en-US"/>
          </a:p>
        </p:txBody>
      </p:sp>
    </p:spTree>
    <p:extLst>
      <p:ext uri="{BB962C8B-B14F-4D97-AF65-F5344CB8AC3E}">
        <p14:creationId xmlns:p14="http://schemas.microsoft.com/office/powerpoint/2010/main" val="1824517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C644E-695E-85DF-4B73-C37DDA182B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735AE4-2FAC-540F-45B8-0D87AE23AE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1F3C1D-40EE-92DA-4B1E-4C47C83B7F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C35389-215A-1C54-D78E-7034A8E21A22}"/>
              </a:ext>
            </a:extLst>
          </p:cNvPr>
          <p:cNvSpPr>
            <a:spLocks noGrp="1"/>
          </p:cNvSpPr>
          <p:nvPr>
            <p:ph type="dt" sz="half" idx="10"/>
          </p:nvPr>
        </p:nvSpPr>
        <p:spPr/>
        <p:txBody>
          <a:bodyPr/>
          <a:lstStyle/>
          <a:p>
            <a:fld id="{17882CFF-134E-49EC-BD16-B7241B775ACD}" type="datetimeFigureOut">
              <a:rPr lang="en-US" smtClean="0"/>
              <a:t>4/12/2026</a:t>
            </a:fld>
            <a:endParaRPr lang="en-US"/>
          </a:p>
        </p:txBody>
      </p:sp>
      <p:sp>
        <p:nvSpPr>
          <p:cNvPr id="6" name="Footer Placeholder 5">
            <a:extLst>
              <a:ext uri="{FF2B5EF4-FFF2-40B4-BE49-F238E27FC236}">
                <a16:creationId xmlns:a16="http://schemas.microsoft.com/office/drawing/2014/main" id="{4684AA03-07B6-A6B6-3EAA-A181B436B8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3B8182-031B-57CC-E8C6-A8E3AA6C3D5D}"/>
              </a:ext>
            </a:extLst>
          </p:cNvPr>
          <p:cNvSpPr>
            <a:spLocks noGrp="1"/>
          </p:cNvSpPr>
          <p:nvPr>
            <p:ph type="sldNum" sz="quarter" idx="12"/>
          </p:nvPr>
        </p:nvSpPr>
        <p:spPr/>
        <p:txBody>
          <a:bodyPr/>
          <a:lstStyle/>
          <a:p>
            <a:fld id="{F367A9DA-F4A1-49FD-B2F6-5D7B52BCD323}" type="slidenum">
              <a:rPr lang="en-US" smtClean="0"/>
              <a:t>‹#›</a:t>
            </a:fld>
            <a:endParaRPr lang="en-US"/>
          </a:p>
        </p:txBody>
      </p:sp>
    </p:spTree>
    <p:extLst>
      <p:ext uri="{BB962C8B-B14F-4D97-AF65-F5344CB8AC3E}">
        <p14:creationId xmlns:p14="http://schemas.microsoft.com/office/powerpoint/2010/main" val="3967923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BF9F-4437-8D08-5BCB-23560EE19E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374EC1-D59A-3A43-6896-E4625EA962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B78F3E-6008-02E0-68EF-FA6E206971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520C53-9114-ECFB-377C-7684C8C4B364}"/>
              </a:ext>
            </a:extLst>
          </p:cNvPr>
          <p:cNvSpPr>
            <a:spLocks noGrp="1"/>
          </p:cNvSpPr>
          <p:nvPr>
            <p:ph type="dt" sz="half" idx="10"/>
          </p:nvPr>
        </p:nvSpPr>
        <p:spPr/>
        <p:txBody>
          <a:bodyPr/>
          <a:lstStyle/>
          <a:p>
            <a:fld id="{17882CFF-134E-49EC-BD16-B7241B775ACD}" type="datetimeFigureOut">
              <a:rPr lang="en-US" smtClean="0"/>
              <a:t>4/12/2026</a:t>
            </a:fld>
            <a:endParaRPr lang="en-US"/>
          </a:p>
        </p:txBody>
      </p:sp>
      <p:sp>
        <p:nvSpPr>
          <p:cNvPr id="6" name="Footer Placeholder 5">
            <a:extLst>
              <a:ext uri="{FF2B5EF4-FFF2-40B4-BE49-F238E27FC236}">
                <a16:creationId xmlns:a16="http://schemas.microsoft.com/office/drawing/2014/main" id="{440E694A-E385-AE7C-07E8-73342F79E6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2C61AB-9B6E-22A7-874B-FF27D6AF429A}"/>
              </a:ext>
            </a:extLst>
          </p:cNvPr>
          <p:cNvSpPr>
            <a:spLocks noGrp="1"/>
          </p:cNvSpPr>
          <p:nvPr>
            <p:ph type="sldNum" sz="quarter" idx="12"/>
          </p:nvPr>
        </p:nvSpPr>
        <p:spPr/>
        <p:txBody>
          <a:bodyPr/>
          <a:lstStyle/>
          <a:p>
            <a:fld id="{F367A9DA-F4A1-49FD-B2F6-5D7B52BCD323}" type="slidenum">
              <a:rPr lang="en-US" smtClean="0"/>
              <a:t>‹#›</a:t>
            </a:fld>
            <a:endParaRPr lang="en-US"/>
          </a:p>
        </p:txBody>
      </p:sp>
    </p:spTree>
    <p:extLst>
      <p:ext uri="{BB962C8B-B14F-4D97-AF65-F5344CB8AC3E}">
        <p14:creationId xmlns:p14="http://schemas.microsoft.com/office/powerpoint/2010/main" val="22067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52223E-2BB9-BB91-2228-CC6F0899DD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764DD4-BF57-54D8-F4D8-563002D8F4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4A0660-3F5C-0BC0-EE01-7859B947A9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82CFF-134E-49EC-BD16-B7241B775ACD}" type="datetimeFigureOut">
              <a:rPr lang="en-US" smtClean="0"/>
              <a:t>4/12/2026</a:t>
            </a:fld>
            <a:endParaRPr lang="en-US"/>
          </a:p>
        </p:txBody>
      </p:sp>
      <p:sp>
        <p:nvSpPr>
          <p:cNvPr id="5" name="Footer Placeholder 4">
            <a:extLst>
              <a:ext uri="{FF2B5EF4-FFF2-40B4-BE49-F238E27FC236}">
                <a16:creationId xmlns:a16="http://schemas.microsoft.com/office/drawing/2014/main" id="{E03E9AAA-586E-3528-5380-A4382A4B2D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61D793-6565-5850-5530-1FDBB11E94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67A9DA-F4A1-49FD-B2F6-5D7B52BCD323}" type="slidenum">
              <a:rPr lang="en-US" smtClean="0"/>
              <a:t>‹#›</a:t>
            </a:fld>
            <a:endParaRPr lang="en-US"/>
          </a:p>
        </p:txBody>
      </p:sp>
    </p:spTree>
    <p:extLst>
      <p:ext uri="{BB962C8B-B14F-4D97-AF65-F5344CB8AC3E}">
        <p14:creationId xmlns:p14="http://schemas.microsoft.com/office/powerpoint/2010/main" val="1867280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9.jpeg"/><Relationship Id="rId7" Type="http://schemas.openxmlformats.org/officeDocument/2006/relationships/diagramColors" Target="../diagrams/colors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hyperlink" Target="https://freepngimg.com/png/18349-sun-png"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4.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parkinsonvoiceproject.org/" TargetMode="External"/><Relationship Id="rId7" Type="http://schemas.openxmlformats.org/officeDocument/2006/relationships/image" Target="../media/image1.png"/><Relationship Id="rId2" Type="http://schemas.openxmlformats.org/officeDocument/2006/relationships/hyperlink" Target="http://www.lsvtglobal.com/" TargetMode="External"/><Relationship Id="rId1" Type="http://schemas.openxmlformats.org/officeDocument/2006/relationships/slideLayout" Target="../slideLayouts/slideLayout2.xml"/><Relationship Id="rId6" Type="http://schemas.openxmlformats.org/officeDocument/2006/relationships/hyperlink" Target="http://www.mdteducationsolutions.com/" TargetMode="External"/><Relationship Id="rId5" Type="http://schemas.openxmlformats.org/officeDocument/2006/relationships/hyperlink" Target="http://www.rocksteadyboxing.org/" TargetMode="External"/><Relationship Id="rId4" Type="http://schemas.openxmlformats.org/officeDocument/2006/relationships/hyperlink" Target="http://www.pwr4life.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oh.sd.gov/programs/fall-prevention-coalition/" TargetMode="External"/><Relationship Id="rId7" Type="http://schemas.openxmlformats.org/officeDocument/2006/relationships/image" Target="../media/image1.png"/><Relationship Id="rId2" Type="http://schemas.openxmlformats.org/officeDocument/2006/relationships/hyperlink" Target="http://www.sanfordhealth.org/" TargetMode="Externa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mailto:Amy.Sandhurst@sanfordhealth.org" TargetMode="External"/><Relationship Id="rId4" Type="http://schemas.openxmlformats.org/officeDocument/2006/relationships/hyperlink" Target="mailto:Karla.cazer@sanfordhealth.org"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cdc.gov/steadi/index.html" TargetMode="External"/><Relationship Id="rId13" Type="http://schemas.openxmlformats.org/officeDocument/2006/relationships/image" Target="../media/image1.png"/><Relationship Id="rId3" Type="http://schemas.openxmlformats.org/officeDocument/2006/relationships/hyperlink" Target="https://ageingbetter.resourcespace.com/pages/home.php" TargetMode="External"/><Relationship Id="rId7" Type="http://schemas.openxmlformats.org/officeDocument/2006/relationships/hyperlink" Target="https://www.cdc.gov/brfss/annual_data/annual_2020.html" TargetMode="External"/><Relationship Id="rId12" Type="http://schemas.openxmlformats.org/officeDocument/2006/relationships/hyperlink" Target="https://www.wku.edu/bingocize/" TargetMode="External"/><Relationship Id="rId2" Type="http://schemas.openxmlformats.org/officeDocument/2006/relationships/hyperlink" Target="https://doi.org/10.1016/j.maturitas.2013.02.009" TargetMode="External"/><Relationship Id="rId1" Type="http://schemas.openxmlformats.org/officeDocument/2006/relationships/slideLayout" Target="../slideLayouts/slideLayout2.xml"/><Relationship Id="rId6" Type="http://schemas.openxmlformats.org/officeDocument/2006/relationships/hyperlink" Target="https://www.youtube.com/watch?v=tNay64Mab78&amp;t=11s" TargetMode="External"/><Relationship Id="rId11" Type="http://schemas.openxmlformats.org/officeDocument/2006/relationships/hyperlink" Target="https://www.sailfitness.org/" TargetMode="External"/><Relationship Id="rId5" Type="http://schemas.openxmlformats.org/officeDocument/2006/relationships/hyperlink" Target="https://www.cdc.gov/nchs/products/databriefs/db532.htm" TargetMode="External"/><Relationship Id="rId10" Type="http://schemas.openxmlformats.org/officeDocument/2006/relationships/hyperlink" Target="https://doi.org/10.1002/mds.25404" TargetMode="External"/><Relationship Id="rId4" Type="http://schemas.openxmlformats.org/officeDocument/2006/relationships/hyperlink" Target="https://www.cdc.gov/falls/facts.html" TargetMode="External"/><Relationship Id="rId9" Type="http://schemas.openxmlformats.org/officeDocument/2006/relationships/hyperlink" Target="https://www.ncoa.org/article/evidence-based-falls-prevention-programs-risk-continuum-guidance-for-program-selec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EB5FEE-8103-BDBE-9299-A43CF84611D0}"/>
              </a:ext>
            </a:extLst>
          </p:cNvPr>
          <p:cNvSpPr>
            <a:spLocks noGrp="1"/>
          </p:cNvSpPr>
          <p:nvPr>
            <p:ph type="ctrTitle"/>
          </p:nvPr>
        </p:nvSpPr>
        <p:spPr>
          <a:xfrm>
            <a:off x="157458" y="1458972"/>
            <a:ext cx="6397682" cy="2674093"/>
          </a:xfrm>
        </p:spPr>
        <p:txBody>
          <a:bodyPr anchor="b">
            <a:normAutofit fontScale="90000"/>
          </a:bodyPr>
          <a:lstStyle/>
          <a:p>
            <a:pPr algn="l"/>
            <a:r>
              <a:rPr lang="en-US" sz="5400" b="1"/>
              <a:t>Fall Prevention- </a:t>
            </a:r>
            <a:br>
              <a:rPr lang="en-US" sz="5400" b="1"/>
            </a:br>
            <a:r>
              <a:rPr lang="en-US" sz="5400" b="1"/>
              <a:t>Stand Strong. Stay Safe. </a:t>
            </a:r>
            <a:r>
              <a:rPr lang="en-US" sz="5400" b="1">
                <a:ea typeface="Calibri Light"/>
                <a:cs typeface="Calibri Light"/>
              </a:rPr>
              <a:t> </a:t>
            </a:r>
            <a:br>
              <a:rPr lang="en-US" sz="4800">
                <a:ea typeface="Calibri Light"/>
                <a:cs typeface="Calibri Light"/>
              </a:rPr>
            </a:br>
            <a:br>
              <a:rPr lang="en-US" sz="4800"/>
            </a:br>
            <a:r>
              <a:rPr lang="en-US" sz="3600"/>
              <a:t>Spring Parkinson's Awareness Conference 2026  </a:t>
            </a:r>
            <a:br>
              <a:rPr lang="en-US" sz="4800"/>
            </a:br>
            <a:endParaRPr lang="en-US" sz="4800">
              <a:ea typeface="Calibri Light"/>
              <a:cs typeface="Calibri Light"/>
            </a:endParaRPr>
          </a:p>
        </p:txBody>
      </p:sp>
      <p:sp>
        <p:nvSpPr>
          <p:cNvPr id="25" name="Rectangle 24">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1C0B102-7386-1550-3EF1-33330BFBAAA2}"/>
              </a:ext>
            </a:extLst>
          </p:cNvPr>
          <p:cNvSpPr>
            <a:spLocks noGrp="1"/>
          </p:cNvSpPr>
          <p:nvPr>
            <p:ph type="subTitle" idx="1"/>
          </p:nvPr>
        </p:nvSpPr>
        <p:spPr>
          <a:xfrm>
            <a:off x="251942" y="4579363"/>
            <a:ext cx="7863357" cy="1733629"/>
          </a:xfrm>
        </p:spPr>
        <p:txBody>
          <a:bodyPr vert="horz" lIns="91440" tIns="45720" rIns="91440" bIns="45720" rtlCol="0" anchor="t">
            <a:noAutofit/>
          </a:bodyPr>
          <a:lstStyle/>
          <a:p>
            <a:pPr algn="l"/>
            <a:endParaRPr lang="en-US" sz="2000">
              <a:solidFill>
                <a:srgbClr val="FFFFFF"/>
              </a:solidFill>
              <a:ea typeface="Calibri"/>
              <a:cs typeface="Calibri"/>
            </a:endParaRPr>
          </a:p>
          <a:p>
            <a:pPr algn="l"/>
            <a:r>
              <a:rPr lang="en-US" sz="4000">
                <a:solidFill>
                  <a:srgbClr val="FFFFFF"/>
                </a:solidFill>
                <a:ea typeface="Calibri"/>
                <a:cs typeface="Calibri"/>
              </a:rPr>
              <a:t>Karla Cazer, MSN, RN-BC, GCNS-BC</a:t>
            </a:r>
          </a:p>
          <a:p>
            <a:pPr algn="l"/>
            <a:r>
              <a:rPr lang="en-US" sz="4000">
                <a:solidFill>
                  <a:srgbClr val="FFFFFF"/>
                </a:solidFill>
                <a:ea typeface="Calibri"/>
                <a:cs typeface="Calibri"/>
              </a:rPr>
              <a:t>Amy Koenigs, OTR/L, CLT-LANA</a:t>
            </a:r>
          </a:p>
          <a:p>
            <a:pPr algn="l"/>
            <a:endParaRPr lang="en-US" sz="2000">
              <a:solidFill>
                <a:srgbClr val="FFFFFF"/>
              </a:solidFill>
              <a:ea typeface="Calibri"/>
              <a:cs typeface="Calibri"/>
            </a:endParaRPr>
          </a:p>
        </p:txBody>
      </p:sp>
      <p:sp>
        <p:nvSpPr>
          <p:cNvPr id="31" name="Rectangle 30">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951E683-489F-87B2-A385-240AFC43388F}"/>
              </a:ext>
            </a:extLst>
          </p:cNvPr>
          <p:cNvPicPr>
            <a:picLocks noChangeAspect="1"/>
          </p:cNvPicPr>
          <p:nvPr/>
        </p:nvPicPr>
        <p:blipFill>
          <a:blip r:embed="rId2"/>
          <a:stretch>
            <a:fillRect/>
          </a:stretch>
        </p:blipFill>
        <p:spPr>
          <a:xfrm>
            <a:off x="9983032" y="5857921"/>
            <a:ext cx="2104845" cy="857062"/>
          </a:xfrm>
          <a:prstGeom prst="rect">
            <a:avLst/>
          </a:prstGeom>
        </p:spPr>
      </p:pic>
      <p:pic>
        <p:nvPicPr>
          <p:cNvPr id="5" name="Picture 4" descr="A close up of a flower&#10;&#10;AI-generated content may be incorrect.">
            <a:extLst>
              <a:ext uri="{FF2B5EF4-FFF2-40B4-BE49-F238E27FC236}">
                <a16:creationId xmlns:a16="http://schemas.microsoft.com/office/drawing/2014/main" id="{C0A581AC-2A52-AAB1-9DB1-53D46367BA31}"/>
              </a:ext>
            </a:extLst>
          </p:cNvPr>
          <p:cNvPicPr>
            <a:picLocks noChangeAspect="1"/>
          </p:cNvPicPr>
          <p:nvPr/>
        </p:nvPicPr>
        <p:blipFill>
          <a:blip r:embed="rId3"/>
          <a:stretch>
            <a:fillRect/>
          </a:stretch>
        </p:blipFill>
        <p:spPr>
          <a:xfrm>
            <a:off x="6383431" y="690870"/>
            <a:ext cx="5564006" cy="3609008"/>
          </a:xfrm>
          <a:prstGeom prst="rect">
            <a:avLst/>
          </a:prstGeom>
        </p:spPr>
      </p:pic>
    </p:spTree>
    <p:extLst>
      <p:ext uri="{BB962C8B-B14F-4D97-AF65-F5344CB8AC3E}">
        <p14:creationId xmlns:p14="http://schemas.microsoft.com/office/powerpoint/2010/main" val="797616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600DD2-5BDE-6DE9-07F2-213428D87EFD}"/>
              </a:ext>
            </a:extLst>
          </p:cNvPr>
          <p:cNvSpPr>
            <a:spLocks noGrp="1"/>
          </p:cNvSpPr>
          <p:nvPr>
            <p:ph type="title"/>
          </p:nvPr>
        </p:nvSpPr>
        <p:spPr>
          <a:xfrm>
            <a:off x="741043" y="348865"/>
            <a:ext cx="10709913" cy="1342775"/>
          </a:xfrm>
        </p:spPr>
        <p:txBody>
          <a:bodyPr anchor="ctr">
            <a:normAutofit fontScale="90000"/>
          </a:bodyPr>
          <a:lstStyle/>
          <a:p>
            <a:r>
              <a:rPr lang="en-US" sz="4000">
                <a:solidFill>
                  <a:srgbClr val="FFFFFF"/>
                </a:solidFill>
              </a:rPr>
              <a:t> </a:t>
            </a:r>
            <a:r>
              <a:rPr lang="en-US" sz="5400">
                <a:solidFill>
                  <a:srgbClr val="FFFFFF"/>
                </a:solidFill>
              </a:rPr>
              <a:t>Predictors of Falls in Parkinson’s Disease</a:t>
            </a:r>
          </a:p>
        </p:txBody>
      </p:sp>
      <p:graphicFrame>
        <p:nvGraphicFramePr>
          <p:cNvPr id="5" name="Content Placeholder 2">
            <a:extLst>
              <a:ext uri="{FF2B5EF4-FFF2-40B4-BE49-F238E27FC236}">
                <a16:creationId xmlns:a16="http://schemas.microsoft.com/office/drawing/2014/main" id="{8E3E7DE7-75F1-AA1A-9BF8-1482CCD56869}"/>
              </a:ext>
            </a:extLst>
          </p:cNvPr>
          <p:cNvGraphicFramePr>
            <a:graphicFrameLocks noGrp="1"/>
          </p:cNvGraphicFramePr>
          <p:nvPr>
            <p:ph idx="1"/>
            <p:extLst>
              <p:ext uri="{D42A27DB-BD31-4B8C-83A1-F6EECF244321}">
                <p14:modId xmlns:p14="http://schemas.microsoft.com/office/powerpoint/2010/main" val="3868870888"/>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05BFF373-E9FE-2256-3C99-676B57C05DDD}"/>
              </a:ext>
            </a:extLst>
          </p:cNvPr>
          <p:cNvPicPr>
            <a:picLocks noChangeAspect="1"/>
          </p:cNvPicPr>
          <p:nvPr/>
        </p:nvPicPr>
        <p:blipFill>
          <a:blip r:embed="rId8"/>
          <a:stretch>
            <a:fillRect/>
          </a:stretch>
        </p:blipFill>
        <p:spPr>
          <a:xfrm>
            <a:off x="9936850" y="5868483"/>
            <a:ext cx="2104845" cy="857062"/>
          </a:xfrm>
          <a:prstGeom prst="rect">
            <a:avLst/>
          </a:prstGeom>
        </p:spPr>
      </p:pic>
    </p:spTree>
    <p:extLst>
      <p:ext uri="{BB962C8B-B14F-4D97-AF65-F5344CB8AC3E}">
        <p14:creationId xmlns:p14="http://schemas.microsoft.com/office/powerpoint/2010/main" val="4078171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4113A7AC-5157-743F-0A02-06616E323D1E}"/>
              </a:ext>
            </a:extLst>
          </p:cNvPr>
          <p:cNvPicPr>
            <a:picLocks noChangeAspect="1"/>
          </p:cNvPicPr>
          <p:nvPr/>
        </p:nvPicPr>
        <p:blipFill>
          <a:blip r:embed="rId3">
            <a:duotone>
              <a:schemeClr val="bg2">
                <a:shade val="45000"/>
                <a:satMod val="135000"/>
              </a:schemeClr>
              <a:prstClr val="white"/>
            </a:duotone>
          </a:blip>
          <a:srcRect b="15730"/>
          <a:stretch>
            <a:fillRect/>
          </a:stretch>
        </p:blipFill>
        <p:spPr>
          <a:xfrm>
            <a:off x="20" y="10"/>
            <a:ext cx="12191980" cy="6857990"/>
          </a:xfrm>
          <a:prstGeom prst="rect">
            <a:avLst/>
          </a:prstGeom>
        </p:spPr>
      </p:pic>
      <p:sp>
        <p:nvSpPr>
          <p:cNvPr id="35" name="Rectangle 34">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3BB7D0-01B4-B103-D699-E69D00413130}"/>
              </a:ext>
            </a:extLst>
          </p:cNvPr>
          <p:cNvSpPr>
            <a:spLocks noGrp="1"/>
          </p:cNvSpPr>
          <p:nvPr>
            <p:ph type="title"/>
          </p:nvPr>
        </p:nvSpPr>
        <p:spPr>
          <a:xfrm>
            <a:off x="838200" y="365125"/>
            <a:ext cx="10515600" cy="1325563"/>
          </a:xfrm>
        </p:spPr>
        <p:txBody>
          <a:bodyPr>
            <a:normAutofit/>
          </a:bodyPr>
          <a:lstStyle/>
          <a:p>
            <a:r>
              <a:rPr lang="en-US" sz="4100">
                <a:latin typeface="Segoe UI"/>
                <a:ea typeface="Calibri"/>
                <a:cs typeface="Segoe UI"/>
              </a:rPr>
              <a:t> Safety tips and daily actions to prevent falls</a:t>
            </a:r>
            <a:br>
              <a:rPr lang="en-US" sz="4100">
                <a:latin typeface="Segoe UI"/>
                <a:ea typeface="Calibri"/>
                <a:cs typeface="Segoe UI"/>
              </a:rPr>
            </a:br>
            <a:endParaRPr lang="en-US" sz="4100"/>
          </a:p>
        </p:txBody>
      </p:sp>
      <p:graphicFrame>
        <p:nvGraphicFramePr>
          <p:cNvPr id="36" name="Content Placeholder 2">
            <a:extLst>
              <a:ext uri="{FF2B5EF4-FFF2-40B4-BE49-F238E27FC236}">
                <a16:creationId xmlns:a16="http://schemas.microsoft.com/office/drawing/2014/main" id="{2B788526-523B-79C5-336A-F64AE6C2503E}"/>
              </a:ext>
            </a:extLst>
          </p:cNvPr>
          <p:cNvGraphicFramePr>
            <a:graphicFrameLocks noGrp="1"/>
          </p:cNvGraphicFramePr>
          <p:nvPr>
            <p:ph idx="1"/>
            <p:extLst>
              <p:ext uri="{D42A27DB-BD31-4B8C-83A1-F6EECF244321}">
                <p14:modId xmlns:p14="http://schemas.microsoft.com/office/powerpoint/2010/main" val="2240714472"/>
              </p:ext>
            </p:extLst>
          </p:nvPr>
        </p:nvGraphicFramePr>
        <p:xfrm>
          <a:off x="838200" y="1690688"/>
          <a:ext cx="10728960" cy="44862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E427854E-3FE0-15B7-3764-F7352047DC8F}"/>
              </a:ext>
            </a:extLst>
          </p:cNvPr>
          <p:cNvPicPr>
            <a:picLocks noChangeAspect="1"/>
          </p:cNvPicPr>
          <p:nvPr/>
        </p:nvPicPr>
        <p:blipFill>
          <a:blip r:embed="rId9"/>
          <a:stretch>
            <a:fillRect/>
          </a:stretch>
        </p:blipFill>
        <p:spPr>
          <a:xfrm>
            <a:off x="9936850" y="5868483"/>
            <a:ext cx="2104845" cy="857062"/>
          </a:xfrm>
          <a:prstGeom prst="rect">
            <a:avLst/>
          </a:prstGeom>
        </p:spPr>
      </p:pic>
    </p:spTree>
    <p:extLst>
      <p:ext uri="{BB962C8B-B14F-4D97-AF65-F5344CB8AC3E}">
        <p14:creationId xmlns:p14="http://schemas.microsoft.com/office/powerpoint/2010/main" val="527319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5EA59-761F-B22A-AA7D-817115CEF1F1}"/>
              </a:ext>
            </a:extLst>
          </p:cNvPr>
          <p:cNvSpPr>
            <a:spLocks noGrp="1"/>
          </p:cNvSpPr>
          <p:nvPr>
            <p:ph type="title"/>
          </p:nvPr>
        </p:nvSpPr>
        <p:spPr>
          <a:xfrm>
            <a:off x="838200" y="365125"/>
            <a:ext cx="10946130" cy="1543685"/>
          </a:xfrm>
        </p:spPr>
        <p:txBody>
          <a:bodyPr/>
          <a:lstStyle/>
          <a:p>
            <a:r>
              <a:rPr lang="en-US">
                <a:latin typeface="Segoe UI"/>
                <a:ea typeface="Calibri"/>
                <a:cs typeface="Segoe UI"/>
              </a:rPr>
              <a:t>Safety tips and daily actions to prevent falls</a:t>
            </a:r>
            <a:endParaRPr lang="en-US"/>
          </a:p>
        </p:txBody>
      </p:sp>
      <p:graphicFrame>
        <p:nvGraphicFramePr>
          <p:cNvPr id="5" name="Content Placeholder 2">
            <a:extLst>
              <a:ext uri="{FF2B5EF4-FFF2-40B4-BE49-F238E27FC236}">
                <a16:creationId xmlns:a16="http://schemas.microsoft.com/office/drawing/2014/main" id="{EA08F775-692B-F20B-89D7-3526408DFC6D}"/>
              </a:ext>
            </a:extLst>
          </p:cNvPr>
          <p:cNvGraphicFramePr>
            <a:graphicFrameLocks noGrp="1"/>
          </p:cNvGraphicFramePr>
          <p:nvPr>
            <p:ph idx="1"/>
            <p:extLst>
              <p:ext uri="{D42A27DB-BD31-4B8C-83A1-F6EECF244321}">
                <p14:modId xmlns:p14="http://schemas.microsoft.com/office/powerpoint/2010/main" val="140125514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F4C44F7B-90BB-ACBD-C4AB-AD5CF26F723C}"/>
              </a:ext>
            </a:extLst>
          </p:cNvPr>
          <p:cNvPicPr>
            <a:picLocks noChangeAspect="1"/>
          </p:cNvPicPr>
          <p:nvPr/>
        </p:nvPicPr>
        <p:blipFill>
          <a:blip r:embed="rId7"/>
          <a:stretch>
            <a:fillRect/>
          </a:stretch>
        </p:blipFill>
        <p:spPr>
          <a:xfrm>
            <a:off x="9936850" y="5868483"/>
            <a:ext cx="2104845" cy="857062"/>
          </a:xfrm>
          <a:prstGeom prst="rect">
            <a:avLst/>
          </a:prstGeom>
        </p:spPr>
      </p:pic>
    </p:spTree>
    <p:extLst>
      <p:ext uri="{BB962C8B-B14F-4D97-AF65-F5344CB8AC3E}">
        <p14:creationId xmlns:p14="http://schemas.microsoft.com/office/powerpoint/2010/main" val="3295961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CC2748E-AB2B-0072-5FA9-94E922B44B8E}"/>
              </a:ext>
            </a:extLst>
          </p:cNvPr>
          <p:cNvSpPr>
            <a:spLocks noGrp="1"/>
          </p:cNvSpPr>
          <p:nvPr>
            <p:ph type="title"/>
          </p:nvPr>
        </p:nvSpPr>
        <p:spPr>
          <a:xfrm>
            <a:off x="630936" y="640080"/>
            <a:ext cx="5366168" cy="1469898"/>
          </a:xfrm>
        </p:spPr>
        <p:txBody>
          <a:bodyPr anchor="b">
            <a:noAutofit/>
          </a:bodyPr>
          <a:lstStyle/>
          <a:p>
            <a:r>
              <a:rPr lang="en-US" sz="4000">
                <a:latin typeface="Segoe UI"/>
                <a:ea typeface="Calibri"/>
                <a:cs typeface="Segoe UI"/>
              </a:rPr>
              <a:t>Safety tips and daily actions to prevent falls</a:t>
            </a:r>
            <a:endParaRPr lang="en-US" sz="4000"/>
          </a:p>
        </p:txBody>
      </p:sp>
      <p:sp>
        <p:nvSpPr>
          <p:cNvPr id="54"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000388F3-32A9-7733-411B-6A84E7BD0133}"/>
              </a:ext>
            </a:extLst>
          </p:cNvPr>
          <p:cNvSpPr>
            <a:spLocks noGrp="1"/>
          </p:cNvSpPr>
          <p:nvPr>
            <p:ph idx="1"/>
          </p:nvPr>
        </p:nvSpPr>
        <p:spPr>
          <a:xfrm>
            <a:off x="630936" y="2660904"/>
            <a:ext cx="5941314" cy="4025646"/>
          </a:xfrm>
        </p:spPr>
        <p:txBody>
          <a:bodyPr anchor="t">
            <a:noAutofit/>
          </a:bodyPr>
          <a:lstStyle/>
          <a:p>
            <a:r>
              <a:rPr lang="en-US" sz="3200" dirty="0"/>
              <a:t>Vision exam </a:t>
            </a:r>
          </a:p>
          <a:p>
            <a:r>
              <a:rPr lang="en-US" sz="3200" dirty="0"/>
              <a:t>Hearing exam </a:t>
            </a:r>
          </a:p>
          <a:p>
            <a:pPr lvl="1"/>
            <a:r>
              <a:rPr lang="en-US" sz="3200" dirty="0"/>
              <a:t>WEAR your hearing aids if you need them</a:t>
            </a:r>
          </a:p>
          <a:p>
            <a:r>
              <a:rPr lang="en-US" sz="3200" dirty="0"/>
              <a:t>Foot care and appropriate shoes</a:t>
            </a:r>
            <a:endParaRPr lang="en-US" sz="3200" dirty="0">
              <a:ea typeface="Calibri"/>
              <a:cs typeface="Calibri"/>
            </a:endParaRPr>
          </a:p>
          <a:p>
            <a:r>
              <a:rPr lang="en-US" sz="3200" dirty="0"/>
              <a:t>Vitamin D if needed </a:t>
            </a:r>
          </a:p>
        </p:txBody>
      </p:sp>
      <p:pic>
        <p:nvPicPr>
          <p:cNvPr id="7" name="Picture 6">
            <a:extLst>
              <a:ext uri="{FF2B5EF4-FFF2-40B4-BE49-F238E27FC236}">
                <a16:creationId xmlns:a16="http://schemas.microsoft.com/office/drawing/2014/main" id="{2D418DFE-1ABF-64AE-7D2A-46A48F870DD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754" r="3038" b="-3"/>
          <a:stretch>
            <a:fillRect/>
          </a:stretch>
        </p:blipFill>
        <p:spPr>
          <a:xfrm>
            <a:off x="6508665" y="640080"/>
            <a:ext cx="5366168" cy="5577840"/>
          </a:xfrm>
          <a:prstGeom prst="rect">
            <a:avLst/>
          </a:prstGeom>
        </p:spPr>
      </p:pic>
      <p:pic>
        <p:nvPicPr>
          <p:cNvPr id="2" name="Picture 1">
            <a:extLst>
              <a:ext uri="{FF2B5EF4-FFF2-40B4-BE49-F238E27FC236}">
                <a16:creationId xmlns:a16="http://schemas.microsoft.com/office/drawing/2014/main" id="{8F57D979-660D-E530-1BB2-ECF49321D3F3}"/>
              </a:ext>
            </a:extLst>
          </p:cNvPr>
          <p:cNvPicPr>
            <a:picLocks noChangeAspect="1"/>
          </p:cNvPicPr>
          <p:nvPr/>
        </p:nvPicPr>
        <p:blipFill>
          <a:blip r:embed="rId4"/>
          <a:stretch>
            <a:fillRect/>
          </a:stretch>
        </p:blipFill>
        <p:spPr>
          <a:xfrm>
            <a:off x="9936850" y="5868483"/>
            <a:ext cx="2104845" cy="857062"/>
          </a:xfrm>
          <a:prstGeom prst="rect">
            <a:avLst/>
          </a:prstGeom>
        </p:spPr>
      </p:pic>
    </p:spTree>
    <p:extLst>
      <p:ext uri="{BB962C8B-B14F-4D97-AF65-F5344CB8AC3E}">
        <p14:creationId xmlns:p14="http://schemas.microsoft.com/office/powerpoint/2010/main" val="452211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EA78CE-54C5-15F5-6C94-090BDE359020}"/>
              </a:ext>
            </a:extLst>
          </p:cNvPr>
          <p:cNvSpPr>
            <a:spLocks noGrp="1"/>
          </p:cNvSpPr>
          <p:nvPr>
            <p:ph type="title"/>
          </p:nvPr>
        </p:nvSpPr>
        <p:spPr>
          <a:xfrm>
            <a:off x="5264373" y="216639"/>
            <a:ext cx="8313842" cy="1454051"/>
          </a:xfrm>
        </p:spPr>
        <p:txBody>
          <a:bodyPr>
            <a:noAutofit/>
          </a:bodyPr>
          <a:lstStyle/>
          <a:p>
            <a:r>
              <a:rPr lang="en-US" sz="5400">
                <a:ea typeface="Calibri Light"/>
                <a:cs typeface="Calibri Light"/>
              </a:rPr>
              <a:t>Common Environmental Contributors of Falls</a:t>
            </a:r>
            <a:endParaRPr lang="en-US" sz="5400"/>
          </a:p>
        </p:txBody>
      </p:sp>
      <p:pic>
        <p:nvPicPr>
          <p:cNvPr id="7" name="Graphic 6" descr="Warning">
            <a:extLst>
              <a:ext uri="{FF2B5EF4-FFF2-40B4-BE49-F238E27FC236}">
                <a16:creationId xmlns:a16="http://schemas.microsoft.com/office/drawing/2014/main" id="{E254D2C3-705E-9F2A-2E70-CF9F1AD64D5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07D98FB4-133C-CFD2-1983-322A18170680}"/>
              </a:ext>
            </a:extLst>
          </p:cNvPr>
          <p:cNvSpPr>
            <a:spLocks noGrp="1"/>
          </p:cNvSpPr>
          <p:nvPr>
            <p:ph idx="1"/>
          </p:nvPr>
        </p:nvSpPr>
        <p:spPr>
          <a:xfrm>
            <a:off x="6928774" y="2078782"/>
            <a:ext cx="4977578" cy="3639289"/>
          </a:xfrm>
        </p:spPr>
        <p:txBody>
          <a:bodyPr vert="horz" lIns="91440" tIns="45720" rIns="91440" bIns="45720" rtlCol="0" anchor="ctr">
            <a:normAutofit/>
          </a:bodyPr>
          <a:lstStyle/>
          <a:p>
            <a:r>
              <a:rPr lang="en-US" sz="4400">
                <a:latin typeface="Calibri Light"/>
                <a:ea typeface="Calibri Light"/>
                <a:cs typeface="Calibri Light"/>
              </a:rPr>
              <a:t>Trip hazards</a:t>
            </a:r>
            <a:endParaRPr lang="en-US">
              <a:latin typeface="Calibri Light"/>
              <a:ea typeface="Calibri Light"/>
              <a:cs typeface="Calibri Light"/>
            </a:endParaRPr>
          </a:p>
          <a:p>
            <a:r>
              <a:rPr lang="en-US" sz="4400">
                <a:latin typeface="Calibri Light"/>
                <a:ea typeface="Calibri Light"/>
                <a:cs typeface="Calibri Light"/>
              </a:rPr>
              <a:t>Poor lighting</a:t>
            </a:r>
            <a:endParaRPr lang="en-US">
              <a:latin typeface="Calibri Light"/>
              <a:ea typeface="Calibri Light"/>
              <a:cs typeface="Calibri Light"/>
            </a:endParaRPr>
          </a:p>
          <a:p>
            <a:r>
              <a:rPr lang="en-US" sz="4400">
                <a:latin typeface="Calibri Light"/>
                <a:ea typeface="Calibri Light"/>
                <a:cs typeface="Calibri Light"/>
              </a:rPr>
              <a:t>Bathrooms</a:t>
            </a:r>
          </a:p>
          <a:p>
            <a:r>
              <a:rPr lang="en-US" sz="4400">
                <a:latin typeface="Calibri Light"/>
                <a:ea typeface="Calibri Light"/>
                <a:cs typeface="Calibri Light"/>
              </a:rPr>
              <a:t>Footwear</a:t>
            </a:r>
          </a:p>
          <a:p>
            <a:r>
              <a:rPr lang="en-US" sz="4400">
                <a:latin typeface="Calibri Light"/>
                <a:ea typeface="Calibri Light"/>
                <a:cs typeface="Calibri Light"/>
              </a:rPr>
              <a:t>Stairs</a:t>
            </a: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A blue and white logo&#10;&#10;Description automatically generated">
            <a:extLst>
              <a:ext uri="{FF2B5EF4-FFF2-40B4-BE49-F238E27FC236}">
                <a16:creationId xmlns:a16="http://schemas.microsoft.com/office/drawing/2014/main" id="{577A9449-EF52-C3AB-4201-3770500EBCAD}"/>
              </a:ext>
            </a:extLst>
          </p:cNvPr>
          <p:cNvPicPr>
            <a:picLocks noChangeAspect="1"/>
          </p:cNvPicPr>
          <p:nvPr/>
        </p:nvPicPr>
        <p:blipFill>
          <a:blip r:embed="rId4"/>
          <a:stretch>
            <a:fillRect/>
          </a:stretch>
        </p:blipFill>
        <p:spPr>
          <a:xfrm>
            <a:off x="182869" y="5789938"/>
            <a:ext cx="2105025" cy="857250"/>
          </a:xfrm>
          <a:prstGeom prst="rect">
            <a:avLst/>
          </a:prstGeom>
        </p:spPr>
      </p:pic>
      <p:sp>
        <p:nvSpPr>
          <p:cNvPr id="4" name="TextBox 3">
            <a:extLst>
              <a:ext uri="{FF2B5EF4-FFF2-40B4-BE49-F238E27FC236}">
                <a16:creationId xmlns:a16="http://schemas.microsoft.com/office/drawing/2014/main" id="{23386E47-DD5B-7A46-B53C-C7D625171B3C}"/>
              </a:ext>
            </a:extLst>
          </p:cNvPr>
          <p:cNvSpPr txBox="1"/>
          <p:nvPr/>
        </p:nvSpPr>
        <p:spPr>
          <a:xfrm>
            <a:off x="5765379" y="5881750"/>
            <a:ext cx="56201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Calibri"/>
                <a:cs typeface="Calibri"/>
              </a:rPr>
              <a:t>*Consider a home safety assessment</a:t>
            </a:r>
          </a:p>
        </p:txBody>
      </p:sp>
    </p:spTree>
    <p:extLst>
      <p:ext uri="{BB962C8B-B14F-4D97-AF65-F5344CB8AC3E}">
        <p14:creationId xmlns:p14="http://schemas.microsoft.com/office/powerpoint/2010/main" val="3375221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93A51F-7225-AF34-553E-BEDD28BA2D50}"/>
              </a:ext>
            </a:extLst>
          </p:cNvPr>
          <p:cNvSpPr>
            <a:spLocks noGrp="1"/>
          </p:cNvSpPr>
          <p:nvPr>
            <p:ph type="title"/>
          </p:nvPr>
        </p:nvSpPr>
        <p:spPr>
          <a:xfrm>
            <a:off x="1371597" y="348865"/>
            <a:ext cx="10044023" cy="877729"/>
          </a:xfrm>
        </p:spPr>
        <p:txBody>
          <a:bodyPr anchor="ctr">
            <a:normAutofit/>
          </a:bodyPr>
          <a:lstStyle/>
          <a:p>
            <a:pPr algn="ctr"/>
            <a:r>
              <a:rPr lang="en-US" sz="5400">
                <a:solidFill>
                  <a:srgbClr val="FFFFFF"/>
                </a:solidFill>
                <a:ea typeface="Calibri Light"/>
                <a:cs typeface="Calibri Light"/>
              </a:rPr>
              <a:t>Practical Home Considerations</a:t>
            </a:r>
            <a:endParaRPr lang="en-US" sz="5400">
              <a:ea typeface="Calibri Light"/>
              <a:cs typeface="Calibri Light"/>
            </a:endParaRPr>
          </a:p>
        </p:txBody>
      </p:sp>
      <p:graphicFrame>
        <p:nvGraphicFramePr>
          <p:cNvPr id="5" name="Content Placeholder 2">
            <a:extLst>
              <a:ext uri="{FF2B5EF4-FFF2-40B4-BE49-F238E27FC236}">
                <a16:creationId xmlns:a16="http://schemas.microsoft.com/office/drawing/2014/main" id="{47CE4548-568D-C489-9C84-FC7E50B99C16}"/>
              </a:ext>
            </a:extLst>
          </p:cNvPr>
          <p:cNvGraphicFramePr>
            <a:graphicFrameLocks noGrp="1"/>
          </p:cNvGraphicFramePr>
          <p:nvPr>
            <p:ph idx="1"/>
            <p:extLst>
              <p:ext uri="{D42A27DB-BD31-4B8C-83A1-F6EECF244321}">
                <p14:modId xmlns:p14="http://schemas.microsoft.com/office/powerpoint/2010/main" val="3216064802"/>
              </p:ext>
            </p:extLst>
          </p:nvPr>
        </p:nvGraphicFramePr>
        <p:xfrm>
          <a:off x="590" y="1714646"/>
          <a:ext cx="11977694" cy="4590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60" name="Picture 859" descr="A blue and white logo&#10;&#10;Description automatically generated">
            <a:extLst>
              <a:ext uri="{FF2B5EF4-FFF2-40B4-BE49-F238E27FC236}">
                <a16:creationId xmlns:a16="http://schemas.microsoft.com/office/drawing/2014/main" id="{0F45DA83-2CEE-2190-0E72-29BC7F9A3A8C}"/>
              </a:ext>
            </a:extLst>
          </p:cNvPr>
          <p:cNvPicPr>
            <a:picLocks noChangeAspect="1"/>
          </p:cNvPicPr>
          <p:nvPr/>
        </p:nvPicPr>
        <p:blipFill>
          <a:blip r:embed="rId7"/>
          <a:stretch>
            <a:fillRect/>
          </a:stretch>
        </p:blipFill>
        <p:spPr>
          <a:xfrm>
            <a:off x="9945994" y="5828038"/>
            <a:ext cx="2105025" cy="857250"/>
          </a:xfrm>
          <a:prstGeom prst="rect">
            <a:avLst/>
          </a:prstGeom>
        </p:spPr>
      </p:pic>
    </p:spTree>
    <p:extLst>
      <p:ext uri="{BB962C8B-B14F-4D97-AF65-F5344CB8AC3E}">
        <p14:creationId xmlns:p14="http://schemas.microsoft.com/office/powerpoint/2010/main" val="1353448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353964-AD5B-7D4F-41A4-5F5D49EA2F2A}"/>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8E3B9439-6F40-1DD7-F7BA-B68D0775D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C4B4E46-579B-C647-9691-8ADC4DD8BE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1B04941-7C11-7C76-0193-C104820B1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A5332D0-64B9-2A8D-4E4B-A6008059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3CBF8EBC-C847-C258-8528-DCB49CD68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EB8508-137A-DA0B-14DD-EBE58277579F}"/>
              </a:ext>
            </a:extLst>
          </p:cNvPr>
          <p:cNvSpPr>
            <a:spLocks noGrp="1"/>
          </p:cNvSpPr>
          <p:nvPr>
            <p:ph type="title"/>
          </p:nvPr>
        </p:nvSpPr>
        <p:spPr>
          <a:xfrm>
            <a:off x="466722" y="586855"/>
            <a:ext cx="3201366" cy="3387497"/>
          </a:xfrm>
        </p:spPr>
        <p:txBody>
          <a:bodyPr anchor="b">
            <a:normAutofit/>
          </a:bodyPr>
          <a:lstStyle/>
          <a:p>
            <a:pPr algn="r"/>
            <a:r>
              <a:rPr lang="en-US" sz="6600">
                <a:solidFill>
                  <a:srgbClr val="FFFFFF"/>
                </a:solidFill>
                <a:ea typeface="Calibri Light"/>
                <a:cs typeface="Calibri Light"/>
              </a:rPr>
              <a:t>Assistive Devices</a:t>
            </a:r>
          </a:p>
        </p:txBody>
      </p:sp>
      <p:pic>
        <p:nvPicPr>
          <p:cNvPr id="6" name="Picture 5" descr="A blue and white logo&#10;&#10;Description automatically generated">
            <a:extLst>
              <a:ext uri="{FF2B5EF4-FFF2-40B4-BE49-F238E27FC236}">
                <a16:creationId xmlns:a16="http://schemas.microsoft.com/office/drawing/2014/main" id="{6121DC12-A3CD-DB81-0D53-2AA8233B79E6}"/>
              </a:ext>
            </a:extLst>
          </p:cNvPr>
          <p:cNvPicPr>
            <a:picLocks noChangeAspect="1"/>
          </p:cNvPicPr>
          <p:nvPr/>
        </p:nvPicPr>
        <p:blipFill>
          <a:blip r:embed="rId2"/>
          <a:stretch>
            <a:fillRect/>
          </a:stretch>
        </p:blipFill>
        <p:spPr>
          <a:xfrm>
            <a:off x="81355" y="5876025"/>
            <a:ext cx="2104845" cy="857062"/>
          </a:xfrm>
          <a:prstGeom prst="rect">
            <a:avLst/>
          </a:prstGeom>
        </p:spPr>
      </p:pic>
      <p:sp>
        <p:nvSpPr>
          <p:cNvPr id="17" name="Content Placeholder 15">
            <a:extLst>
              <a:ext uri="{FF2B5EF4-FFF2-40B4-BE49-F238E27FC236}">
                <a16:creationId xmlns:a16="http://schemas.microsoft.com/office/drawing/2014/main" id="{76FAB1E5-AA16-C908-4300-A672318EC61A}"/>
              </a:ext>
            </a:extLst>
          </p:cNvPr>
          <p:cNvSpPr txBox="1">
            <a:spLocks/>
          </p:cNvSpPr>
          <p:nvPr/>
        </p:nvSpPr>
        <p:spPr>
          <a:xfrm>
            <a:off x="2267430" y="5609185"/>
            <a:ext cx="8369300" cy="350339"/>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a:solidFill>
                  <a:schemeClr val="bg1"/>
                </a:solidFill>
                <a:latin typeface="Calibri" panose="020F0502020204030204" pitchFamily="34" charset="0"/>
                <a:cs typeface="Calibri" panose="020F0502020204030204" pitchFamily="34" charset="0"/>
              </a:rPr>
              <a:t>Fall risk increases as the number of risk factors increases. </a:t>
            </a:r>
          </a:p>
        </p:txBody>
      </p:sp>
      <p:graphicFrame>
        <p:nvGraphicFramePr>
          <p:cNvPr id="22" name="TextBox 14">
            <a:extLst>
              <a:ext uri="{FF2B5EF4-FFF2-40B4-BE49-F238E27FC236}">
                <a16:creationId xmlns:a16="http://schemas.microsoft.com/office/drawing/2014/main" id="{E28E91FB-2890-E6CC-700E-4189E7F41F15}"/>
              </a:ext>
            </a:extLst>
          </p:cNvPr>
          <p:cNvGraphicFramePr/>
          <p:nvPr/>
        </p:nvGraphicFramePr>
        <p:xfrm>
          <a:off x="4447290" y="588782"/>
          <a:ext cx="7544347" cy="5078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5468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CA9FA1-C6EE-7D35-5E65-CE890EE69D1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11CE618-FB94-7D0C-0BE8-2A8E8A756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7A56E63-4373-CC85-0A5A-37C98FA5B3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EC7B09C-83EC-99EA-B0FF-A0948ACB2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590D712-A813-E62F-5210-88A0D2527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93FDAD-A98F-A9AD-C6BD-0ECE1C8390B6}"/>
              </a:ext>
            </a:extLst>
          </p:cNvPr>
          <p:cNvSpPr>
            <a:spLocks noGrp="1"/>
          </p:cNvSpPr>
          <p:nvPr>
            <p:ph type="title"/>
          </p:nvPr>
        </p:nvSpPr>
        <p:spPr>
          <a:xfrm>
            <a:off x="673097" y="348865"/>
            <a:ext cx="10742523" cy="877729"/>
          </a:xfrm>
        </p:spPr>
        <p:txBody>
          <a:bodyPr anchor="ctr">
            <a:noAutofit/>
          </a:bodyPr>
          <a:lstStyle/>
          <a:p>
            <a:r>
              <a:rPr lang="en-US" sz="6600" dirty="0">
                <a:solidFill>
                  <a:srgbClr val="FFFFFF"/>
                </a:solidFill>
                <a:ea typeface="Calibri Light"/>
                <a:cs typeface="Calibri Light"/>
              </a:rPr>
              <a:t>Exercise</a:t>
            </a:r>
          </a:p>
        </p:txBody>
      </p:sp>
      <p:pic>
        <p:nvPicPr>
          <p:cNvPr id="3" name="Picture 2">
            <a:extLst>
              <a:ext uri="{FF2B5EF4-FFF2-40B4-BE49-F238E27FC236}">
                <a16:creationId xmlns:a16="http://schemas.microsoft.com/office/drawing/2014/main" id="{A2AE09C9-98D0-6C8E-3580-E98635AFC5BF}"/>
              </a:ext>
            </a:extLst>
          </p:cNvPr>
          <p:cNvPicPr>
            <a:picLocks noChangeAspect="1"/>
          </p:cNvPicPr>
          <p:nvPr/>
        </p:nvPicPr>
        <p:blipFill>
          <a:blip r:embed="rId3"/>
          <a:stretch>
            <a:fillRect/>
          </a:stretch>
        </p:blipFill>
        <p:spPr>
          <a:xfrm>
            <a:off x="9860238" y="5926232"/>
            <a:ext cx="2104845" cy="857062"/>
          </a:xfrm>
          <a:prstGeom prst="rect">
            <a:avLst/>
          </a:prstGeom>
        </p:spPr>
      </p:pic>
      <p:sp>
        <p:nvSpPr>
          <p:cNvPr id="58" name="Content Placeholder 57">
            <a:extLst>
              <a:ext uri="{FF2B5EF4-FFF2-40B4-BE49-F238E27FC236}">
                <a16:creationId xmlns:a16="http://schemas.microsoft.com/office/drawing/2014/main" id="{B882BC57-534D-F450-E4C0-38CFECC25D60}"/>
              </a:ext>
            </a:extLst>
          </p:cNvPr>
          <p:cNvSpPr>
            <a:spLocks noGrp="1"/>
          </p:cNvSpPr>
          <p:nvPr>
            <p:ph idx="1"/>
          </p:nvPr>
        </p:nvSpPr>
        <p:spPr>
          <a:xfrm>
            <a:off x="770467" y="1898409"/>
            <a:ext cx="11194616" cy="4456354"/>
          </a:xfrm>
        </p:spPr>
        <p:txBody>
          <a:bodyPr vert="horz" lIns="91440" tIns="45720" rIns="91440" bIns="45720" rtlCol="0" anchor="t">
            <a:noAutofit/>
          </a:bodyPr>
          <a:lstStyle/>
          <a:p>
            <a:r>
              <a:rPr lang="en-US" sz="4800" dirty="0">
                <a:latin typeface="Segoe UI"/>
                <a:ea typeface="Calibri"/>
                <a:cs typeface="Segoe UI"/>
              </a:rPr>
              <a:t>Balance challenging</a:t>
            </a:r>
          </a:p>
          <a:p>
            <a:pPr marL="0" indent="0">
              <a:buNone/>
            </a:pPr>
            <a:endParaRPr lang="en-US" sz="4800" dirty="0">
              <a:latin typeface="Segoe UI"/>
              <a:ea typeface="Calibri"/>
              <a:cs typeface="Segoe UI"/>
            </a:endParaRPr>
          </a:p>
          <a:p>
            <a:r>
              <a:rPr lang="en-US" sz="4800" dirty="0">
                <a:latin typeface="Segoe UI"/>
                <a:ea typeface="Calibri"/>
                <a:cs typeface="Segoe UI"/>
              </a:rPr>
              <a:t>Progressive resistance training</a:t>
            </a:r>
          </a:p>
          <a:p>
            <a:pPr marL="0" indent="0">
              <a:buNone/>
            </a:pPr>
            <a:endParaRPr lang="en-US" sz="4800" dirty="0">
              <a:latin typeface="Segoe UI"/>
              <a:ea typeface="Calibri"/>
              <a:cs typeface="Segoe UI"/>
            </a:endParaRPr>
          </a:p>
          <a:p>
            <a:r>
              <a:rPr lang="en-US" sz="4800" dirty="0">
                <a:latin typeface="Segoe UI"/>
                <a:ea typeface="Calibri"/>
                <a:cs typeface="Segoe UI"/>
              </a:rPr>
              <a:t>Functional training</a:t>
            </a:r>
          </a:p>
          <a:p>
            <a:pPr marL="0" indent="0">
              <a:buNone/>
            </a:pPr>
            <a:endParaRPr lang="en-US" sz="4000" dirty="0">
              <a:latin typeface="Segoe UI"/>
              <a:ea typeface="Calibri"/>
              <a:cs typeface="Segoe UI"/>
            </a:endParaRPr>
          </a:p>
          <a:p>
            <a:pPr marL="0" indent="0">
              <a:buNone/>
            </a:pPr>
            <a:endParaRPr lang="en-US" sz="4000" b="1" dirty="0">
              <a:latin typeface="Segoe UI"/>
              <a:ea typeface="Calibri"/>
              <a:cs typeface="Segoe UI"/>
            </a:endParaRPr>
          </a:p>
          <a:p>
            <a:endParaRPr lang="en-US" sz="4000" b="1" dirty="0">
              <a:latin typeface="Segoe UI"/>
              <a:ea typeface="Calibri"/>
              <a:cs typeface="Segoe UI"/>
            </a:endParaRPr>
          </a:p>
          <a:p>
            <a:endParaRPr lang="en-US" sz="4000" dirty="0">
              <a:ea typeface="Calibri"/>
              <a:cs typeface="Calibri"/>
            </a:endParaRPr>
          </a:p>
        </p:txBody>
      </p:sp>
    </p:spTree>
    <p:extLst>
      <p:ext uri="{BB962C8B-B14F-4D97-AF65-F5344CB8AC3E}">
        <p14:creationId xmlns:p14="http://schemas.microsoft.com/office/powerpoint/2010/main" val="2165911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8667F08-2E0B-3E21-7053-B292C87FDC72}"/>
            </a:ext>
          </a:extLst>
        </p:cNvPr>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D7A49C4-28D8-38E1-9ADF-525EEF415220}"/>
              </a:ext>
            </a:extLst>
          </p:cNvPr>
          <p:cNvSpPr>
            <a:spLocks noGrp="1"/>
          </p:cNvSpPr>
          <p:nvPr>
            <p:ph type="title"/>
          </p:nvPr>
        </p:nvSpPr>
        <p:spPr>
          <a:xfrm>
            <a:off x="838200" y="365125"/>
            <a:ext cx="10515600" cy="1325563"/>
          </a:xfrm>
        </p:spPr>
        <p:txBody>
          <a:bodyPr>
            <a:normAutofit/>
          </a:bodyPr>
          <a:lstStyle/>
          <a:p>
            <a:r>
              <a:rPr lang="en-US" sz="5400"/>
              <a:t>If You Fall: How to Get Back Up Safely</a:t>
            </a:r>
            <a:endParaRPr lang="en-US" sz="5400" err="1">
              <a:ea typeface="Calibri Light"/>
              <a:cs typeface="Calibri Light"/>
            </a:endParaRPr>
          </a:p>
        </p:txBody>
      </p:sp>
      <p:sp>
        <p:nvSpPr>
          <p:cNvPr id="67" name="Arc 6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Content Placeholder 57">
            <a:extLst>
              <a:ext uri="{FF2B5EF4-FFF2-40B4-BE49-F238E27FC236}">
                <a16:creationId xmlns:a16="http://schemas.microsoft.com/office/drawing/2014/main" id="{16AC9CC3-F40E-53BF-7114-B586524724DD}"/>
              </a:ext>
            </a:extLst>
          </p:cNvPr>
          <p:cNvSpPr>
            <a:spLocks noGrp="1"/>
          </p:cNvSpPr>
          <p:nvPr>
            <p:ph idx="1"/>
          </p:nvPr>
        </p:nvSpPr>
        <p:spPr>
          <a:xfrm>
            <a:off x="1524000" y="1511300"/>
            <a:ext cx="10515600" cy="4351338"/>
          </a:xfrm>
        </p:spPr>
        <p:txBody>
          <a:bodyPr vert="horz" lIns="91440" tIns="45720" rIns="91440" bIns="45720" rtlCol="0" anchor="t">
            <a:normAutofit/>
          </a:bodyPr>
          <a:lstStyle/>
          <a:p>
            <a:pPr marL="0" indent="0">
              <a:buNone/>
            </a:pPr>
            <a:endParaRPr lang="en-US" sz="3600" b="1">
              <a:latin typeface="Segoe UI"/>
              <a:ea typeface="Calibri"/>
              <a:cs typeface="Segoe UI"/>
            </a:endParaRPr>
          </a:p>
          <a:p>
            <a:r>
              <a:rPr lang="en-US" sz="4000">
                <a:latin typeface="Segoe UI"/>
                <a:ea typeface="Calibri"/>
                <a:cs typeface="Segoe UI"/>
              </a:rPr>
              <a:t>Demonstration</a:t>
            </a:r>
          </a:p>
          <a:p>
            <a:pPr marL="0" indent="0">
              <a:buNone/>
            </a:pPr>
            <a:endParaRPr lang="en-US" sz="4000">
              <a:latin typeface="Segoe UI"/>
              <a:ea typeface="Calibri"/>
              <a:cs typeface="Segoe UI"/>
            </a:endParaRPr>
          </a:p>
          <a:p>
            <a:r>
              <a:rPr lang="en-US" sz="4000">
                <a:latin typeface="Segoe UI"/>
                <a:ea typeface="Calibri"/>
                <a:cs typeface="Segoe UI"/>
              </a:rPr>
              <a:t>Tips to reduce freezing:</a:t>
            </a:r>
          </a:p>
          <a:p>
            <a:pPr lvl="1">
              <a:buFont typeface="Courier New" panose="020B0604020202020204" pitchFamily="34" charset="0"/>
              <a:buChar char="o"/>
            </a:pPr>
            <a:r>
              <a:rPr lang="en-US" sz="3600">
                <a:latin typeface="Segoe UI"/>
                <a:ea typeface="Calibri"/>
                <a:cs typeface="Segoe UI"/>
              </a:rPr>
              <a:t> Count out loud</a:t>
            </a:r>
            <a:endParaRPr lang="en-US" sz="3600">
              <a:latin typeface="Calibri" panose="020F0502020204030204"/>
              <a:ea typeface="Calibri"/>
              <a:cs typeface="Calibri" panose="020F0502020204030204"/>
            </a:endParaRPr>
          </a:p>
          <a:p>
            <a:pPr lvl="1">
              <a:buFont typeface="Courier New" panose="020B0604020202020204" pitchFamily="34" charset="0"/>
              <a:buChar char="o"/>
            </a:pPr>
            <a:r>
              <a:rPr lang="en-US" sz="3600">
                <a:latin typeface="Segoe UI"/>
                <a:ea typeface="Calibri"/>
                <a:cs typeface="Segoe UI"/>
              </a:rPr>
              <a:t> Use cues</a:t>
            </a:r>
            <a:endParaRPr lang="en-US" sz="3600">
              <a:ea typeface="Calibri"/>
              <a:cs typeface="Calibri"/>
            </a:endParaRPr>
          </a:p>
          <a:p>
            <a:pPr marL="0" indent="0">
              <a:buNone/>
            </a:pPr>
            <a:endParaRPr lang="en-US" b="1">
              <a:latin typeface="Segoe UI"/>
              <a:ea typeface="Calibri"/>
              <a:cs typeface="Segoe UI"/>
            </a:endParaRPr>
          </a:p>
          <a:p>
            <a:endParaRPr lang="en-US" b="1">
              <a:latin typeface="Segoe UI"/>
              <a:ea typeface="Calibri"/>
              <a:cs typeface="Segoe UI"/>
            </a:endParaRPr>
          </a:p>
          <a:p>
            <a:endParaRPr lang="en-US">
              <a:ea typeface="Calibri"/>
              <a:cs typeface="Calibri"/>
            </a:endParaRPr>
          </a:p>
        </p:txBody>
      </p:sp>
      <p:pic>
        <p:nvPicPr>
          <p:cNvPr id="3" name="Picture 2">
            <a:extLst>
              <a:ext uri="{FF2B5EF4-FFF2-40B4-BE49-F238E27FC236}">
                <a16:creationId xmlns:a16="http://schemas.microsoft.com/office/drawing/2014/main" id="{961BE0D8-9EB4-3B40-9D97-E8912736CC01}"/>
              </a:ext>
            </a:extLst>
          </p:cNvPr>
          <p:cNvPicPr>
            <a:picLocks noChangeAspect="1"/>
          </p:cNvPicPr>
          <p:nvPr/>
        </p:nvPicPr>
        <p:blipFill>
          <a:blip r:embed="rId3"/>
          <a:stretch>
            <a:fillRect/>
          </a:stretch>
        </p:blipFill>
        <p:spPr>
          <a:xfrm>
            <a:off x="9936850" y="5868483"/>
            <a:ext cx="2104845" cy="857062"/>
          </a:xfrm>
          <a:prstGeom prst="rect">
            <a:avLst/>
          </a:prstGeom>
        </p:spPr>
      </p:pic>
    </p:spTree>
    <p:extLst>
      <p:ext uri="{BB962C8B-B14F-4D97-AF65-F5344CB8AC3E}">
        <p14:creationId xmlns:p14="http://schemas.microsoft.com/office/powerpoint/2010/main" val="501921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413572-1FC1-604F-F8AB-1AD61501C132}"/>
              </a:ext>
            </a:extLst>
          </p:cNvPr>
          <p:cNvSpPr>
            <a:spLocks noGrp="1"/>
          </p:cNvSpPr>
          <p:nvPr>
            <p:ph type="title"/>
          </p:nvPr>
        </p:nvSpPr>
        <p:spPr>
          <a:xfrm>
            <a:off x="686834" y="1153572"/>
            <a:ext cx="3200400" cy="4461163"/>
          </a:xfrm>
        </p:spPr>
        <p:txBody>
          <a:bodyPr>
            <a:normAutofit/>
          </a:bodyPr>
          <a:lstStyle/>
          <a:p>
            <a:r>
              <a:rPr lang="en-US">
                <a:solidFill>
                  <a:srgbClr val="FFFFFF"/>
                </a:solidFill>
              </a:rPr>
              <a:t>Parkinson’s Disease Specific Therapy &amp; Exercise</a:t>
            </a:r>
            <a:endParaRPr lang="en-US" dirty="0">
              <a:solidFill>
                <a:srgbClr val="FFFFFF"/>
              </a:solidFill>
            </a:endParaRPr>
          </a:p>
        </p:txBody>
      </p:sp>
      <p:sp>
        <p:nvSpPr>
          <p:cNvPr id="55" name="Arc 5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0" name="Content Placeholder 2">
            <a:extLst>
              <a:ext uri="{FF2B5EF4-FFF2-40B4-BE49-F238E27FC236}">
                <a16:creationId xmlns:a16="http://schemas.microsoft.com/office/drawing/2014/main" id="{BB7B7C9C-6080-46F7-5D8F-3484D2C90029}"/>
              </a:ext>
            </a:extLst>
          </p:cNvPr>
          <p:cNvSpPr>
            <a:spLocks noGrp="1"/>
          </p:cNvSpPr>
          <p:nvPr>
            <p:ph idx="1"/>
          </p:nvPr>
        </p:nvSpPr>
        <p:spPr>
          <a:xfrm>
            <a:off x="4447308" y="319088"/>
            <a:ext cx="7057858" cy="5857875"/>
          </a:xfrm>
        </p:spPr>
        <p:txBody>
          <a:bodyPr anchor="ctr">
            <a:normAutofit/>
          </a:bodyPr>
          <a:lstStyle/>
          <a:p>
            <a:r>
              <a:rPr lang="en-US" dirty="0"/>
              <a:t>LSVT Loud and LSVT Big  	 </a:t>
            </a:r>
            <a:r>
              <a:rPr lang="en-US" dirty="0">
                <a:hlinkClick r:id="rId2"/>
              </a:rPr>
              <a:t>www.lsvtglobal.com</a:t>
            </a:r>
            <a:r>
              <a:rPr lang="en-US" dirty="0"/>
              <a:t> </a:t>
            </a:r>
          </a:p>
          <a:p>
            <a:r>
              <a:rPr lang="en-US" dirty="0" err="1"/>
              <a:t>SpeakOut</a:t>
            </a:r>
            <a:r>
              <a:rPr lang="en-US" dirty="0"/>
              <a:t>				 </a:t>
            </a:r>
            <a:r>
              <a:rPr lang="en-US" dirty="0">
                <a:hlinkClick r:id="rId3"/>
              </a:rPr>
              <a:t>www.parkinsonvoiceproject.org</a:t>
            </a:r>
            <a:endParaRPr lang="en-US" dirty="0"/>
          </a:p>
          <a:p>
            <a:r>
              <a:rPr lang="en-US" dirty="0" err="1"/>
              <a:t>PWR!Moves</a:t>
            </a:r>
            <a:r>
              <a:rPr lang="en-US" dirty="0"/>
              <a:t> 			 </a:t>
            </a:r>
            <a:r>
              <a:rPr lang="en-US" dirty="0">
                <a:hlinkClick r:id="rId4"/>
              </a:rPr>
              <a:t>www.pwr4life.org</a:t>
            </a:r>
            <a:endParaRPr lang="en-US" dirty="0"/>
          </a:p>
          <a:p>
            <a:r>
              <a:rPr lang="en-US" dirty="0"/>
              <a:t>Rock Steady Boxing  		 </a:t>
            </a:r>
            <a:r>
              <a:rPr lang="en-US" dirty="0">
                <a:hlinkClick r:id="rId5"/>
              </a:rPr>
              <a:t>www.rocksteadyboxing.org</a:t>
            </a:r>
            <a:endParaRPr lang="en-US" dirty="0"/>
          </a:p>
          <a:p>
            <a:r>
              <a:rPr lang="en-US" dirty="0"/>
              <a:t>MDT Education Solutions </a:t>
            </a:r>
            <a:r>
              <a:rPr lang="en-US" dirty="0">
                <a:hlinkClick r:id="rId6"/>
              </a:rPr>
              <a:t>www.mdteducationsolutions.com</a:t>
            </a:r>
            <a:endParaRPr lang="en-US" dirty="0"/>
          </a:p>
          <a:p>
            <a:pPr marL="0" indent="0">
              <a:buNone/>
            </a:pPr>
            <a:r>
              <a:rPr lang="en-US" dirty="0"/>
              <a:t>Not all inclusive list </a:t>
            </a:r>
          </a:p>
        </p:txBody>
      </p:sp>
      <p:pic>
        <p:nvPicPr>
          <p:cNvPr id="4" name="Picture 3">
            <a:extLst>
              <a:ext uri="{FF2B5EF4-FFF2-40B4-BE49-F238E27FC236}">
                <a16:creationId xmlns:a16="http://schemas.microsoft.com/office/drawing/2014/main" id="{94A08BDE-6EB7-231D-303E-F63729418BB0}"/>
              </a:ext>
            </a:extLst>
          </p:cNvPr>
          <p:cNvPicPr>
            <a:picLocks noChangeAspect="1"/>
          </p:cNvPicPr>
          <p:nvPr/>
        </p:nvPicPr>
        <p:blipFill>
          <a:blip r:embed="rId7"/>
          <a:stretch>
            <a:fillRect/>
          </a:stretch>
        </p:blipFill>
        <p:spPr>
          <a:xfrm>
            <a:off x="9936850" y="5868483"/>
            <a:ext cx="2104845" cy="857062"/>
          </a:xfrm>
          <a:prstGeom prst="rect">
            <a:avLst/>
          </a:prstGeom>
        </p:spPr>
      </p:pic>
    </p:spTree>
    <p:extLst>
      <p:ext uri="{BB962C8B-B14F-4D97-AF65-F5344CB8AC3E}">
        <p14:creationId xmlns:p14="http://schemas.microsoft.com/office/powerpoint/2010/main" val="3171716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A25E2B-2CA7-60AF-BB88-4724A444A658}"/>
              </a:ext>
            </a:extLst>
          </p:cNvPr>
          <p:cNvSpPr>
            <a:spLocks noGrp="1"/>
          </p:cNvSpPr>
          <p:nvPr>
            <p:ph type="title"/>
          </p:nvPr>
        </p:nvSpPr>
        <p:spPr>
          <a:xfrm>
            <a:off x="673097" y="348865"/>
            <a:ext cx="10742523" cy="877729"/>
          </a:xfrm>
        </p:spPr>
        <p:txBody>
          <a:bodyPr anchor="ctr">
            <a:normAutofit/>
          </a:bodyPr>
          <a:lstStyle/>
          <a:p>
            <a:r>
              <a:rPr lang="en-US" sz="5400" b="1">
                <a:solidFill>
                  <a:srgbClr val="FFFFFF"/>
                </a:solidFill>
              </a:rPr>
              <a:t>Objectives	</a:t>
            </a:r>
          </a:p>
        </p:txBody>
      </p:sp>
      <p:pic>
        <p:nvPicPr>
          <p:cNvPr id="3" name="Picture 2">
            <a:extLst>
              <a:ext uri="{FF2B5EF4-FFF2-40B4-BE49-F238E27FC236}">
                <a16:creationId xmlns:a16="http://schemas.microsoft.com/office/drawing/2014/main" id="{5F09692A-F919-A1ED-2126-8BD00A7172A7}"/>
              </a:ext>
            </a:extLst>
          </p:cNvPr>
          <p:cNvPicPr>
            <a:picLocks noChangeAspect="1"/>
          </p:cNvPicPr>
          <p:nvPr/>
        </p:nvPicPr>
        <p:blipFill>
          <a:blip r:embed="rId3"/>
          <a:stretch>
            <a:fillRect/>
          </a:stretch>
        </p:blipFill>
        <p:spPr>
          <a:xfrm>
            <a:off x="9755875" y="344389"/>
            <a:ext cx="2104845" cy="857062"/>
          </a:xfrm>
          <a:prstGeom prst="rect">
            <a:avLst/>
          </a:prstGeom>
        </p:spPr>
      </p:pic>
      <p:sp>
        <p:nvSpPr>
          <p:cNvPr id="58" name="Content Placeholder 57">
            <a:extLst>
              <a:ext uri="{FF2B5EF4-FFF2-40B4-BE49-F238E27FC236}">
                <a16:creationId xmlns:a16="http://schemas.microsoft.com/office/drawing/2014/main" id="{6C92F1E7-AA0C-A949-12D5-3326AF8BDD2F}"/>
              </a:ext>
            </a:extLst>
          </p:cNvPr>
          <p:cNvSpPr>
            <a:spLocks noGrp="1"/>
          </p:cNvSpPr>
          <p:nvPr>
            <p:ph idx="1"/>
          </p:nvPr>
        </p:nvSpPr>
        <p:spPr>
          <a:xfrm>
            <a:off x="838200" y="1753739"/>
            <a:ext cx="10544354" cy="4696393"/>
          </a:xfrm>
        </p:spPr>
        <p:txBody>
          <a:bodyPr vert="horz" lIns="91440" tIns="45720" rIns="91440" bIns="45720" rtlCol="0" anchor="t">
            <a:noAutofit/>
          </a:bodyPr>
          <a:lstStyle/>
          <a:p>
            <a:pPr marL="742950" indent="-742950">
              <a:buAutoNum type="arabicPeriod"/>
            </a:pPr>
            <a:r>
              <a:rPr lang="en-US" sz="4000">
                <a:latin typeface="Segoe UI"/>
                <a:ea typeface="Calibri"/>
                <a:cs typeface="Segoe UI"/>
              </a:rPr>
              <a:t>Know the main reasons people with Parkinson’s are more likely to fall.</a:t>
            </a:r>
            <a:endParaRPr lang="en-US" sz="2000">
              <a:latin typeface="Segoe UI"/>
              <a:ea typeface="Calibri"/>
              <a:cs typeface="Segoe UI"/>
            </a:endParaRPr>
          </a:p>
          <a:p>
            <a:pPr marL="742950" indent="-742950">
              <a:buAutoNum type="arabicPeriod"/>
            </a:pPr>
            <a:endParaRPr lang="en-US" sz="1000">
              <a:latin typeface="Calibri" panose="020F0502020204030204"/>
              <a:ea typeface="Calibri"/>
              <a:cs typeface="Calibri"/>
            </a:endParaRPr>
          </a:p>
          <a:p>
            <a:pPr marL="742950" indent="-742950">
              <a:buAutoNum type="arabicPeriod"/>
            </a:pPr>
            <a:r>
              <a:rPr lang="en-US" sz="4000">
                <a:latin typeface="Segoe UI"/>
                <a:ea typeface="Calibri"/>
                <a:cs typeface="Segoe UI"/>
              </a:rPr>
              <a:t>Learn simple safety tips and daily actions that help prevent falls.</a:t>
            </a:r>
          </a:p>
          <a:p>
            <a:pPr marL="742950" indent="-742950">
              <a:buAutoNum type="arabicPeriod"/>
            </a:pPr>
            <a:endParaRPr lang="en-US" sz="1000">
              <a:latin typeface="Segoe UI"/>
              <a:ea typeface="Calibri"/>
              <a:cs typeface="Segoe UI"/>
            </a:endParaRPr>
          </a:p>
          <a:p>
            <a:pPr marL="742950" indent="-742950">
              <a:buAutoNum type="arabicPeriod"/>
            </a:pPr>
            <a:r>
              <a:rPr lang="en-US" sz="4000">
                <a:latin typeface="Segoe UI"/>
                <a:ea typeface="Calibri"/>
                <a:cs typeface="Segoe UI"/>
              </a:rPr>
              <a:t>Understand basic movement strategies, exercises, and equipment that improve safe mobility.</a:t>
            </a:r>
            <a:endParaRPr lang="en-US" sz="4000">
              <a:latin typeface="Calibri" panose="020F0502020204030204"/>
              <a:ea typeface="Calibri"/>
              <a:cs typeface="Calibri"/>
            </a:endParaRPr>
          </a:p>
          <a:p>
            <a:pPr marL="742950" indent="-742950">
              <a:buAutoNum type="arabicPeriod"/>
            </a:pPr>
            <a:endParaRPr lang="en-US" sz="4000" b="1">
              <a:latin typeface="Segoe UI"/>
              <a:ea typeface="Calibri"/>
              <a:cs typeface="Segoe UI"/>
            </a:endParaRPr>
          </a:p>
          <a:p>
            <a:pPr>
              <a:buAutoNum type="arabicPeriod"/>
            </a:pPr>
            <a:endParaRPr lang="en-US" sz="4000" b="1">
              <a:latin typeface="Segoe UI"/>
              <a:ea typeface="Calibri"/>
              <a:cs typeface="Segoe UI"/>
            </a:endParaRPr>
          </a:p>
          <a:p>
            <a:pPr>
              <a:buAutoNum type="arabicPeriod"/>
            </a:pPr>
            <a:endParaRPr lang="en-US" sz="4000">
              <a:ea typeface="Calibri"/>
              <a:cs typeface="Calibri"/>
            </a:endParaRPr>
          </a:p>
        </p:txBody>
      </p:sp>
    </p:spTree>
    <p:extLst>
      <p:ext uri="{BB962C8B-B14F-4D97-AF65-F5344CB8AC3E}">
        <p14:creationId xmlns:p14="http://schemas.microsoft.com/office/powerpoint/2010/main" val="1248393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0BBACA9-97A9-CF40-E9B3-28D8C9784CE9}"/>
              </a:ext>
            </a:extLst>
          </p:cNvPr>
          <p:cNvPicPr>
            <a:picLocks noGrp="1" noChangeAspect="1"/>
          </p:cNvPicPr>
          <p:nvPr>
            <p:ph idx="1"/>
          </p:nvPr>
        </p:nvPicPr>
        <p:blipFill>
          <a:blip r:embed="rId2"/>
          <a:stretch>
            <a:fillRect/>
          </a:stretch>
        </p:blipFill>
        <p:spPr>
          <a:xfrm>
            <a:off x="3669030" y="297425"/>
            <a:ext cx="4972050" cy="6415549"/>
          </a:xfrm>
          <a:prstGeom prst="rect">
            <a:avLst/>
          </a:prstGeom>
        </p:spPr>
      </p:pic>
    </p:spTree>
    <p:extLst>
      <p:ext uri="{BB962C8B-B14F-4D97-AF65-F5344CB8AC3E}">
        <p14:creationId xmlns:p14="http://schemas.microsoft.com/office/powerpoint/2010/main" val="3036149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F01A708-4FD4-1828-6E22-25B1F04CB1EC}"/>
              </a:ext>
            </a:extLst>
          </p:cNvPr>
          <p:cNvSpPr>
            <a:spLocks noGrp="1"/>
          </p:cNvSpPr>
          <p:nvPr>
            <p:ph type="title"/>
          </p:nvPr>
        </p:nvSpPr>
        <p:spPr>
          <a:xfrm>
            <a:off x="838200" y="226197"/>
            <a:ext cx="10515600" cy="1325563"/>
          </a:xfrm>
        </p:spPr>
        <p:txBody>
          <a:bodyPr vert="horz" lIns="91440" tIns="45720" rIns="91440" bIns="45720" rtlCol="0">
            <a:normAutofit/>
          </a:bodyPr>
          <a:lstStyle/>
          <a:p>
            <a:r>
              <a:rPr lang="en-US" b="1" kern="1200" dirty="0">
                <a:latin typeface="+mj-lt"/>
                <a:ea typeface="+mj-ea"/>
                <a:cs typeface="+mj-cs"/>
              </a:rPr>
              <a:t>Evidence-based Fall Prevention Programs </a:t>
            </a:r>
          </a:p>
        </p:txBody>
      </p:sp>
      <p:sp>
        <p:nvSpPr>
          <p:cNvPr id="17" name="Arc 1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Content Placeholder 6">
            <a:extLst>
              <a:ext uri="{FF2B5EF4-FFF2-40B4-BE49-F238E27FC236}">
                <a16:creationId xmlns:a16="http://schemas.microsoft.com/office/drawing/2014/main" id="{C47C29D0-A3C6-739A-EDB4-B921BF9F5CA3}"/>
              </a:ext>
            </a:extLst>
          </p:cNvPr>
          <p:cNvSpPr>
            <a:spLocks noGrp="1"/>
          </p:cNvSpPr>
          <p:nvPr>
            <p:ph idx="1"/>
          </p:nvPr>
        </p:nvSpPr>
        <p:spPr>
          <a:xfrm>
            <a:off x="838200" y="1825625"/>
            <a:ext cx="10515600" cy="4351338"/>
          </a:xfrm>
        </p:spPr>
        <p:txBody>
          <a:bodyPr>
            <a:normAutofit/>
          </a:bodyPr>
          <a:lstStyle/>
          <a:p>
            <a:r>
              <a:rPr lang="en-US" sz="3200" dirty="0"/>
              <a:t>Bingocize	</a:t>
            </a:r>
          </a:p>
          <a:p>
            <a:r>
              <a:rPr lang="en-US" sz="3200" dirty="0"/>
              <a:t>A Matter of Balance </a:t>
            </a:r>
          </a:p>
          <a:p>
            <a:r>
              <a:rPr lang="en-US" sz="3200" dirty="0"/>
              <a:t>Stay Active &amp; Independent for Life (SAIL) </a:t>
            </a:r>
          </a:p>
          <a:p>
            <a:r>
              <a:rPr lang="en-US" sz="3200" dirty="0"/>
              <a:t>Enhance Fitness</a:t>
            </a:r>
          </a:p>
          <a:p>
            <a:r>
              <a:rPr lang="en-US" sz="3200" dirty="0"/>
              <a:t>Stepping On</a:t>
            </a:r>
          </a:p>
          <a:p>
            <a:r>
              <a:rPr lang="en-US" sz="3200" dirty="0"/>
              <a:t>Tai Chi for Better Balance</a:t>
            </a:r>
          </a:p>
          <a:p>
            <a:endParaRPr lang="en-US" b="1" dirty="0"/>
          </a:p>
          <a:p>
            <a:pPr marL="0" indent="0">
              <a:buNone/>
            </a:pPr>
            <a:endParaRPr lang="en-US" dirty="0"/>
          </a:p>
        </p:txBody>
      </p:sp>
      <p:sp>
        <p:nvSpPr>
          <p:cNvPr id="3" name="Text Placeholder 2">
            <a:extLst>
              <a:ext uri="{FF2B5EF4-FFF2-40B4-BE49-F238E27FC236}">
                <a16:creationId xmlns:a16="http://schemas.microsoft.com/office/drawing/2014/main" id="{317A5E68-E80A-A15C-7D70-8CBE7852EE02}"/>
              </a:ext>
            </a:extLst>
          </p:cNvPr>
          <p:cNvSpPr>
            <a:spLocks/>
          </p:cNvSpPr>
          <p:nvPr/>
        </p:nvSpPr>
        <p:spPr>
          <a:xfrm>
            <a:off x="1218333" y="2112579"/>
            <a:ext cx="4796628" cy="766220"/>
          </a:xfrm>
          <a:prstGeom prst="rect">
            <a:avLst/>
          </a:prstGeom>
        </p:spPr>
        <p:txBody>
          <a:bodyPr/>
          <a:lstStyle/>
          <a:p>
            <a:pPr defTabSz="841248">
              <a:spcAft>
                <a:spcPts val="600"/>
              </a:spcAft>
            </a:pPr>
            <a:r>
              <a:rPr lang="en-US" sz="1656" kern="1200" dirty="0">
                <a:solidFill>
                  <a:schemeClr val="tx1"/>
                </a:solidFill>
                <a:latin typeface="+mn-lt"/>
                <a:ea typeface="+mn-ea"/>
                <a:cs typeface="+mn-cs"/>
              </a:rPr>
              <a:t>	</a:t>
            </a:r>
            <a:endParaRPr lang="en-US" dirty="0"/>
          </a:p>
        </p:txBody>
      </p:sp>
      <p:sp>
        <p:nvSpPr>
          <p:cNvPr id="4" name="Content Placeholder 3">
            <a:extLst>
              <a:ext uri="{FF2B5EF4-FFF2-40B4-BE49-F238E27FC236}">
                <a16:creationId xmlns:a16="http://schemas.microsoft.com/office/drawing/2014/main" id="{0ECBBB3D-0622-DE14-AAF7-ED446CCABF08}"/>
              </a:ext>
            </a:extLst>
          </p:cNvPr>
          <p:cNvSpPr>
            <a:spLocks/>
          </p:cNvSpPr>
          <p:nvPr/>
        </p:nvSpPr>
        <p:spPr>
          <a:xfrm>
            <a:off x="1075458" y="2905126"/>
            <a:ext cx="4796628" cy="3426585"/>
          </a:xfrm>
          <a:prstGeom prst="rect">
            <a:avLst/>
          </a:prstGeom>
        </p:spPr>
        <p:txBody>
          <a:bodyPr lIns="91440" tIns="45720" rIns="91440" bIns="45720" anchor="t">
            <a:normAutofit/>
          </a:bodyPr>
          <a:lstStyle/>
          <a:p>
            <a:pPr marL="285750" indent="-285750" defTabSz="841248">
              <a:spcAft>
                <a:spcPts val="600"/>
              </a:spcAft>
              <a:buFont typeface="Arial" panose="020B0604020202020204" pitchFamily="34" charset="0"/>
              <a:buChar char="•"/>
            </a:pPr>
            <a:endParaRPr lang="en-US" sz="1656">
              <a:highlight>
                <a:srgbClr val="00FFFF"/>
              </a:highlight>
              <a:ea typeface="Calibri" panose="020F0502020204030204"/>
              <a:cs typeface="Calibri" panose="020F0502020204030204"/>
            </a:endParaRPr>
          </a:p>
        </p:txBody>
      </p:sp>
      <p:pic>
        <p:nvPicPr>
          <p:cNvPr id="8" name="Picture 7" descr="A blue and white logo&#10;&#10;Description automatically generated">
            <a:extLst>
              <a:ext uri="{FF2B5EF4-FFF2-40B4-BE49-F238E27FC236}">
                <a16:creationId xmlns:a16="http://schemas.microsoft.com/office/drawing/2014/main" id="{AC8B43B5-66EC-C3EB-E11E-7E6674ABFA66}"/>
              </a:ext>
            </a:extLst>
          </p:cNvPr>
          <p:cNvPicPr>
            <a:picLocks noChangeAspect="1"/>
          </p:cNvPicPr>
          <p:nvPr/>
        </p:nvPicPr>
        <p:blipFill>
          <a:blip r:embed="rId3"/>
          <a:stretch>
            <a:fillRect/>
          </a:stretch>
        </p:blipFill>
        <p:spPr>
          <a:xfrm>
            <a:off x="9749790" y="5762948"/>
            <a:ext cx="2338087" cy="952035"/>
          </a:xfrm>
          <a:prstGeom prst="rect">
            <a:avLst/>
          </a:prstGeom>
        </p:spPr>
      </p:pic>
    </p:spTree>
    <p:extLst>
      <p:ext uri="{BB962C8B-B14F-4D97-AF65-F5344CB8AC3E}">
        <p14:creationId xmlns:p14="http://schemas.microsoft.com/office/powerpoint/2010/main" val="157426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2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10D0BB19-F8EE-C72B-3117-BFE7C8E155C6}"/>
              </a:ext>
            </a:extLst>
          </p:cNvPr>
          <p:cNvSpPr>
            <a:spLocks noGrp="1"/>
          </p:cNvSpPr>
          <p:nvPr>
            <p:ph type="title"/>
          </p:nvPr>
        </p:nvSpPr>
        <p:spPr>
          <a:xfrm>
            <a:off x="838200" y="126129"/>
            <a:ext cx="5251316" cy="1807305"/>
          </a:xfrm>
        </p:spPr>
        <p:txBody>
          <a:bodyPr>
            <a:normAutofit/>
          </a:bodyPr>
          <a:lstStyle/>
          <a:p>
            <a:r>
              <a:rPr lang="en-US" sz="4800" b="1" dirty="0"/>
              <a:t>Resources</a:t>
            </a:r>
          </a:p>
        </p:txBody>
      </p:sp>
      <p:sp>
        <p:nvSpPr>
          <p:cNvPr id="8" name="Content Placeholder 7">
            <a:extLst>
              <a:ext uri="{FF2B5EF4-FFF2-40B4-BE49-F238E27FC236}">
                <a16:creationId xmlns:a16="http://schemas.microsoft.com/office/drawing/2014/main" id="{90BED81F-532D-9E85-B579-23741AD79988}"/>
              </a:ext>
            </a:extLst>
          </p:cNvPr>
          <p:cNvSpPr>
            <a:spLocks noGrp="1"/>
          </p:cNvSpPr>
          <p:nvPr>
            <p:ph idx="1"/>
          </p:nvPr>
        </p:nvSpPr>
        <p:spPr>
          <a:xfrm>
            <a:off x="838200" y="1710819"/>
            <a:ext cx="4769874" cy="4466144"/>
          </a:xfrm>
        </p:spPr>
        <p:txBody>
          <a:bodyPr vert="horz" lIns="91440" tIns="45720" rIns="91440" bIns="45720" rtlCol="0" anchor="t">
            <a:normAutofit fontScale="92500" lnSpcReduction="20000"/>
          </a:bodyPr>
          <a:lstStyle/>
          <a:p>
            <a:pPr marL="0" indent="0">
              <a:buNone/>
            </a:pPr>
            <a:r>
              <a:rPr lang="en-US" b="1" dirty="0">
                <a:solidFill>
                  <a:srgbClr val="000000"/>
                </a:solidFill>
                <a:ea typeface="Calibri"/>
                <a:cs typeface="Calibri"/>
              </a:rPr>
              <a:t>Sanford Stand Strong Fall Prevention</a:t>
            </a:r>
          </a:p>
          <a:p>
            <a:pPr marL="0" indent="0">
              <a:buNone/>
            </a:pPr>
            <a:r>
              <a:rPr lang="en-US" dirty="0">
                <a:ea typeface="Calibri"/>
                <a:cs typeface="Calibri"/>
                <a:hlinkClick r:id="rId2"/>
              </a:rPr>
              <a:t>www.sanfordhealth.org</a:t>
            </a:r>
            <a:r>
              <a:rPr lang="en-US" dirty="0">
                <a:ea typeface="Calibri"/>
                <a:cs typeface="Calibri"/>
              </a:rPr>
              <a:t>  </a:t>
            </a:r>
          </a:p>
          <a:p>
            <a:pPr marL="0" indent="0">
              <a:buNone/>
            </a:pPr>
            <a:r>
              <a:rPr lang="en-US" dirty="0">
                <a:ea typeface="Calibri"/>
                <a:cs typeface="Calibri"/>
              </a:rPr>
              <a:t>Keyword: balance </a:t>
            </a:r>
          </a:p>
          <a:p>
            <a:pPr marL="0" indent="0">
              <a:buNone/>
            </a:pPr>
            <a:endParaRPr lang="en-US" b="1" dirty="0">
              <a:ea typeface="Calibri"/>
              <a:cs typeface="Calibri"/>
            </a:endParaRPr>
          </a:p>
          <a:p>
            <a:pPr marL="0" indent="0">
              <a:buNone/>
            </a:pPr>
            <a:r>
              <a:rPr lang="en-US" b="1" dirty="0">
                <a:ea typeface="Calibri"/>
                <a:cs typeface="Calibri"/>
              </a:rPr>
              <a:t>SD Fall Prevention Coalition</a:t>
            </a:r>
          </a:p>
          <a:p>
            <a:pPr marL="0" indent="0">
              <a:buNone/>
            </a:pPr>
            <a:r>
              <a:rPr lang="en-US" dirty="0">
                <a:ea typeface="+mn-lt"/>
                <a:cs typeface="+mn-lt"/>
                <a:hlinkClick r:id="rId3"/>
              </a:rPr>
              <a:t>https://doh.sd.gov/programs/fall-prevention-coalition/</a:t>
            </a:r>
            <a:endParaRPr lang="en-US" dirty="0"/>
          </a:p>
          <a:p>
            <a:pPr marL="0" indent="0">
              <a:buNone/>
            </a:pPr>
            <a:endParaRPr lang="en-US" sz="2000" dirty="0">
              <a:ea typeface="+mn-lt"/>
              <a:cs typeface="+mn-lt"/>
            </a:endParaRPr>
          </a:p>
          <a:p>
            <a:pPr marL="0" indent="0">
              <a:buNone/>
            </a:pPr>
            <a:r>
              <a:rPr lang="en-US" sz="2400" b="1" dirty="0">
                <a:ea typeface="+mn-lt"/>
                <a:cs typeface="+mn-lt"/>
              </a:rPr>
              <a:t>Speaker Contacts</a:t>
            </a:r>
          </a:p>
          <a:p>
            <a:pPr lvl="1"/>
            <a:r>
              <a:rPr lang="en-US" sz="2000" b="1" dirty="0">
                <a:solidFill>
                  <a:srgbClr val="000000"/>
                </a:solidFill>
                <a:ea typeface="+mn-lt"/>
                <a:cs typeface="+mn-lt"/>
                <a:hlinkClick r:id="rId4"/>
              </a:rPr>
              <a:t>Karla.cazer@sanfordhealth.org</a:t>
            </a:r>
            <a:r>
              <a:rPr lang="en-US" sz="2000" b="1" dirty="0">
                <a:solidFill>
                  <a:srgbClr val="000000"/>
                </a:solidFill>
                <a:ea typeface="+mn-lt"/>
                <a:cs typeface="+mn-lt"/>
              </a:rPr>
              <a:t> </a:t>
            </a:r>
          </a:p>
          <a:p>
            <a:pPr lvl="1"/>
            <a:r>
              <a:rPr lang="en-US" sz="2000" dirty="0">
                <a:solidFill>
                  <a:schemeClr val="tx2">
                    <a:lumMod val="60000"/>
                    <a:lumOff val="40000"/>
                  </a:schemeClr>
                </a:solidFill>
                <a:ea typeface="+mn-lt"/>
                <a:cs typeface="+mn-lt"/>
                <a:hlinkClick r:id="rId5">
                  <a:extLst>
                    <a:ext uri="{A12FA001-AC4F-418D-AE19-62706E023703}">
                      <ahyp:hlinkClr xmlns:ahyp="http://schemas.microsoft.com/office/drawing/2018/hyperlinkcolor" val="tx"/>
                    </a:ext>
                  </a:extLst>
                </a:hlinkClick>
              </a:rPr>
              <a:t>Amy.Koenigs@sanfordhealth.org</a:t>
            </a:r>
            <a:endParaRPr lang="en-US" sz="2000" dirty="0">
              <a:solidFill>
                <a:schemeClr val="tx2">
                  <a:lumMod val="60000"/>
                  <a:lumOff val="40000"/>
                </a:schemeClr>
              </a:solidFill>
              <a:ea typeface="+mn-lt"/>
              <a:cs typeface="+mn-lt"/>
            </a:endParaRPr>
          </a:p>
          <a:p>
            <a:pPr lvl="1"/>
            <a:endParaRPr lang="en-US" sz="2000" dirty="0">
              <a:ea typeface="Calibri"/>
              <a:cs typeface="Calibri"/>
            </a:endParaRPr>
          </a:p>
          <a:p>
            <a:pPr marL="0" indent="0">
              <a:buNone/>
            </a:pPr>
            <a:endParaRPr lang="en-US" sz="2400" dirty="0">
              <a:ea typeface="Calibri"/>
              <a:cs typeface="Calibri"/>
            </a:endParaRPr>
          </a:p>
          <a:p>
            <a:pPr lvl="1"/>
            <a:endParaRPr lang="en-US" sz="2000" dirty="0">
              <a:ea typeface="Calibri"/>
              <a:cs typeface="Calibri"/>
            </a:endParaRPr>
          </a:p>
          <a:p>
            <a:endParaRPr lang="en-US" sz="2000" dirty="0">
              <a:ea typeface="Calibri"/>
              <a:cs typeface="Calibri"/>
            </a:endParaRPr>
          </a:p>
        </p:txBody>
      </p:sp>
      <p:pic>
        <p:nvPicPr>
          <p:cNvPr id="11" name="Picture 10" descr="A group of people raising their hands">
            <a:extLst>
              <a:ext uri="{FF2B5EF4-FFF2-40B4-BE49-F238E27FC236}">
                <a16:creationId xmlns:a16="http://schemas.microsoft.com/office/drawing/2014/main" id="{DB566AF1-E3DE-D7F4-6FD6-715C1E41A4E3}"/>
              </a:ext>
            </a:extLst>
          </p:cNvPr>
          <p:cNvPicPr>
            <a:picLocks noChangeAspect="1"/>
          </p:cNvPicPr>
          <p:nvPr/>
        </p:nvPicPr>
        <p:blipFill rotWithShape="1">
          <a:blip r:embed="rId6">
            <a:extLst>
              <a:ext uri="{28A0092B-C50C-407E-A947-70E740481C1C}">
                <a14:useLocalDpi xmlns:a14="http://schemas.microsoft.com/office/drawing/2010/main" val="0"/>
              </a:ext>
            </a:extLst>
          </a:blip>
          <a:srcRect l="5971" r="34470"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9" name="Picture 8">
            <a:extLst>
              <a:ext uri="{FF2B5EF4-FFF2-40B4-BE49-F238E27FC236}">
                <a16:creationId xmlns:a16="http://schemas.microsoft.com/office/drawing/2014/main" id="{CA2AE710-7FB1-8149-3358-C07814DBC31B}"/>
              </a:ext>
            </a:extLst>
          </p:cNvPr>
          <p:cNvPicPr>
            <a:picLocks noChangeAspect="1"/>
          </p:cNvPicPr>
          <p:nvPr/>
        </p:nvPicPr>
        <p:blipFill>
          <a:blip r:embed="rId7"/>
          <a:stretch>
            <a:fillRect/>
          </a:stretch>
        </p:blipFill>
        <p:spPr>
          <a:xfrm>
            <a:off x="9983032" y="5857921"/>
            <a:ext cx="2104845" cy="857062"/>
          </a:xfrm>
          <a:prstGeom prst="rect">
            <a:avLst/>
          </a:prstGeom>
        </p:spPr>
      </p:pic>
    </p:spTree>
    <p:extLst>
      <p:ext uri="{BB962C8B-B14F-4D97-AF65-F5344CB8AC3E}">
        <p14:creationId xmlns:p14="http://schemas.microsoft.com/office/powerpoint/2010/main" val="1430743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Rectangle 3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5F740C-4D4E-6451-2A35-EC9D76211195}"/>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References</a:t>
            </a:r>
          </a:p>
        </p:txBody>
      </p:sp>
      <p:sp>
        <p:nvSpPr>
          <p:cNvPr id="3" name="Content Placeholder 2">
            <a:extLst>
              <a:ext uri="{FF2B5EF4-FFF2-40B4-BE49-F238E27FC236}">
                <a16:creationId xmlns:a16="http://schemas.microsoft.com/office/drawing/2014/main" id="{832C3EA1-CBEB-04C8-447E-89624C5FEB22}"/>
              </a:ext>
            </a:extLst>
          </p:cNvPr>
          <p:cNvSpPr>
            <a:spLocks noGrp="1"/>
          </p:cNvSpPr>
          <p:nvPr>
            <p:ph idx="1"/>
          </p:nvPr>
        </p:nvSpPr>
        <p:spPr>
          <a:xfrm>
            <a:off x="4641850" y="511388"/>
            <a:ext cx="6702291" cy="6113436"/>
          </a:xfrm>
        </p:spPr>
        <p:txBody>
          <a:bodyPr anchor="ctr">
            <a:normAutofit/>
          </a:bodyPr>
          <a:lstStyle/>
          <a:p>
            <a:pPr marL="0" indent="0">
              <a:buNone/>
            </a:pPr>
            <a:endParaRPr lang="en-US" sz="1000" b="1" dirty="0"/>
          </a:p>
          <a:p>
            <a:r>
              <a:rPr kumimoji="0" lang="en-US" sz="11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Ambrose AE, Paul G, </a:t>
            </a:r>
            <a:r>
              <a:rPr kumimoji="0" lang="en-US" sz="11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Haudorff</a:t>
            </a:r>
            <a:r>
              <a:rPr kumimoji="0" lang="en-US" sz="11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JM. Risk Factors for Falls Among Older Adults: A Review of the Literature. </a:t>
            </a:r>
            <a:r>
              <a:rPr kumimoji="0" lang="en-US" sz="11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Maturitas</a:t>
            </a:r>
            <a:r>
              <a:rPr kumimoji="0" lang="en-US" sz="11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2013;75:51-61. DOI: </a:t>
            </a:r>
            <a:r>
              <a:rPr kumimoji="0" lang="en-US" sz="11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10.1016/j.maturitas.2013.02.009</a:t>
            </a:r>
            <a:endParaRPr kumimoji="0" lang="en-US" sz="11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a:tabLst>
                <a:tab pos="7715250" algn="l"/>
              </a:tabLst>
            </a:pPr>
            <a:r>
              <a:rPr lang="en-US" sz="1100" dirty="0"/>
              <a:t>Allen, N.W., Canning, C.G. et al. (2022). Interventions for preventing falls in Parkinson’s disease. Cochrane Database of Systematic Reviews, 2022(8). https//doi.org/10.1002/14651858.CD011574.pub2 </a:t>
            </a:r>
          </a:p>
          <a:p>
            <a:pPr>
              <a:tabLst>
                <a:tab pos="7715250" algn="l"/>
              </a:tabLst>
            </a:pPr>
            <a:r>
              <a:rPr lang="en-US" sz="1100" dirty="0"/>
              <a:t>Center for Ageing Better, (2023). </a:t>
            </a:r>
            <a:r>
              <a:rPr lang="en-US" sz="1100" dirty="0">
                <a:hlinkClick r:id="rId3">
                  <a:extLst>
                    <a:ext uri="{A12FA001-AC4F-418D-AE19-62706E023703}">
                      <ahyp:hlinkClr xmlns:ahyp="http://schemas.microsoft.com/office/drawing/2018/hyperlinkcolor" val="tx"/>
                    </a:ext>
                  </a:extLst>
                </a:hlinkClick>
              </a:rPr>
              <a:t>Age Positive icons</a:t>
            </a:r>
            <a:r>
              <a:rPr lang="en-US" sz="1100" dirty="0"/>
              <a:t> and pictures. Retrieved https://ageingbetter.resourcespace.com/pages/home.php</a:t>
            </a:r>
            <a:endParaRPr lang="en-US" sz="1100" b="0" i="0" dirty="0">
              <a:effectLst/>
              <a:ea typeface="Calibri"/>
              <a:cs typeface="Calibri"/>
            </a:endParaRPr>
          </a:p>
          <a:p>
            <a:pPr>
              <a:tabLst>
                <a:tab pos="7715250" algn="l"/>
              </a:tabLst>
            </a:pPr>
            <a:r>
              <a:rPr lang="en-US" sz="1100" b="0" i="0" dirty="0">
                <a:effectLst/>
              </a:rPr>
              <a:t>Centers for Disease Control and Prevention, National Center for Injury Prevention and Control, (2023). Facts about falls. Retrieved </a:t>
            </a:r>
            <a:r>
              <a:rPr lang="en-US" sz="1100" b="0" i="0" dirty="0">
                <a:effectLst/>
                <a:hlinkClick r:id="rId4">
                  <a:extLst>
                    <a:ext uri="{A12FA001-AC4F-418D-AE19-62706E023703}">
                      <ahyp:hlinkClr xmlns:ahyp="http://schemas.microsoft.com/office/drawing/2018/hyperlinkcolor" val="tx"/>
                    </a:ext>
                  </a:extLst>
                </a:hlinkClick>
              </a:rPr>
              <a:t>https://www.cdc.gov/falls/facts.html</a:t>
            </a:r>
            <a:endParaRPr lang="en-US" sz="1100" b="0" i="0" dirty="0">
              <a:effectLst/>
              <a:ea typeface="Calibri"/>
              <a:cs typeface="Calibri"/>
            </a:endParaRPr>
          </a:p>
          <a:p>
            <a:pPr>
              <a:tabLst>
                <a:tab pos="7715250" algn="l"/>
              </a:tabLst>
            </a:pPr>
            <a:r>
              <a:rPr lang="en-US" sz="1100" dirty="0"/>
              <a:t>Garnett MF, Weeks JD, Zehner AM. </a:t>
            </a:r>
            <a:r>
              <a:rPr lang="en-US" sz="1100" i="1" dirty="0"/>
              <a:t>Unintentional fall deaths in adults age 65 and older: United States, 2023.</a:t>
            </a:r>
            <a:r>
              <a:rPr lang="en-US" sz="1100" dirty="0"/>
              <a:t> NCHS Data Brief. 2025;532:1‑11. Accessed April 12, 2026. </a:t>
            </a:r>
            <a:r>
              <a:rPr lang="en-US" sz="1100" dirty="0">
                <a:hlinkClick r:id="rId5">
                  <a:extLst>
                    <a:ext uri="{A12FA001-AC4F-418D-AE19-62706E023703}">
                      <ahyp:hlinkClr xmlns:ahyp="http://schemas.microsoft.com/office/drawing/2018/hyperlinkcolor" val="tx"/>
                    </a:ext>
                  </a:extLst>
                </a:hlinkClick>
              </a:rPr>
              <a:t>https://www.cdc.gov/nchs/products/databriefs/db532.htm</a:t>
            </a:r>
            <a:endParaRPr lang="en-US" sz="1100" dirty="0"/>
          </a:p>
          <a:p>
            <a:pPr>
              <a:tabLst>
                <a:tab pos="7715250" algn="l"/>
              </a:tabLst>
            </a:pPr>
            <a:r>
              <a:rPr lang="en-US" sz="1100" dirty="0"/>
              <a:t>Centers for Disease Control and Prevention (2023). </a:t>
            </a:r>
            <a:r>
              <a:rPr lang="en-US" sz="1100" dirty="0">
                <a:hlinkClick r:id="rId6">
                  <a:extLst>
                    <a:ext uri="{A12FA001-AC4F-418D-AE19-62706E023703}">
                      <ahyp:hlinkClr xmlns:ahyp="http://schemas.microsoft.com/office/drawing/2018/hyperlinkcolor" val="tx"/>
                    </a:ext>
                  </a:extLst>
                </a:hlinkClick>
              </a:rPr>
              <a:t>Timed up and Go</a:t>
            </a:r>
            <a:r>
              <a:rPr lang="en-US" sz="1100" dirty="0"/>
              <a:t>. Retrieved </a:t>
            </a:r>
            <a:r>
              <a:rPr lang="en-US" sz="1100" dirty="0">
                <a:hlinkClick r:id="rId6">
                  <a:extLst>
                    <a:ext uri="{A12FA001-AC4F-418D-AE19-62706E023703}">
                      <ahyp:hlinkClr xmlns:ahyp="http://schemas.microsoft.com/office/drawing/2018/hyperlinkcolor" val="tx"/>
                    </a:ext>
                  </a:extLst>
                </a:hlinkClick>
              </a:rPr>
              <a:t>https://www.youtube.com/watch?v=tNay64Mab78&amp;t=11s</a:t>
            </a:r>
            <a:r>
              <a:rPr lang="en-US" sz="1100" kern="1200" dirty="0">
                <a:latin typeface="+mn-lt"/>
                <a:ea typeface="+mn-ea"/>
                <a:cs typeface="+mn-cs"/>
              </a:rPr>
              <a:t>enter for Disease Control, 2023. STEDI. https://www.cdc.gov/steadi/index.html</a:t>
            </a:r>
            <a:r>
              <a:rPr lang="en-US" sz="1100" dirty="0"/>
              <a:t> </a:t>
            </a:r>
          </a:p>
          <a:p>
            <a:pPr>
              <a:tabLst>
                <a:tab pos="7715250" algn="l"/>
              </a:tabLst>
            </a:pPr>
            <a:r>
              <a:rPr lang="en-US" sz="1100" b="0" i="0" dirty="0">
                <a:effectLst/>
              </a:rPr>
              <a:t>Centers for Disease Control and Prevention (2020). Behavioral Risk Factor Surveillance System (BRFSS) </a:t>
            </a:r>
            <a:r>
              <a:rPr lang="en-US" sz="1100" b="0" i="0" u="sng" dirty="0">
                <a:effectLst/>
                <a:hlinkClick r:id="rId7">
                  <a:extLst>
                    <a:ext uri="{A12FA001-AC4F-418D-AE19-62706E023703}">
                      <ahyp:hlinkClr xmlns:ahyp="http://schemas.microsoft.com/office/drawing/2018/hyperlinkcolor" val="tx"/>
                    </a:ext>
                  </a:extLst>
                </a:hlinkClick>
              </a:rPr>
              <a:t>https://www.cdc.gov/brfss/annual_data/annual_2020.html</a:t>
            </a:r>
            <a:endParaRPr lang="en-US" sz="1100" b="0" i="0" u="sng" dirty="0">
              <a:effectLst/>
              <a:ea typeface="Calibri"/>
              <a:cs typeface="Calibri"/>
            </a:endParaRPr>
          </a:p>
          <a:p>
            <a:pPr>
              <a:tabLst>
                <a:tab pos="7715250" algn="l"/>
              </a:tabLst>
            </a:pPr>
            <a:r>
              <a:rPr lang="en-US" sz="1100" b="0" i="0" dirty="0">
                <a:effectLst/>
              </a:rPr>
              <a:t>Centers for Disease Control and Prevention (2023).</a:t>
            </a:r>
            <a:r>
              <a:rPr lang="en-US" sz="1100" u="sng" dirty="0"/>
              <a:t> </a:t>
            </a:r>
            <a:r>
              <a:rPr lang="en-US" sz="1100" dirty="0">
                <a:hlinkClick r:id="rId8">
                  <a:extLst>
                    <a:ext uri="{A12FA001-AC4F-418D-AE19-62706E023703}">
                      <ahyp:hlinkClr xmlns:ahyp="http://schemas.microsoft.com/office/drawing/2018/hyperlinkcolor" val="tx"/>
                    </a:ext>
                  </a:extLst>
                </a:hlinkClick>
              </a:rPr>
              <a:t>STEADI</a:t>
            </a:r>
            <a:r>
              <a:rPr lang="en-US" sz="1100" dirty="0"/>
              <a:t>. Retrieved </a:t>
            </a:r>
            <a:r>
              <a:rPr lang="en-US" sz="1100" dirty="0">
                <a:hlinkClick r:id="rId8">
                  <a:extLst>
                    <a:ext uri="{A12FA001-AC4F-418D-AE19-62706E023703}">
                      <ahyp:hlinkClr xmlns:ahyp="http://schemas.microsoft.com/office/drawing/2018/hyperlinkcolor" val="tx"/>
                    </a:ext>
                  </a:extLst>
                </a:hlinkClick>
              </a:rPr>
              <a:t>https://www.cdc.gov/steadi/index.html</a:t>
            </a:r>
            <a:endParaRPr lang="en-US" sz="1100" dirty="0">
              <a:ea typeface="Calibri"/>
              <a:cs typeface="Calibri"/>
            </a:endParaRPr>
          </a:p>
          <a:p>
            <a:pPr>
              <a:tabLst>
                <a:tab pos="7715250" algn="l"/>
              </a:tabLst>
            </a:pPr>
            <a:r>
              <a:rPr lang="en-US" sz="1100" dirty="0"/>
              <a:t>Centers for Disease Control and Prevention; National Center for Injury Prevention and Control, (2017). Fact Sheet: Medications linked to falls. Retrieved https://www.cdc.gov/steadi/pdf/STEADI-FactSheet-MedsLinkedtoFalls-508.pdf.</a:t>
            </a:r>
            <a:endParaRPr lang="en-US" sz="1100" dirty="0">
              <a:ea typeface="Calibri"/>
              <a:cs typeface="Calibri"/>
            </a:endParaRPr>
          </a:p>
          <a:p>
            <a:pPr>
              <a:tabLst>
                <a:tab pos="7715250" algn="l"/>
              </a:tabLst>
            </a:pPr>
            <a:r>
              <a:rPr lang="en-US" sz="1100" dirty="0"/>
              <a:t>National Council on Aging, (2023). Professionals. Retrieved https://www.ncoa.org/professionals </a:t>
            </a:r>
          </a:p>
          <a:p>
            <a:pPr>
              <a:tabLst>
                <a:tab pos="7715250" algn="l"/>
              </a:tabLst>
            </a:pPr>
            <a:r>
              <a:rPr lang="en-US" sz="1100" dirty="0"/>
              <a:t>National Council on Aging, (2023). </a:t>
            </a:r>
            <a:r>
              <a:rPr lang="en-US" sz="1100" i="0" dirty="0">
                <a:effectLst/>
                <a:latin typeface="TiemposHeadline-Semibold"/>
              </a:rPr>
              <a:t>Evidence-based Falls Prevention Programs Risk Continuum Guidance for Program Selection</a:t>
            </a:r>
            <a:r>
              <a:rPr lang="en-US" sz="1100" b="1" i="0" dirty="0">
                <a:effectLst/>
                <a:latin typeface="TiemposHeadline-Semibold"/>
              </a:rPr>
              <a:t>. </a:t>
            </a:r>
            <a:r>
              <a:rPr lang="en-US" sz="1100" dirty="0">
                <a:hlinkClick r:id="rId9">
                  <a:extLst>
                    <a:ext uri="{A12FA001-AC4F-418D-AE19-62706E023703}">
                      <ahyp:hlinkClr xmlns:ahyp="http://schemas.microsoft.com/office/drawing/2018/hyperlinkcolor" val="tx"/>
                    </a:ext>
                  </a:extLst>
                </a:hlinkClick>
              </a:rPr>
              <a:t>NCOA Evidence-Based Falls Prevention Programs Risk Continuum</a:t>
            </a:r>
            <a:endParaRPr lang="en-US" sz="1100" dirty="0"/>
          </a:p>
          <a:p>
            <a:pPr>
              <a:tabLst>
                <a:tab pos="7715250" algn="l"/>
              </a:tabLst>
            </a:pPr>
            <a:r>
              <a:rPr lang="en-US" sz="1100" dirty="0"/>
              <a:t>Paul, S. S., Canning, C. G. et al. (2013).Three simple clinical tests to accurately predict falls in people with Parkinson’s disease. </a:t>
            </a:r>
            <a:r>
              <a:rPr lang="en-US" sz="1100" u="sng" dirty="0"/>
              <a:t>Movement Disorders</a:t>
            </a:r>
            <a:r>
              <a:rPr lang="en-US" sz="1100" dirty="0"/>
              <a:t>, 28(5), 655-662. </a:t>
            </a:r>
            <a:r>
              <a:rPr lang="en-US" sz="1100" dirty="0">
                <a:hlinkClick r:id="rId10">
                  <a:extLst>
                    <a:ext uri="{A12FA001-AC4F-418D-AE19-62706E023703}">
                      <ahyp:hlinkClr xmlns:ahyp="http://schemas.microsoft.com/office/drawing/2018/hyperlinkcolor" val="tx"/>
                    </a:ext>
                  </a:extLst>
                </a:hlinkClick>
              </a:rPr>
              <a:t>https://doi.org/10.1002/mds.25404</a:t>
            </a:r>
            <a:r>
              <a:rPr lang="en-US" sz="1100" dirty="0"/>
              <a:t>.</a:t>
            </a:r>
          </a:p>
          <a:p>
            <a:pPr>
              <a:tabLst>
                <a:tab pos="7715250" algn="l"/>
              </a:tabLst>
            </a:pPr>
            <a:r>
              <a:rPr lang="en-US" sz="1100" dirty="0"/>
              <a:t>Stay Active and Independent for Life (SAIL), (2023). </a:t>
            </a:r>
            <a:r>
              <a:rPr lang="en-US" sz="1100" dirty="0">
                <a:hlinkClick r:id="rId11">
                  <a:extLst>
                    <a:ext uri="{A12FA001-AC4F-418D-AE19-62706E023703}">
                      <ahyp:hlinkClr xmlns:ahyp="http://schemas.microsoft.com/office/drawing/2018/hyperlinkcolor" val="tx"/>
                    </a:ext>
                  </a:extLst>
                </a:hlinkClick>
              </a:rPr>
              <a:t>Stay Active and Independent for Life</a:t>
            </a:r>
            <a:r>
              <a:rPr lang="en-US" sz="1100" dirty="0"/>
              <a:t>. </a:t>
            </a:r>
            <a:endParaRPr lang="en-US" sz="1100" dirty="0">
              <a:ea typeface="Calibri"/>
              <a:cs typeface="Calibri"/>
            </a:endParaRPr>
          </a:p>
          <a:p>
            <a:pPr>
              <a:tabLst>
                <a:tab pos="7715250" algn="l"/>
              </a:tabLst>
            </a:pPr>
            <a:r>
              <a:rPr lang="en-US" sz="1100" dirty="0"/>
              <a:t>Western Kentucky University, (2023). </a:t>
            </a:r>
            <a:r>
              <a:rPr lang="en-US" sz="1100" dirty="0">
                <a:hlinkClick r:id="rId12">
                  <a:extLst>
                    <a:ext uri="{A12FA001-AC4F-418D-AE19-62706E023703}">
                      <ahyp:hlinkClr xmlns:ahyp="http://schemas.microsoft.com/office/drawing/2018/hyperlinkcolor" val="tx"/>
                    </a:ext>
                  </a:extLst>
                </a:hlinkClick>
              </a:rPr>
              <a:t>Bingocize®</a:t>
            </a:r>
            <a:r>
              <a:rPr lang="en-US" sz="1100" dirty="0"/>
              <a:t>.  Retrieved </a:t>
            </a:r>
            <a:r>
              <a:rPr lang="en-US" sz="1100" dirty="0">
                <a:hlinkClick r:id="rId12">
                  <a:extLst>
                    <a:ext uri="{A12FA001-AC4F-418D-AE19-62706E023703}">
                      <ahyp:hlinkClr xmlns:ahyp="http://schemas.microsoft.com/office/drawing/2018/hyperlinkcolor" val="tx"/>
                    </a:ext>
                  </a:extLst>
                </a:hlinkClick>
              </a:rPr>
              <a:t>https://www.wku.edu/bingocize/</a:t>
            </a:r>
            <a:endParaRPr lang="en-US" sz="1100" dirty="0"/>
          </a:p>
          <a:p>
            <a:endParaRPr lang="en-US" sz="1100" dirty="0"/>
          </a:p>
          <a:p>
            <a:endParaRPr lang="en-US" sz="1100" dirty="0"/>
          </a:p>
          <a:p>
            <a:endParaRPr lang="en-US" sz="800" dirty="0"/>
          </a:p>
        </p:txBody>
      </p:sp>
      <p:pic>
        <p:nvPicPr>
          <p:cNvPr id="4" name="Picture 3">
            <a:extLst>
              <a:ext uri="{FF2B5EF4-FFF2-40B4-BE49-F238E27FC236}">
                <a16:creationId xmlns:a16="http://schemas.microsoft.com/office/drawing/2014/main" id="{F24CCE0D-84D9-85F7-E167-795C61FA1104}"/>
              </a:ext>
            </a:extLst>
          </p:cNvPr>
          <p:cNvPicPr>
            <a:picLocks noChangeAspect="1"/>
          </p:cNvPicPr>
          <p:nvPr/>
        </p:nvPicPr>
        <p:blipFill>
          <a:blip r:embed="rId13"/>
          <a:stretch>
            <a:fillRect/>
          </a:stretch>
        </p:blipFill>
        <p:spPr>
          <a:xfrm>
            <a:off x="10317496" y="5974080"/>
            <a:ext cx="1874500" cy="763269"/>
          </a:xfrm>
          <a:prstGeom prst="rect">
            <a:avLst/>
          </a:prstGeom>
        </p:spPr>
      </p:pic>
    </p:spTree>
    <p:extLst>
      <p:ext uri="{BB962C8B-B14F-4D97-AF65-F5344CB8AC3E}">
        <p14:creationId xmlns:p14="http://schemas.microsoft.com/office/powerpoint/2010/main" val="2580280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924BDA-386D-7F1A-6FE8-F0C8B370E54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75B2A0-6EA3-68A2-34E3-946C37DDE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B14AD6F-DDDE-B717-6D84-355C37134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AA841FD-921A-48A0-6D20-DD5530002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44CFDE3-22AC-2C3A-0C75-B7CE716841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7D3928-189F-0500-8E86-5B24FE0B3431}"/>
              </a:ext>
            </a:extLst>
          </p:cNvPr>
          <p:cNvSpPr>
            <a:spLocks noGrp="1"/>
          </p:cNvSpPr>
          <p:nvPr>
            <p:ph type="title"/>
          </p:nvPr>
        </p:nvSpPr>
        <p:spPr>
          <a:xfrm>
            <a:off x="673097" y="348865"/>
            <a:ext cx="10742523" cy="877729"/>
          </a:xfrm>
        </p:spPr>
        <p:txBody>
          <a:bodyPr anchor="ctr">
            <a:normAutofit/>
          </a:bodyPr>
          <a:lstStyle/>
          <a:p>
            <a:r>
              <a:rPr lang="en-US" sz="5400" b="1">
                <a:solidFill>
                  <a:srgbClr val="FFFFFF"/>
                </a:solidFill>
              </a:rPr>
              <a:t>Objectives	</a:t>
            </a:r>
          </a:p>
        </p:txBody>
      </p:sp>
      <p:pic>
        <p:nvPicPr>
          <p:cNvPr id="3" name="Picture 2">
            <a:extLst>
              <a:ext uri="{FF2B5EF4-FFF2-40B4-BE49-F238E27FC236}">
                <a16:creationId xmlns:a16="http://schemas.microsoft.com/office/drawing/2014/main" id="{3FD59E43-CD3E-A85E-610B-CF3B34252B68}"/>
              </a:ext>
            </a:extLst>
          </p:cNvPr>
          <p:cNvPicPr>
            <a:picLocks noChangeAspect="1"/>
          </p:cNvPicPr>
          <p:nvPr/>
        </p:nvPicPr>
        <p:blipFill>
          <a:blip r:embed="rId3"/>
          <a:stretch>
            <a:fillRect/>
          </a:stretch>
        </p:blipFill>
        <p:spPr>
          <a:xfrm>
            <a:off x="9778963" y="349045"/>
            <a:ext cx="2104845" cy="857062"/>
          </a:xfrm>
          <a:prstGeom prst="rect">
            <a:avLst/>
          </a:prstGeom>
        </p:spPr>
      </p:pic>
      <p:sp>
        <p:nvSpPr>
          <p:cNvPr id="58" name="Content Placeholder 57">
            <a:extLst>
              <a:ext uri="{FF2B5EF4-FFF2-40B4-BE49-F238E27FC236}">
                <a16:creationId xmlns:a16="http://schemas.microsoft.com/office/drawing/2014/main" id="{EA74E63C-01C3-E74D-098A-BD54A4AC063B}"/>
              </a:ext>
            </a:extLst>
          </p:cNvPr>
          <p:cNvSpPr>
            <a:spLocks noGrp="1"/>
          </p:cNvSpPr>
          <p:nvPr>
            <p:ph idx="1"/>
          </p:nvPr>
        </p:nvSpPr>
        <p:spPr>
          <a:xfrm>
            <a:off x="838200" y="1720609"/>
            <a:ext cx="11194616" cy="4456354"/>
          </a:xfrm>
        </p:spPr>
        <p:txBody>
          <a:bodyPr vert="horz" lIns="91440" tIns="45720" rIns="91440" bIns="45720" rtlCol="0" anchor="t">
            <a:noAutofit/>
          </a:bodyPr>
          <a:lstStyle/>
          <a:p>
            <a:pPr marL="0" indent="0">
              <a:buNone/>
            </a:pPr>
            <a:endParaRPr lang="en-US" sz="4000" b="1">
              <a:latin typeface="Segoe UI"/>
              <a:ea typeface="Calibri"/>
              <a:cs typeface="Segoe UI"/>
            </a:endParaRPr>
          </a:p>
          <a:p>
            <a:pPr marL="742950" indent="-742950">
              <a:buAutoNum type="arabicPeriod" startAt="4"/>
            </a:pPr>
            <a:r>
              <a:rPr lang="en-US" sz="4000">
                <a:latin typeface="Segoe UI"/>
                <a:ea typeface="Calibri"/>
                <a:cs typeface="Segoe UI"/>
              </a:rPr>
              <a:t>Learn easy, safe steps for getting up         after a fall.</a:t>
            </a:r>
          </a:p>
          <a:p>
            <a:pPr marL="742950" indent="-742950">
              <a:buAutoNum type="arabicPeriod" startAt="4"/>
            </a:pPr>
            <a:endParaRPr lang="en-US" sz="4000">
              <a:latin typeface="Segoe UI"/>
              <a:ea typeface="Calibri"/>
              <a:cs typeface="Segoe UI"/>
            </a:endParaRPr>
          </a:p>
          <a:p>
            <a:pPr marL="742950" indent="-742950">
              <a:buAutoNum type="arabicPeriod" startAt="4"/>
            </a:pPr>
            <a:r>
              <a:rPr lang="en-US" sz="4000">
                <a:latin typeface="Segoe UI"/>
                <a:ea typeface="Calibri"/>
                <a:cs typeface="Segoe UI"/>
              </a:rPr>
              <a:t>Find helpful resources and programs that support fall prevention.</a:t>
            </a:r>
            <a:endParaRPr lang="en-US" sz="4000">
              <a:ea typeface="Calibri"/>
              <a:cs typeface="Calibri"/>
            </a:endParaRPr>
          </a:p>
          <a:p>
            <a:pPr marL="0" indent="0">
              <a:buNone/>
            </a:pPr>
            <a:endParaRPr lang="en-US" sz="4000" b="1">
              <a:latin typeface="Segoe UI"/>
              <a:ea typeface="Calibri"/>
              <a:cs typeface="Segoe UI"/>
            </a:endParaRPr>
          </a:p>
          <a:p>
            <a:pPr>
              <a:buAutoNum type="arabicPeriod"/>
            </a:pPr>
            <a:endParaRPr lang="en-US" sz="4000" b="1">
              <a:latin typeface="Segoe UI"/>
              <a:ea typeface="Calibri"/>
              <a:cs typeface="Segoe UI"/>
            </a:endParaRPr>
          </a:p>
          <a:p>
            <a:pPr>
              <a:buAutoNum type="arabicPeriod"/>
            </a:pPr>
            <a:endParaRPr lang="en-US" sz="4000">
              <a:ea typeface="Calibri"/>
              <a:cs typeface="Calibri"/>
            </a:endParaRPr>
          </a:p>
        </p:txBody>
      </p:sp>
    </p:spTree>
    <p:extLst>
      <p:ext uri="{BB962C8B-B14F-4D97-AF65-F5344CB8AC3E}">
        <p14:creationId xmlns:p14="http://schemas.microsoft.com/office/powerpoint/2010/main" val="2793442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2175FD-FCDB-D778-E823-94A48AAB91BB}"/>
            </a:ext>
          </a:extLst>
        </p:cNvPr>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90508F-D7CE-0CEE-2401-44A6B0209864}"/>
              </a:ext>
            </a:extLst>
          </p:cNvPr>
          <p:cNvSpPr>
            <a:spLocks noGrp="1"/>
          </p:cNvSpPr>
          <p:nvPr>
            <p:ph type="title"/>
          </p:nvPr>
        </p:nvSpPr>
        <p:spPr>
          <a:xfrm>
            <a:off x="686834" y="1153572"/>
            <a:ext cx="3200400" cy="4461163"/>
          </a:xfrm>
        </p:spPr>
        <p:txBody>
          <a:bodyPr>
            <a:normAutofit/>
          </a:bodyPr>
          <a:lstStyle/>
          <a:p>
            <a:r>
              <a:rPr lang="en-US" b="1">
                <a:solidFill>
                  <a:srgbClr val="FFFFFF"/>
                </a:solidFill>
              </a:rPr>
              <a:t>	</a:t>
            </a:r>
          </a:p>
        </p:txBody>
      </p:sp>
      <p:sp>
        <p:nvSpPr>
          <p:cNvPr id="77" name="Arc 7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80" name="Content Placeholder 57">
            <a:extLst>
              <a:ext uri="{FF2B5EF4-FFF2-40B4-BE49-F238E27FC236}">
                <a16:creationId xmlns:a16="http://schemas.microsoft.com/office/drawing/2014/main" id="{BBF6F97F-2868-0490-6F8E-5C2194D234C5}"/>
              </a:ext>
            </a:extLst>
          </p:cNvPr>
          <p:cNvGraphicFramePr>
            <a:graphicFrameLocks noGrp="1"/>
          </p:cNvGraphicFramePr>
          <p:nvPr>
            <p:ph idx="1"/>
            <p:extLst>
              <p:ext uri="{D42A27DB-BD31-4B8C-83A1-F6EECF244321}">
                <p14:modId xmlns:p14="http://schemas.microsoft.com/office/powerpoint/2010/main" val="1264308430"/>
              </p:ext>
            </p:extLst>
          </p:nvPr>
        </p:nvGraphicFramePr>
        <p:xfrm>
          <a:off x="4105317" y="452438"/>
          <a:ext cx="7855035" cy="5729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1FBD4F61-63D0-1399-3A86-E86EA8E950C8}"/>
              </a:ext>
            </a:extLst>
          </p:cNvPr>
          <p:cNvPicPr>
            <a:picLocks noChangeAspect="1"/>
          </p:cNvPicPr>
          <p:nvPr/>
        </p:nvPicPr>
        <p:blipFill>
          <a:blip r:embed="rId8"/>
          <a:stretch>
            <a:fillRect/>
          </a:stretch>
        </p:blipFill>
        <p:spPr>
          <a:xfrm>
            <a:off x="175367" y="5706636"/>
            <a:ext cx="2104845" cy="935888"/>
          </a:xfrm>
          <a:prstGeom prst="rect">
            <a:avLst/>
          </a:prstGeom>
        </p:spPr>
      </p:pic>
    </p:spTree>
    <p:extLst>
      <p:ext uri="{BB962C8B-B14F-4D97-AF65-F5344CB8AC3E}">
        <p14:creationId xmlns:p14="http://schemas.microsoft.com/office/powerpoint/2010/main" val="3451586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AE76DA5-C4D1-3AC0-D249-BDD7DD025711}"/>
              </a:ext>
            </a:extLst>
          </p:cNvPr>
          <p:cNvSpPr>
            <a:spLocks noGrp="1"/>
          </p:cNvSpPr>
          <p:nvPr>
            <p:ph type="title"/>
          </p:nvPr>
        </p:nvSpPr>
        <p:spPr>
          <a:xfrm>
            <a:off x="640080" y="1243013"/>
            <a:ext cx="3855720" cy="4371974"/>
          </a:xfrm>
        </p:spPr>
        <p:txBody>
          <a:bodyPr>
            <a:normAutofit/>
          </a:bodyPr>
          <a:lstStyle/>
          <a:p>
            <a:r>
              <a:rPr lang="en-US" sz="3600" b="1"/>
              <a:t>Falls in those with Parkinson’s Disease</a:t>
            </a:r>
            <a:r>
              <a:rPr lang="en-US" sz="3600">
                <a:solidFill>
                  <a:schemeClr val="tx2"/>
                </a:solidFill>
              </a:rPr>
              <a:t>	</a:t>
            </a:r>
          </a:p>
        </p:txBody>
      </p:sp>
      <p:sp>
        <p:nvSpPr>
          <p:cNvPr id="3" name="Content Placeholder 2">
            <a:extLst>
              <a:ext uri="{FF2B5EF4-FFF2-40B4-BE49-F238E27FC236}">
                <a16:creationId xmlns:a16="http://schemas.microsoft.com/office/drawing/2014/main" id="{6503299D-74DD-7B26-39F6-399FBB367189}"/>
              </a:ext>
            </a:extLst>
          </p:cNvPr>
          <p:cNvSpPr>
            <a:spLocks noGrp="1"/>
          </p:cNvSpPr>
          <p:nvPr>
            <p:ph idx="1"/>
          </p:nvPr>
        </p:nvSpPr>
        <p:spPr>
          <a:xfrm>
            <a:off x="5463540" y="377190"/>
            <a:ext cx="6480810" cy="5657850"/>
          </a:xfrm>
        </p:spPr>
        <p:txBody>
          <a:bodyPr anchor="ctr">
            <a:normAutofit/>
          </a:bodyPr>
          <a:lstStyle/>
          <a:p>
            <a:r>
              <a:rPr lang="en-US" sz="3200"/>
              <a:t>Major source of injury, loss of independence and reduced quality of life</a:t>
            </a:r>
            <a:endParaRPr lang="en-US" sz="3200">
              <a:ea typeface="Calibri"/>
              <a:cs typeface="Calibri"/>
            </a:endParaRPr>
          </a:p>
          <a:p>
            <a:r>
              <a:rPr lang="en-US" sz="3200"/>
              <a:t>Estimated 50-70% of people with PD fall annually</a:t>
            </a:r>
            <a:endParaRPr lang="en-US" sz="3200">
              <a:ea typeface="Calibri"/>
              <a:cs typeface="Calibri"/>
            </a:endParaRPr>
          </a:p>
          <a:p>
            <a:r>
              <a:rPr lang="en-US" sz="3200"/>
              <a:t>Falls are usually Multifactorial</a:t>
            </a:r>
            <a:endParaRPr lang="en-US" sz="3200">
              <a:ea typeface="Calibri"/>
              <a:cs typeface="Calibri"/>
            </a:endParaRPr>
          </a:p>
          <a:p>
            <a:r>
              <a:rPr lang="en-US" sz="3200"/>
              <a:t>Research review recommends multicomponent interventions</a:t>
            </a:r>
            <a:endParaRPr lang="en-US" sz="3200">
              <a:ea typeface="Calibri"/>
              <a:cs typeface="Calibri"/>
            </a:endParaRPr>
          </a:p>
        </p:txBody>
      </p:sp>
      <p:pic>
        <p:nvPicPr>
          <p:cNvPr id="5" name="Picture 4" descr="A blue and white logo&#10;&#10;AI-generated content may be incorrect.">
            <a:extLst>
              <a:ext uri="{FF2B5EF4-FFF2-40B4-BE49-F238E27FC236}">
                <a16:creationId xmlns:a16="http://schemas.microsoft.com/office/drawing/2014/main" id="{E699836C-A746-123D-E0AE-783517102DD5}"/>
              </a:ext>
            </a:extLst>
          </p:cNvPr>
          <p:cNvPicPr>
            <a:picLocks noChangeAspect="1"/>
          </p:cNvPicPr>
          <p:nvPr/>
        </p:nvPicPr>
        <p:blipFill>
          <a:blip r:embed="rId2"/>
          <a:stretch>
            <a:fillRect/>
          </a:stretch>
        </p:blipFill>
        <p:spPr>
          <a:xfrm>
            <a:off x="9967067" y="5820936"/>
            <a:ext cx="2104845" cy="935888"/>
          </a:xfrm>
          <a:prstGeom prst="rect">
            <a:avLst/>
          </a:prstGeom>
        </p:spPr>
      </p:pic>
    </p:spTree>
    <p:extLst>
      <p:ext uri="{BB962C8B-B14F-4D97-AF65-F5344CB8AC3E}">
        <p14:creationId xmlns:p14="http://schemas.microsoft.com/office/powerpoint/2010/main" val="2052603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600173" y="1326006"/>
          <a:ext cx="10991654" cy="46694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967167" y="6070862"/>
            <a:ext cx="6033155" cy="369332"/>
          </a:xfrm>
          <a:prstGeom prst="rect">
            <a:avLst/>
          </a:prstGeom>
          <a:noFill/>
        </p:spPr>
        <p:txBody>
          <a:bodyPr wrap="square" rtlCol="0">
            <a:spAutoFit/>
          </a:bodyPr>
          <a:lstStyle/>
          <a:p>
            <a:r>
              <a:rPr lang="en-US">
                <a:solidFill>
                  <a:schemeClr val="bg1"/>
                </a:solidFill>
              </a:rPr>
              <a:t>https://www.cdc.gov/steadi/pdf/STEADI-Algorithm-508.pdf </a:t>
            </a:r>
          </a:p>
        </p:txBody>
      </p:sp>
      <p:pic>
        <p:nvPicPr>
          <p:cNvPr id="6" name="Picture 5"/>
          <p:cNvPicPr>
            <a:picLocks noChangeAspect="1"/>
          </p:cNvPicPr>
          <p:nvPr/>
        </p:nvPicPr>
        <p:blipFill>
          <a:blip r:embed="rId8"/>
          <a:stretch>
            <a:fillRect/>
          </a:stretch>
        </p:blipFill>
        <p:spPr>
          <a:xfrm>
            <a:off x="339364" y="62121"/>
            <a:ext cx="6792955" cy="1188472"/>
          </a:xfrm>
          <a:prstGeom prst="rect">
            <a:avLst/>
          </a:prstGeom>
        </p:spPr>
      </p:pic>
      <p:pic>
        <p:nvPicPr>
          <p:cNvPr id="2" name="Picture 1">
            <a:extLst>
              <a:ext uri="{FF2B5EF4-FFF2-40B4-BE49-F238E27FC236}">
                <a16:creationId xmlns:a16="http://schemas.microsoft.com/office/drawing/2014/main" id="{156DB8C3-0B79-6D79-96E8-4EF22E0EAA15}"/>
              </a:ext>
            </a:extLst>
          </p:cNvPr>
          <p:cNvPicPr>
            <a:picLocks noChangeAspect="1"/>
          </p:cNvPicPr>
          <p:nvPr/>
        </p:nvPicPr>
        <p:blipFill>
          <a:blip r:embed="rId9"/>
          <a:stretch>
            <a:fillRect/>
          </a:stretch>
        </p:blipFill>
        <p:spPr>
          <a:xfrm>
            <a:off x="9994049" y="6011663"/>
            <a:ext cx="2104845" cy="857062"/>
          </a:xfrm>
          <a:prstGeom prst="rect">
            <a:avLst/>
          </a:prstGeom>
        </p:spPr>
      </p:pic>
      <p:sp>
        <p:nvSpPr>
          <p:cNvPr id="3" name="TextBox 2">
            <a:extLst>
              <a:ext uri="{FF2B5EF4-FFF2-40B4-BE49-F238E27FC236}">
                <a16:creationId xmlns:a16="http://schemas.microsoft.com/office/drawing/2014/main" id="{2A7AB268-29CB-F760-6B84-80886615EB88}"/>
              </a:ext>
            </a:extLst>
          </p:cNvPr>
          <p:cNvSpPr txBox="1"/>
          <p:nvPr/>
        </p:nvSpPr>
        <p:spPr>
          <a:xfrm>
            <a:off x="600173" y="6340979"/>
            <a:ext cx="5268422" cy="538609"/>
          </a:xfrm>
          <a:prstGeom prst="rect">
            <a:avLst/>
          </a:prstGeom>
          <a:noFill/>
        </p:spPr>
        <p:txBody>
          <a:bodyPr wrap="square" rtlCol="0">
            <a:spAutoFit/>
          </a:bodyPr>
          <a:lstStyle/>
          <a:p>
            <a:r>
              <a:rPr lang="en-US" sz="1100" kern="1200">
                <a:latin typeface="+mn-lt"/>
                <a:ea typeface="+mn-ea"/>
                <a:cs typeface="+mn-cs"/>
              </a:rPr>
              <a:t>Center for Disease Control, 2023. STEADI. https://www.cdc.gov/steadi/index.html </a:t>
            </a:r>
          </a:p>
          <a:p>
            <a:endParaRPr lang="en-US"/>
          </a:p>
        </p:txBody>
      </p:sp>
    </p:spTree>
    <p:extLst>
      <p:ext uri="{BB962C8B-B14F-4D97-AF65-F5344CB8AC3E}">
        <p14:creationId xmlns:p14="http://schemas.microsoft.com/office/powerpoint/2010/main" val="301424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3E52DB-819D-7302-A4A7-FFDF52ABA05E}"/>
              </a:ext>
            </a:extLst>
          </p:cNvPr>
          <p:cNvSpPr>
            <a:spLocks noGrp="1"/>
          </p:cNvSpPr>
          <p:nvPr>
            <p:ph type="title"/>
          </p:nvPr>
        </p:nvSpPr>
        <p:spPr>
          <a:xfrm>
            <a:off x="923923" y="348865"/>
            <a:ext cx="10344153" cy="1091315"/>
          </a:xfrm>
        </p:spPr>
        <p:txBody>
          <a:bodyPr anchor="ctr">
            <a:noAutofit/>
          </a:bodyPr>
          <a:lstStyle/>
          <a:p>
            <a:r>
              <a:rPr lang="en-US" sz="5400">
                <a:solidFill>
                  <a:srgbClr val="FFFFFF"/>
                </a:solidFill>
              </a:rPr>
              <a:t>Common Modifiable Fall Risk Factors </a:t>
            </a:r>
          </a:p>
        </p:txBody>
      </p:sp>
      <p:graphicFrame>
        <p:nvGraphicFramePr>
          <p:cNvPr id="67" name="Content Placeholder 5">
            <a:extLst>
              <a:ext uri="{FF2B5EF4-FFF2-40B4-BE49-F238E27FC236}">
                <a16:creationId xmlns:a16="http://schemas.microsoft.com/office/drawing/2014/main" id="{4A0FFB6A-5B68-B981-FD60-248B4F5E42D1}"/>
              </a:ext>
            </a:extLst>
          </p:cNvPr>
          <p:cNvGraphicFramePr>
            <a:graphicFrameLocks noGrp="1"/>
          </p:cNvGraphicFramePr>
          <p:nvPr>
            <p:ph idx="1"/>
            <p:extLst>
              <p:ext uri="{D42A27DB-BD31-4B8C-83A1-F6EECF244321}">
                <p14:modId xmlns:p14="http://schemas.microsoft.com/office/powerpoint/2010/main" val="3924940541"/>
              </p:ext>
            </p:extLst>
          </p:nvPr>
        </p:nvGraphicFramePr>
        <p:xfrm>
          <a:off x="310285" y="1447764"/>
          <a:ext cx="11571428" cy="49148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CB10238B-3B6A-0DC3-4BBB-AF7B22219669}"/>
              </a:ext>
            </a:extLst>
          </p:cNvPr>
          <p:cNvPicPr>
            <a:picLocks noChangeAspect="1"/>
          </p:cNvPicPr>
          <p:nvPr/>
        </p:nvPicPr>
        <p:blipFill>
          <a:blip r:embed="rId7"/>
          <a:stretch>
            <a:fillRect/>
          </a:stretch>
        </p:blipFill>
        <p:spPr>
          <a:xfrm>
            <a:off x="9933555" y="5935906"/>
            <a:ext cx="2103302" cy="853514"/>
          </a:xfrm>
          <a:prstGeom prst="rect">
            <a:avLst/>
          </a:prstGeom>
        </p:spPr>
      </p:pic>
    </p:spTree>
    <p:extLst>
      <p:ext uri="{BB962C8B-B14F-4D97-AF65-F5344CB8AC3E}">
        <p14:creationId xmlns:p14="http://schemas.microsoft.com/office/powerpoint/2010/main" val="426281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870A07B-694F-6DF6-A810-47DCD4D3D0A9}"/>
              </a:ext>
            </a:extLst>
          </p:cNvPr>
          <p:cNvSpPr>
            <a:spLocks noGrp="1"/>
          </p:cNvSpPr>
          <p:nvPr>
            <p:ph type="title"/>
          </p:nvPr>
        </p:nvSpPr>
        <p:spPr>
          <a:xfrm>
            <a:off x="468630" y="548640"/>
            <a:ext cx="11212830" cy="1188720"/>
          </a:xfrm>
        </p:spPr>
        <p:txBody>
          <a:bodyPr>
            <a:noAutofit/>
          </a:bodyPr>
          <a:lstStyle/>
          <a:p>
            <a:r>
              <a:rPr lang="en-US" sz="5400" b="1">
                <a:solidFill>
                  <a:schemeClr val="tx1">
                    <a:lumMod val="85000"/>
                    <a:lumOff val="15000"/>
                  </a:schemeClr>
                </a:solidFill>
              </a:rPr>
              <a:t>Parkinson’s Specific Reasons for Falling </a:t>
            </a:r>
          </a:p>
        </p:txBody>
      </p:sp>
      <p:sp>
        <p:nvSpPr>
          <p:cNvPr id="28" name="Content Placeholder 2">
            <a:extLst>
              <a:ext uri="{FF2B5EF4-FFF2-40B4-BE49-F238E27FC236}">
                <a16:creationId xmlns:a16="http://schemas.microsoft.com/office/drawing/2014/main" id="{1A2F61A3-48DC-5A41-BAF5-68240426AA62}"/>
              </a:ext>
            </a:extLst>
          </p:cNvPr>
          <p:cNvSpPr>
            <a:spLocks noGrp="1"/>
          </p:cNvSpPr>
          <p:nvPr>
            <p:ph idx="1"/>
          </p:nvPr>
        </p:nvSpPr>
        <p:spPr>
          <a:xfrm>
            <a:off x="628650" y="2125985"/>
            <a:ext cx="11658600" cy="4732015"/>
          </a:xfrm>
        </p:spPr>
        <p:txBody>
          <a:bodyPr anchor="ctr">
            <a:normAutofit/>
          </a:bodyPr>
          <a:lstStyle/>
          <a:p>
            <a:r>
              <a:rPr lang="en-US" sz="4400">
                <a:solidFill>
                  <a:schemeClr val="tx1">
                    <a:lumMod val="85000"/>
                    <a:lumOff val="15000"/>
                  </a:schemeClr>
                </a:solidFill>
              </a:rPr>
              <a:t>Walking changes </a:t>
            </a:r>
          </a:p>
          <a:p>
            <a:r>
              <a:rPr lang="en-US" sz="4400">
                <a:solidFill>
                  <a:schemeClr val="tx1">
                    <a:lumMod val="85000"/>
                    <a:lumOff val="15000"/>
                  </a:schemeClr>
                </a:solidFill>
              </a:rPr>
              <a:t>Movement and reflex issues</a:t>
            </a:r>
          </a:p>
          <a:p>
            <a:r>
              <a:rPr lang="en-US" sz="4400">
                <a:solidFill>
                  <a:schemeClr val="tx1">
                    <a:lumMod val="85000"/>
                    <a:lumOff val="15000"/>
                  </a:schemeClr>
                </a:solidFill>
              </a:rPr>
              <a:t>Freezing</a:t>
            </a:r>
          </a:p>
          <a:p>
            <a:r>
              <a:rPr lang="en-US" sz="4400">
                <a:solidFill>
                  <a:schemeClr val="tx1">
                    <a:lumMod val="85000"/>
                    <a:lumOff val="15000"/>
                  </a:schemeClr>
                </a:solidFill>
              </a:rPr>
              <a:t>Low Blood Pressure or Orthostatic Hypotension</a:t>
            </a:r>
          </a:p>
          <a:p>
            <a:r>
              <a:rPr lang="en-US" sz="4400">
                <a:solidFill>
                  <a:schemeClr val="tx1">
                    <a:lumMod val="85000"/>
                    <a:lumOff val="15000"/>
                  </a:schemeClr>
                </a:solidFill>
              </a:rPr>
              <a:t>Medication Side Effects</a:t>
            </a:r>
          </a:p>
          <a:p>
            <a:endParaRPr lang="en-US" sz="2000">
              <a:solidFill>
                <a:schemeClr val="tx1">
                  <a:lumMod val="85000"/>
                  <a:lumOff val="15000"/>
                </a:schemeClr>
              </a:solidFill>
            </a:endParaRPr>
          </a:p>
        </p:txBody>
      </p:sp>
      <p:sp>
        <p:nvSpPr>
          <p:cNvPr id="29" name="Freeform: Shape 28">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3A4FA9C-6617-DE9D-0360-5053A3BCABA9}"/>
              </a:ext>
            </a:extLst>
          </p:cNvPr>
          <p:cNvPicPr>
            <a:picLocks noChangeAspect="1"/>
          </p:cNvPicPr>
          <p:nvPr/>
        </p:nvPicPr>
        <p:blipFill>
          <a:blip r:embed="rId3"/>
          <a:stretch>
            <a:fillRect/>
          </a:stretch>
        </p:blipFill>
        <p:spPr>
          <a:xfrm>
            <a:off x="9730649" y="5772042"/>
            <a:ext cx="2103302" cy="853514"/>
          </a:xfrm>
          <a:prstGeom prst="rect">
            <a:avLst/>
          </a:prstGeom>
        </p:spPr>
      </p:pic>
    </p:spTree>
    <p:extLst>
      <p:ext uri="{BB962C8B-B14F-4D97-AF65-F5344CB8AC3E}">
        <p14:creationId xmlns:p14="http://schemas.microsoft.com/office/powerpoint/2010/main" val="1167529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DCD42F-EEF3-8EC0-257F-E6A2151CECB8}"/>
            </a:ext>
          </a:extLst>
        </p:cNvPr>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6FCD341-8AB3-AC96-CEEC-A6682BE72D6F}"/>
              </a:ext>
            </a:extLst>
          </p:cNvPr>
          <p:cNvSpPr>
            <a:spLocks noGrp="1"/>
          </p:cNvSpPr>
          <p:nvPr>
            <p:ph type="title"/>
          </p:nvPr>
        </p:nvSpPr>
        <p:spPr>
          <a:xfrm>
            <a:off x="674370" y="548640"/>
            <a:ext cx="10755630" cy="1383030"/>
          </a:xfrm>
        </p:spPr>
        <p:txBody>
          <a:bodyPr>
            <a:noAutofit/>
          </a:bodyPr>
          <a:lstStyle/>
          <a:p>
            <a:r>
              <a:rPr lang="en-US" sz="5400" b="1">
                <a:solidFill>
                  <a:schemeClr val="tx1">
                    <a:lumMod val="85000"/>
                    <a:lumOff val="15000"/>
                  </a:schemeClr>
                </a:solidFill>
              </a:rPr>
              <a:t>Parkinson’s Specific Reasons for Falling </a:t>
            </a:r>
          </a:p>
        </p:txBody>
      </p:sp>
      <p:sp>
        <p:nvSpPr>
          <p:cNvPr id="28" name="Content Placeholder 2">
            <a:extLst>
              <a:ext uri="{FF2B5EF4-FFF2-40B4-BE49-F238E27FC236}">
                <a16:creationId xmlns:a16="http://schemas.microsoft.com/office/drawing/2014/main" id="{8E7E29A2-6042-82E5-EBC8-C4B7B014E2FB}"/>
              </a:ext>
            </a:extLst>
          </p:cNvPr>
          <p:cNvSpPr>
            <a:spLocks noGrp="1"/>
          </p:cNvSpPr>
          <p:nvPr>
            <p:ph idx="1"/>
          </p:nvPr>
        </p:nvSpPr>
        <p:spPr>
          <a:xfrm>
            <a:off x="674370" y="2295242"/>
            <a:ext cx="10698480" cy="3671855"/>
          </a:xfrm>
        </p:spPr>
        <p:txBody>
          <a:bodyPr anchor="ctr">
            <a:normAutofit/>
          </a:bodyPr>
          <a:lstStyle/>
          <a:p>
            <a:r>
              <a:rPr lang="en-US" sz="4400">
                <a:solidFill>
                  <a:schemeClr val="tx1">
                    <a:lumMod val="85000"/>
                    <a:lumOff val="15000"/>
                  </a:schemeClr>
                </a:solidFill>
              </a:rPr>
              <a:t>Muscle Weakness –if reducing activity</a:t>
            </a:r>
          </a:p>
          <a:p>
            <a:r>
              <a:rPr lang="en-US" sz="4400">
                <a:solidFill>
                  <a:schemeClr val="tx1">
                    <a:lumMod val="85000"/>
                    <a:lumOff val="15000"/>
                  </a:schemeClr>
                </a:solidFill>
              </a:rPr>
              <a:t>Thinking Changes – Focus</a:t>
            </a:r>
          </a:p>
          <a:p>
            <a:r>
              <a:rPr lang="en-US" sz="4400">
                <a:solidFill>
                  <a:schemeClr val="tx1">
                    <a:lumMod val="85000"/>
                    <a:lumOff val="15000"/>
                  </a:schemeClr>
                </a:solidFill>
              </a:rPr>
              <a:t>Vision and Perception issues </a:t>
            </a:r>
          </a:p>
          <a:p>
            <a:endParaRPr lang="en-US" sz="2000">
              <a:solidFill>
                <a:schemeClr val="tx1">
                  <a:lumMod val="85000"/>
                  <a:lumOff val="15000"/>
                </a:schemeClr>
              </a:solidFill>
            </a:endParaRPr>
          </a:p>
        </p:txBody>
      </p:sp>
      <p:sp>
        <p:nvSpPr>
          <p:cNvPr id="37" name="Freeform: Shape 36">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F465635-128E-ADF2-2DA6-31728FA7E4AB}"/>
              </a:ext>
            </a:extLst>
          </p:cNvPr>
          <p:cNvPicPr>
            <a:picLocks noChangeAspect="1"/>
          </p:cNvPicPr>
          <p:nvPr/>
        </p:nvPicPr>
        <p:blipFill>
          <a:blip r:embed="rId3"/>
          <a:stretch>
            <a:fillRect/>
          </a:stretch>
        </p:blipFill>
        <p:spPr>
          <a:xfrm>
            <a:off x="9844949" y="5759515"/>
            <a:ext cx="2103302" cy="853514"/>
          </a:xfrm>
          <a:prstGeom prst="rect">
            <a:avLst/>
          </a:prstGeom>
        </p:spPr>
      </p:pic>
    </p:spTree>
    <p:extLst>
      <p:ext uri="{BB962C8B-B14F-4D97-AF65-F5344CB8AC3E}">
        <p14:creationId xmlns:p14="http://schemas.microsoft.com/office/powerpoint/2010/main" val="232039163"/>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2730CF908070A4597FB900E0A8DE576" ma:contentTypeVersion="12" ma:contentTypeDescription="Create a new document." ma:contentTypeScope="" ma:versionID="0f2c471fe46209864a7adf56241eeae8">
  <xsd:schema xmlns:xsd="http://www.w3.org/2001/XMLSchema" xmlns:xs="http://www.w3.org/2001/XMLSchema" xmlns:p="http://schemas.microsoft.com/office/2006/metadata/properties" xmlns:ns2="1c62124d-fcd9-474d-8476-157a16d87232" xmlns:ns3="3b5fcf4b-9330-47a3-9251-d9f8c404d8ec" targetNamespace="http://schemas.microsoft.com/office/2006/metadata/properties" ma:root="true" ma:fieldsID="c618fdf27b33fcc41224f714735b0e9b" ns2:_="" ns3:_="">
    <xsd:import namespace="1c62124d-fcd9-474d-8476-157a16d87232"/>
    <xsd:import namespace="3b5fcf4b-9330-47a3-9251-d9f8c404d8e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62124d-fcd9-474d-8476-157a16d872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5fcf4b-9330-47a3-9251-d9f8c404d8e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3b5fcf4b-9330-47a3-9251-d9f8c404d8ec">
      <UserInfo>
        <DisplayName>Gramlick-mueller,Abby</DisplayName>
        <AccountId>6</AccountId>
        <AccountType/>
      </UserInfo>
      <UserInfo>
        <DisplayName>Koenigs,Amy</DisplayName>
        <AccountId>32</AccountId>
        <AccountType/>
      </UserInfo>
      <UserInfo>
        <DisplayName>Cazer,Karla</DisplayName>
        <AccountId>7</AccountId>
        <AccountType/>
      </UserInfo>
    </SharedWithUsers>
  </documentManagement>
</p:properties>
</file>

<file path=customXml/itemProps1.xml><?xml version="1.0" encoding="utf-8"?>
<ds:datastoreItem xmlns:ds="http://schemas.openxmlformats.org/officeDocument/2006/customXml" ds:itemID="{FC17C719-D3D6-49D1-BBE4-8D801BE7DD01}">
  <ds:schemaRefs>
    <ds:schemaRef ds:uri="http://schemas.microsoft.com/sharepoint/v3/contenttype/forms"/>
  </ds:schemaRefs>
</ds:datastoreItem>
</file>

<file path=customXml/itemProps2.xml><?xml version="1.0" encoding="utf-8"?>
<ds:datastoreItem xmlns:ds="http://schemas.openxmlformats.org/officeDocument/2006/customXml" ds:itemID="{132852B0-8E48-4C34-8C6C-C24D3864BD07}"/>
</file>

<file path=customXml/itemProps3.xml><?xml version="1.0" encoding="utf-8"?>
<ds:datastoreItem xmlns:ds="http://schemas.openxmlformats.org/officeDocument/2006/customXml" ds:itemID="{DF3CB9E1-3351-40FC-8BAA-4038EC4677B3}">
  <ds:schemaRefs>
    <ds:schemaRef ds:uri="http://purl.org/dc/terms/"/>
    <ds:schemaRef ds:uri="ad5254d0-7b3d-4715-8afc-e2a130921a62"/>
    <ds:schemaRef ds:uri="http://schemas.microsoft.com/office/2006/documentManagement/types"/>
    <ds:schemaRef ds:uri="77153489-9eb0-465d-95b3-87e529bd595a"/>
    <ds:schemaRef ds:uri="http://schemas.microsoft.com/office/infopath/2007/PartnerControls"/>
    <ds:schemaRef ds:uri="http://schemas.microsoft.com/office/2006/metadata/properties"/>
    <ds:schemaRef ds:uri="http://purl.org/dc/dcmitype/"/>
    <ds:schemaRef ds:uri="http://www.w3.org/XML/1998/namespace"/>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146</TotalTime>
  <Words>1498</Words>
  <Application>Microsoft Office PowerPoint</Application>
  <PresentationFormat>Widescreen</PresentationFormat>
  <Paragraphs>188</Paragraphs>
  <Slides>23</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Bahnschrift SemiBold</vt:lpstr>
      <vt:lpstr>Calibri</vt:lpstr>
      <vt:lpstr>Calibri Light</vt:lpstr>
      <vt:lpstr>Courier New</vt:lpstr>
      <vt:lpstr>Segoe UI</vt:lpstr>
      <vt:lpstr>TiemposHeadline-Semibold</vt:lpstr>
      <vt:lpstr>Office Theme</vt:lpstr>
      <vt:lpstr>Fall Prevention-  Stand Strong. Stay Safe.    Spring Parkinson's Awareness Conference 2026   </vt:lpstr>
      <vt:lpstr>Objectives </vt:lpstr>
      <vt:lpstr>Objectives </vt:lpstr>
      <vt:lpstr> </vt:lpstr>
      <vt:lpstr>Falls in those with Parkinson’s Disease </vt:lpstr>
      <vt:lpstr>PowerPoint Presentation</vt:lpstr>
      <vt:lpstr>Common Modifiable Fall Risk Factors </vt:lpstr>
      <vt:lpstr>Parkinson’s Specific Reasons for Falling </vt:lpstr>
      <vt:lpstr>Parkinson’s Specific Reasons for Falling </vt:lpstr>
      <vt:lpstr> Predictors of Falls in Parkinson’s Disease</vt:lpstr>
      <vt:lpstr> Safety tips and daily actions to prevent falls </vt:lpstr>
      <vt:lpstr>Safety tips and daily actions to prevent falls</vt:lpstr>
      <vt:lpstr>Safety tips and daily actions to prevent falls</vt:lpstr>
      <vt:lpstr>Common Environmental Contributors of Falls</vt:lpstr>
      <vt:lpstr>Practical Home Considerations</vt:lpstr>
      <vt:lpstr>Assistive Devices</vt:lpstr>
      <vt:lpstr>Exercise</vt:lpstr>
      <vt:lpstr>If You Fall: How to Get Back Up Safely</vt:lpstr>
      <vt:lpstr>Parkinson’s Disease Specific Therapy &amp; Exercise</vt:lpstr>
      <vt:lpstr>PowerPoint Presentation</vt:lpstr>
      <vt:lpstr>Evidence-based Fall Prevention Programs </vt:lpstr>
      <vt:lpstr>Resources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Prevention Keeping our older patients standing</dc:title>
  <dc:creator>Gramlick-mueller,Abby</dc:creator>
  <cp:lastModifiedBy>Cazer,Karla</cp:lastModifiedBy>
  <cp:revision>3</cp:revision>
  <dcterms:created xsi:type="dcterms:W3CDTF">2023-09-22T20:15:00Z</dcterms:created>
  <dcterms:modified xsi:type="dcterms:W3CDTF">2026-04-13T04:04:31Z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0x010100B2730CF908070A4597FB900E0A8DE576</vt:lpwstr>
  </property>
  <property fmtid="{D5CDD505-2E9C-101B-9397-08002B2CF9AE}" pid="3" name="MediaServiceImageTags">
    <vt:lpwstr/>
  </property>
</Properties>
</file>