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embeddedFontLst>
    <p:embeddedFont>
      <p:font typeface="Arial Bold" panose="020B0704020202020204" pitchFamily="34" charset="0"/>
      <p:regular r:id="rId32"/>
      <p:bold r:id="rId33"/>
    </p:embeddedFont>
    <p:embeddedFont>
      <p:font typeface="Helvetica" panose="020B0604020202030204" pitchFamily="34" charset="0"/>
      <p:regular r:id="rId34"/>
      <p:bold r:id="rId35"/>
      <p:italic r:id="rId36"/>
      <p:boldItalic r:id="rId37"/>
    </p:embeddedFont>
    <p:embeddedFont>
      <p:font typeface="Helvetica Bold" panose="020B0806030702040204" pitchFamily="34" charset="0"/>
      <p:regular r:id="rId38"/>
      <p:bold r:id="rId39"/>
    </p:embeddedFont>
    <p:embeddedFont>
      <p:font typeface="Helvetica Bold Italics" panose="020B0604020202020204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jamanetwork.com/journals/jamaneurology/fullarticle/2805037" TargetMode="External"/><Relationship Id="rId2" Type="http://schemas.openxmlformats.org/officeDocument/2006/relationships/hyperlink" Target="https://www.mdsabstracts.org/abstract/an-exercise-prescription-to-slow-the-progression-of-parkinsons-disease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76746" y="1843126"/>
            <a:ext cx="3348504" cy="3776624"/>
            <a:chOff x="0" y="0"/>
            <a:chExt cx="4464672" cy="50354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64685" cy="5035550"/>
            </a:xfrm>
            <a:custGeom>
              <a:avLst/>
              <a:gdLst/>
              <a:ahLst/>
              <a:cxnLst/>
              <a:rect l="l" t="t" r="r" b="b"/>
              <a:pathLst>
                <a:path w="4464685" h="5035550">
                  <a:moveTo>
                    <a:pt x="0" y="0"/>
                  </a:moveTo>
                  <a:lnTo>
                    <a:pt x="4464685" y="0"/>
                  </a:lnTo>
                  <a:lnTo>
                    <a:pt x="4464685" y="5035550"/>
                  </a:lnTo>
                  <a:lnTo>
                    <a:pt x="0" y="5035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52" r="-4552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63503" y="6507166"/>
            <a:ext cx="12318997" cy="414338"/>
            <a:chOff x="0" y="0"/>
            <a:chExt cx="12319000" cy="414338"/>
          </a:xfrm>
        </p:grpSpPr>
        <p:sp>
          <p:nvSpPr>
            <p:cNvPr id="5" name="Freeform 5"/>
            <p:cNvSpPr/>
            <p:nvPr/>
          </p:nvSpPr>
          <p:spPr>
            <a:xfrm>
              <a:off x="63500" y="65024"/>
              <a:ext cx="12192000" cy="285750"/>
            </a:xfrm>
            <a:custGeom>
              <a:avLst/>
              <a:gdLst/>
              <a:ahLst/>
              <a:cxnLst/>
              <a:rect l="l" t="t" r="r" b="b"/>
              <a:pathLst>
                <a:path w="12192000" h="285750">
                  <a:moveTo>
                    <a:pt x="0" y="285750"/>
                  </a:moveTo>
                  <a:lnTo>
                    <a:pt x="12192000" y="2857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63500" y="63500"/>
              <a:ext cx="12192000" cy="287274"/>
            </a:xfrm>
            <a:custGeom>
              <a:avLst/>
              <a:gdLst/>
              <a:ahLst/>
              <a:cxnLst/>
              <a:rect l="l" t="t" r="r" b="b"/>
              <a:pathLst>
                <a:path w="12192000" h="287274">
                  <a:moveTo>
                    <a:pt x="12190476" y="3175"/>
                  </a:moveTo>
                  <a:lnTo>
                    <a:pt x="12190476" y="285750"/>
                  </a:lnTo>
                  <a:lnTo>
                    <a:pt x="1524" y="285750"/>
                  </a:lnTo>
                  <a:lnTo>
                    <a:pt x="1524" y="3175"/>
                  </a:lnTo>
                  <a:close/>
                  <a:moveTo>
                    <a:pt x="0" y="0"/>
                  </a:moveTo>
                  <a:lnTo>
                    <a:pt x="0" y="287274"/>
                  </a:lnTo>
                  <a:lnTo>
                    <a:pt x="12192000" y="28727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CF23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01040" y="337566"/>
            <a:ext cx="3267827" cy="456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5C5852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SOUTH DAKOTA PARKINSON FOUNDATION</a:t>
            </a:r>
          </a:p>
          <a:p>
            <a:pPr algn="l">
              <a:lnSpc>
                <a:spcPts val="1540"/>
              </a:lnSpc>
            </a:pPr>
            <a:r>
              <a:rPr lang="en-US" sz="1100" b="1" i="1">
                <a:solidFill>
                  <a:srgbClr val="5C5852"/>
                </a:solidFill>
                <a:latin typeface="Helvetica Bold Italics"/>
                <a:ea typeface="Helvetica Bold Italics"/>
                <a:cs typeface="Helvetica Bold Italics"/>
                <a:sym typeface="Helvetica Bold Italics"/>
              </a:rPr>
              <a:t>October 2, 2026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2040" y="1600314"/>
            <a:ext cx="6309674" cy="3341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1"/>
              </a:lnSpc>
            </a:pPr>
            <a:r>
              <a:rPr lang="en-US" sz="5300" b="1">
                <a:solidFill>
                  <a:srgbClr val="211F1C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Power the Positive </a:t>
            </a:r>
          </a:p>
          <a:p>
            <a:pPr algn="l">
              <a:lnSpc>
                <a:spcPts val="4100"/>
              </a:lnSpc>
            </a:pPr>
            <a:r>
              <a:rPr lang="en-US" sz="3399" b="1">
                <a:solidFill>
                  <a:srgbClr val="211F1C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From "Oh Crap!" To Strength After a Parkinson's Diagnosis</a:t>
            </a:r>
          </a:p>
          <a:p>
            <a:pPr algn="l">
              <a:lnSpc>
                <a:spcPts val="3014"/>
              </a:lnSpc>
            </a:pPr>
            <a:r>
              <a:rPr lang="en-US" sz="2499" b="1">
                <a:solidFill>
                  <a:srgbClr val="211F1C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Sara Whittingham, MD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88336" y="5045431"/>
            <a:ext cx="54016" cy="274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i="1">
                <a:solidFill>
                  <a:srgbClr val="2D2A27"/>
                </a:solidFill>
                <a:latin typeface="Helvetica Bold Italics"/>
                <a:ea typeface="Helvetica Bold Italics"/>
                <a:cs typeface="Helvetica Bold Italics"/>
                <a:sym typeface="Helvetica Bold Italic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01090" y="5045431"/>
            <a:ext cx="3950903" cy="274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i="1">
                <a:solidFill>
                  <a:srgbClr val="2D2A27"/>
                </a:solidFill>
                <a:latin typeface="Helvetica Bold Italics"/>
                <a:ea typeface="Helvetica Bold Italics"/>
                <a:cs typeface="Helvetica Bold Italics"/>
                <a:sym typeface="Helvetica Bold Italics"/>
              </a:rPr>
              <a:t>Physician • USAFVeteran • Mom • Athlete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7295" y="1383649"/>
            <a:ext cx="3157747" cy="984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sz="5700" b="1">
                <a:solidFill>
                  <a:srgbClr val="CF2328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Oh Crap!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72234" y="2781986"/>
            <a:ext cx="5398580" cy="984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sz="5700" b="1">
                <a:solidFill>
                  <a:srgbClr val="000000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It's Parkinson's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78270" y="4676585"/>
            <a:ext cx="2212153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November 2020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795248" y="5044888"/>
            <a:ext cx="985352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Age 46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51779" y="1483071"/>
            <a:ext cx="10953750" cy="4209498"/>
            <a:chOff x="0" y="0"/>
            <a:chExt cx="14605000" cy="56126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05000" cy="5612638"/>
            </a:xfrm>
            <a:custGeom>
              <a:avLst/>
              <a:gdLst/>
              <a:ahLst/>
              <a:cxnLst/>
              <a:rect l="l" t="t" r="r" b="b"/>
              <a:pathLst>
                <a:path w="14605000" h="5612638">
                  <a:moveTo>
                    <a:pt x="0" y="0"/>
                  </a:moveTo>
                  <a:lnTo>
                    <a:pt x="14605000" y="0"/>
                  </a:lnTo>
                  <a:lnTo>
                    <a:pt x="14605000" y="5612638"/>
                  </a:lnTo>
                  <a:lnTo>
                    <a:pt x="0" y="56126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45382" y="1289190"/>
            <a:ext cx="685800" cy="47625"/>
            <a:chOff x="0" y="0"/>
            <a:chExt cx="685800" cy="476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5797" cy="47623"/>
            </a:xfrm>
            <a:custGeom>
              <a:avLst/>
              <a:gdLst/>
              <a:ahLst/>
              <a:cxnLst/>
              <a:rect l="l" t="t" r="r" b="b"/>
              <a:pathLst>
                <a:path w="685797" h="47623">
                  <a:moveTo>
                    <a:pt x="0" y="47623"/>
                  </a:moveTo>
                  <a:lnTo>
                    <a:pt x="685797" y="47623"/>
                  </a:lnTo>
                  <a:lnTo>
                    <a:pt x="6857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71125" y="5706027"/>
            <a:ext cx="1857327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Illustration via RANC Clinic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3400" y="636460"/>
            <a:ext cx="4744288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My future collapsed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1025" y="5872134"/>
            <a:ext cx="6272813" cy="387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I took those images as a forecast of my entire life.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70811" y="1172146"/>
            <a:ext cx="5264334" cy="4108561"/>
            <a:chOff x="0" y="0"/>
            <a:chExt cx="7019112" cy="547808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019163" cy="5478145"/>
            </a:xfrm>
            <a:custGeom>
              <a:avLst/>
              <a:gdLst/>
              <a:ahLst/>
              <a:cxnLst/>
              <a:rect l="l" t="t" r="r" b="b"/>
              <a:pathLst>
                <a:path w="7019163" h="5478145">
                  <a:moveTo>
                    <a:pt x="0" y="0"/>
                  </a:moveTo>
                  <a:lnTo>
                    <a:pt x="7019163" y="0"/>
                  </a:lnTo>
                  <a:lnTo>
                    <a:pt x="7019163" y="5478145"/>
                  </a:lnTo>
                  <a:lnTo>
                    <a:pt x="0" y="5478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43675" y="1117311"/>
            <a:ext cx="2937662" cy="255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99"/>
              </a:lnSpc>
            </a:pPr>
            <a:r>
              <a:rPr lang="en-US" sz="51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Safe to practice?</a:t>
            </a:r>
          </a:p>
          <a:p>
            <a:pPr algn="l">
              <a:lnSpc>
                <a:spcPts val="2750"/>
              </a:lnSpc>
            </a:pPr>
            <a:r>
              <a:rPr lang="en-US" sz="23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Would I recognize it?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572250" y="3950313"/>
            <a:ext cx="2213620" cy="402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Would I admit it?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572250" y="4661516"/>
            <a:ext cx="3273819" cy="402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Would someone tell me?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456083" y="1575959"/>
            <a:ext cx="4248407" cy="4322026"/>
            <a:chOff x="0" y="0"/>
            <a:chExt cx="5664543" cy="57627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64581" cy="5762752"/>
            </a:xfrm>
            <a:custGeom>
              <a:avLst/>
              <a:gdLst/>
              <a:ahLst/>
              <a:cxnLst/>
              <a:rect l="l" t="t" r="r" b="b"/>
              <a:pathLst>
                <a:path w="5664581" h="5762752">
                  <a:moveTo>
                    <a:pt x="0" y="0"/>
                  </a:moveTo>
                  <a:lnTo>
                    <a:pt x="5664581" y="0"/>
                  </a:lnTo>
                  <a:lnTo>
                    <a:pt x="5664581" y="5762752"/>
                  </a:lnTo>
                  <a:lnTo>
                    <a:pt x="0" y="576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782460" y="-41881"/>
            <a:ext cx="8187328" cy="8187328"/>
            <a:chOff x="0" y="0"/>
            <a:chExt cx="10916437" cy="109164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16412" cy="10916412"/>
            </a:xfrm>
            <a:custGeom>
              <a:avLst/>
              <a:gdLst/>
              <a:ahLst/>
              <a:cxnLst/>
              <a:rect l="l" t="t" r="r" b="b"/>
              <a:pathLst>
                <a:path w="10916412" h="10916412">
                  <a:moveTo>
                    <a:pt x="0" y="0"/>
                  </a:moveTo>
                  <a:lnTo>
                    <a:pt x="10916412" y="0"/>
                  </a:lnTo>
                  <a:lnTo>
                    <a:pt x="10916412" y="10916412"/>
                  </a:lnTo>
                  <a:lnTo>
                    <a:pt x="0" y="109164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45382" y="1211675"/>
            <a:ext cx="685800" cy="47625"/>
            <a:chOff x="0" y="0"/>
            <a:chExt cx="685800" cy="476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85797" cy="47623"/>
            </a:xfrm>
            <a:custGeom>
              <a:avLst/>
              <a:gdLst/>
              <a:ahLst/>
              <a:cxnLst/>
              <a:rect l="l" t="t" r="r" b="b"/>
              <a:pathLst>
                <a:path w="685797" h="47623">
                  <a:moveTo>
                    <a:pt x="0" y="47623"/>
                  </a:moveTo>
                  <a:lnTo>
                    <a:pt x="685797" y="47623"/>
                  </a:lnTo>
                  <a:lnTo>
                    <a:pt x="6857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33400" y="512636"/>
            <a:ext cx="4875190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Meet Twitchy McGrit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879331" y="5370138"/>
            <a:ext cx="6433499" cy="679247"/>
            <a:chOff x="0" y="0"/>
            <a:chExt cx="8577999" cy="90566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77961" cy="905637"/>
            </a:xfrm>
            <a:custGeom>
              <a:avLst/>
              <a:gdLst/>
              <a:ahLst/>
              <a:cxnLst/>
              <a:rect l="l" t="t" r="r" b="b"/>
              <a:pathLst>
                <a:path w="8577961" h="905637">
                  <a:moveTo>
                    <a:pt x="0" y="0"/>
                  </a:moveTo>
                  <a:lnTo>
                    <a:pt x="8577961" y="0"/>
                  </a:lnTo>
                  <a:lnTo>
                    <a:pt x="8577961" y="905637"/>
                  </a:lnTo>
                  <a:lnTo>
                    <a:pt x="0" y="9056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77954" b="-548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75477" y="-931040"/>
            <a:ext cx="9441047" cy="9441047"/>
            <a:chOff x="0" y="0"/>
            <a:chExt cx="12588062" cy="1258806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588113" cy="12588113"/>
            </a:xfrm>
            <a:custGeom>
              <a:avLst/>
              <a:gdLst/>
              <a:ahLst/>
              <a:cxnLst/>
              <a:rect l="l" t="t" r="r" b="b"/>
              <a:pathLst>
                <a:path w="12588113" h="12588113">
                  <a:moveTo>
                    <a:pt x="0" y="0"/>
                  </a:moveTo>
                  <a:lnTo>
                    <a:pt x="12588113" y="0"/>
                  </a:lnTo>
                  <a:lnTo>
                    <a:pt x="12588113" y="12588113"/>
                  </a:lnTo>
                  <a:lnTo>
                    <a:pt x="0" y="12588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25039" y="1377772"/>
            <a:ext cx="685800" cy="47625"/>
            <a:chOff x="0" y="0"/>
            <a:chExt cx="685800" cy="476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85798" cy="47623"/>
            </a:xfrm>
            <a:custGeom>
              <a:avLst/>
              <a:gdLst/>
              <a:ahLst/>
              <a:cxnLst/>
              <a:rect l="l" t="t" r="r" b="b"/>
              <a:pathLst>
                <a:path w="685798" h="47623">
                  <a:moveTo>
                    <a:pt x="0" y="47623"/>
                  </a:moveTo>
                  <a:lnTo>
                    <a:pt x="685798" y="47623"/>
                  </a:lnTo>
                  <a:lnTo>
                    <a:pt x="6857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3883" y="751446"/>
            <a:ext cx="9294095" cy="63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A Different Picture of Parkinson's Disease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8036"/>
            <a:ext cx="12192000" cy="399964"/>
            <a:chOff x="0" y="0"/>
            <a:chExt cx="12192000" cy="3999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399923"/>
            </a:xfrm>
            <a:custGeom>
              <a:avLst/>
              <a:gdLst/>
              <a:ahLst/>
              <a:cxnLst/>
              <a:rect l="l" t="t" r="r" b="b"/>
              <a:pathLst>
                <a:path w="12192000" h="399923">
                  <a:moveTo>
                    <a:pt x="0" y="0"/>
                  </a:moveTo>
                  <a:lnTo>
                    <a:pt x="0" y="399923"/>
                  </a:lnTo>
                  <a:lnTo>
                    <a:pt x="12192000" y="399923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507641" y="-228600"/>
            <a:ext cx="6858000" cy="6858000"/>
            <a:chOff x="0" y="0"/>
            <a:chExt cx="9144000" cy="9144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44000" cy="9144000"/>
            </a:xfrm>
            <a:custGeom>
              <a:avLst/>
              <a:gdLst/>
              <a:ahLst/>
              <a:cxnLst/>
              <a:rect l="l" t="t" r="r" b="b"/>
              <a:pathLst>
                <a:path w="9144000" h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6334125"/>
            <a:ext cx="12192000" cy="523875"/>
            <a:chOff x="0" y="0"/>
            <a:chExt cx="12192000" cy="5238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192000" cy="523875"/>
            </a:xfrm>
            <a:custGeom>
              <a:avLst/>
              <a:gdLst/>
              <a:ahLst/>
              <a:cxnLst/>
              <a:rect l="l" t="t" r="r" b="b"/>
              <a:pathLst>
                <a:path w="12192000" h="523875">
                  <a:moveTo>
                    <a:pt x="0" y="523875"/>
                  </a:moveTo>
                  <a:lnTo>
                    <a:pt x="12192000" y="523875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40299" y="1176080"/>
            <a:ext cx="685800" cy="47625"/>
            <a:chOff x="0" y="0"/>
            <a:chExt cx="685800" cy="476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85798" cy="47623"/>
            </a:xfrm>
            <a:custGeom>
              <a:avLst/>
              <a:gdLst/>
              <a:ahLst/>
              <a:cxnLst/>
              <a:rect l="l" t="t" r="r" b="b"/>
              <a:pathLst>
                <a:path w="685798" h="47623">
                  <a:moveTo>
                    <a:pt x="0" y="47623"/>
                  </a:moveTo>
                  <a:lnTo>
                    <a:pt x="685798" y="47623"/>
                  </a:lnTo>
                  <a:lnTo>
                    <a:pt x="6857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9600" y="6496869"/>
            <a:ext cx="95040" cy="202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3516" y="6496869"/>
            <a:ext cx="1767707" cy="295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SAARRAA WWHHIITTTTIINNGGHHAAMM,, MMDD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3516" y="549059"/>
            <a:ext cx="2564292" cy="589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>
                <a:solidFill>
                  <a:srgbClr val="171717"/>
                </a:solidFill>
                <a:latin typeface="Arial Bold"/>
                <a:ea typeface="Arial Bold"/>
                <a:cs typeface="Arial Bold"/>
                <a:sym typeface="Arial Bold"/>
              </a:rPr>
              <a:t>The red light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71036" y="2219173"/>
            <a:ext cx="7913046" cy="2115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4800" b="1">
                <a:solidFill>
                  <a:srgbClr val="171717"/>
                </a:solidFill>
                <a:latin typeface="Arial Bold"/>
                <a:ea typeface="Arial Bold"/>
                <a:cs typeface="Arial Bold"/>
                <a:sym typeface="Arial Bold"/>
              </a:rPr>
              <a:t>For the first time in a year, I acknowledged that </a:t>
            </a:r>
          </a:p>
          <a:p>
            <a:pPr algn="l">
              <a:lnSpc>
                <a:spcPts val="5500"/>
              </a:lnSpc>
            </a:pPr>
            <a:r>
              <a:rPr lang="en-US" sz="4800" b="1">
                <a:solidFill>
                  <a:srgbClr val="171717"/>
                </a:solidFill>
                <a:latin typeface="Arial Bold"/>
                <a:ea typeface="Arial Bold"/>
                <a:cs typeface="Arial Bold"/>
                <a:sym typeface="Arial Bold"/>
              </a:rPr>
              <a:t>I was not all right.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004215" y="570395"/>
            <a:ext cx="7383504" cy="5266553"/>
            <a:chOff x="0" y="0"/>
            <a:chExt cx="9844672" cy="70220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844659" cy="7022084"/>
            </a:xfrm>
            <a:custGeom>
              <a:avLst/>
              <a:gdLst/>
              <a:ahLst/>
              <a:cxnLst/>
              <a:rect l="l" t="t" r="r" b="b"/>
              <a:pathLst>
                <a:path w="9844659" h="7022084">
                  <a:moveTo>
                    <a:pt x="0" y="0"/>
                  </a:moveTo>
                  <a:lnTo>
                    <a:pt x="9844659" y="0"/>
                  </a:lnTo>
                  <a:lnTo>
                    <a:pt x="9844659" y="7022084"/>
                  </a:lnTo>
                  <a:lnTo>
                    <a:pt x="0" y="7022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1259129"/>
            <a:ext cx="685800" cy="47625"/>
            <a:chOff x="0" y="0"/>
            <a:chExt cx="685800" cy="476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5797" cy="47623"/>
            </a:xfrm>
            <a:custGeom>
              <a:avLst/>
              <a:gdLst/>
              <a:ahLst/>
              <a:cxnLst/>
              <a:rect l="l" t="t" r="r" b="b"/>
              <a:pathLst>
                <a:path w="685797" h="47623">
                  <a:moveTo>
                    <a:pt x="0" y="47623"/>
                  </a:moveTo>
                  <a:lnTo>
                    <a:pt x="685797" y="47623"/>
                  </a:lnTo>
                  <a:lnTo>
                    <a:pt x="6857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13058" y="6582261"/>
            <a:ext cx="187300" cy="237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9"/>
              </a:lnSpc>
            </a:pPr>
            <a:r>
              <a:rPr lang="en-US" sz="1299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06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3400" y="636460"/>
            <a:ext cx="2806827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The Lifeline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44135" y="1662627"/>
            <a:ext cx="5064881" cy="3799456"/>
            <a:chOff x="0" y="0"/>
            <a:chExt cx="6753174" cy="50659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753225" cy="5065903"/>
            </a:xfrm>
            <a:custGeom>
              <a:avLst/>
              <a:gdLst/>
              <a:ahLst/>
              <a:cxnLst/>
              <a:rect l="l" t="t" r="r" b="b"/>
              <a:pathLst>
                <a:path w="6753225" h="5065903">
                  <a:moveTo>
                    <a:pt x="0" y="0"/>
                  </a:moveTo>
                  <a:lnTo>
                    <a:pt x="6753225" y="0"/>
                  </a:lnTo>
                  <a:lnTo>
                    <a:pt x="6753225" y="5065903"/>
                  </a:lnTo>
                  <a:lnTo>
                    <a:pt x="0" y="50659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33514" y="1104900"/>
            <a:ext cx="685800" cy="47625"/>
            <a:chOff x="0" y="0"/>
            <a:chExt cx="685800" cy="476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5797" cy="47625"/>
            </a:xfrm>
            <a:custGeom>
              <a:avLst/>
              <a:gdLst/>
              <a:ahLst/>
              <a:cxnLst/>
              <a:rect l="l" t="t" r="r" b="b"/>
              <a:pathLst>
                <a:path w="685797" h="47625">
                  <a:moveTo>
                    <a:pt x="0" y="47625"/>
                  </a:moveTo>
                  <a:lnTo>
                    <a:pt x="685797" y="47625"/>
                  </a:lnTo>
                  <a:lnTo>
                    <a:pt x="6857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61975" y="6157751"/>
            <a:ext cx="7335431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Alberts et al., MDS Congress 2025. Conference abstract. Higher motor scores indicate greater impairment.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0517" y="499577"/>
            <a:ext cx="3058192" cy="63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CYCLE II Trial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24575" y="1528734"/>
            <a:ext cx="2169957" cy="387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256 participants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24575" y="2062715"/>
            <a:ext cx="4289574" cy="329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12-month change in MDS-UPDRS Part III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05525" y="2715044"/>
            <a:ext cx="2944254" cy="2098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sz="5700" b="1">
                <a:solidFill>
                  <a:srgbClr val="CF2328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0.2</a:t>
            </a:r>
          </a:p>
          <a:p>
            <a:pPr algn="l">
              <a:lnSpc>
                <a:spcPts val="4339"/>
              </a:lnSpc>
            </a:pPr>
            <a:r>
              <a:rPr lang="en-US" sz="30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93% adherence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963025" y="2715044"/>
            <a:ext cx="1026643" cy="1120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sz="57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3.9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61975" y="5651173"/>
            <a:ext cx="5289147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Knowing hadn’t gotten me on the bike.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784361" y="559784"/>
            <a:ext cx="5708704" cy="5487210"/>
            <a:chOff x="0" y="0"/>
            <a:chExt cx="7611605" cy="7316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611618" cy="7316343"/>
            </a:xfrm>
            <a:custGeom>
              <a:avLst/>
              <a:gdLst/>
              <a:ahLst/>
              <a:cxnLst/>
              <a:rect l="l" t="t" r="r" b="b"/>
              <a:pathLst>
                <a:path w="7611618" h="7316343">
                  <a:moveTo>
                    <a:pt x="0" y="0"/>
                  </a:moveTo>
                  <a:lnTo>
                    <a:pt x="7611618" y="0"/>
                  </a:lnTo>
                  <a:lnTo>
                    <a:pt x="7611618" y="7316343"/>
                  </a:lnTo>
                  <a:lnTo>
                    <a:pt x="0" y="7316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6241" b="-1880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4682" y="1691630"/>
            <a:ext cx="3912908" cy="63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Surprising Myself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056100" y="1082078"/>
            <a:ext cx="6135900" cy="4693691"/>
            <a:chOff x="0" y="0"/>
            <a:chExt cx="8181200" cy="62582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81213" cy="6258306"/>
            </a:xfrm>
            <a:custGeom>
              <a:avLst/>
              <a:gdLst/>
              <a:ahLst/>
              <a:cxnLst/>
              <a:rect l="l" t="t" r="r" b="b"/>
              <a:pathLst>
                <a:path w="8181213" h="6258306">
                  <a:moveTo>
                    <a:pt x="0" y="0"/>
                  </a:moveTo>
                  <a:lnTo>
                    <a:pt x="8181213" y="0"/>
                  </a:lnTo>
                  <a:lnTo>
                    <a:pt x="8181213" y="6258306"/>
                  </a:lnTo>
                  <a:lnTo>
                    <a:pt x="0" y="6258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6026" r="-1044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4121" y="2674553"/>
            <a:ext cx="3836184" cy="1014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60"/>
              </a:lnSpc>
            </a:pPr>
            <a:r>
              <a:rPr lang="en-US" sz="59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A Platform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4633"/>
            <a:ext cx="3814286" cy="4187714"/>
            <a:chOff x="0" y="0"/>
            <a:chExt cx="5085715" cy="55836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85715" cy="5583555"/>
            </a:xfrm>
            <a:custGeom>
              <a:avLst/>
              <a:gdLst/>
              <a:ahLst/>
              <a:cxnLst/>
              <a:rect l="l" t="t" r="r" b="b"/>
              <a:pathLst>
                <a:path w="5085715" h="5583555">
                  <a:moveTo>
                    <a:pt x="0" y="0"/>
                  </a:moveTo>
                  <a:lnTo>
                    <a:pt x="5085715" y="0"/>
                  </a:lnTo>
                  <a:lnTo>
                    <a:pt x="5085715" y="5583555"/>
                  </a:lnTo>
                  <a:lnTo>
                    <a:pt x="0" y="55835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57" b="-144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723893" y="2719730"/>
            <a:ext cx="4263466" cy="2843203"/>
            <a:chOff x="0" y="0"/>
            <a:chExt cx="5684622" cy="379093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84647" cy="3790950"/>
            </a:xfrm>
            <a:custGeom>
              <a:avLst/>
              <a:gdLst/>
              <a:ahLst/>
              <a:cxnLst/>
              <a:rect l="l" t="t" r="r" b="b"/>
              <a:pathLst>
                <a:path w="5684647" h="3790950">
                  <a:moveTo>
                    <a:pt x="0" y="0"/>
                  </a:moveTo>
                  <a:lnTo>
                    <a:pt x="5684647" y="0"/>
                  </a:lnTo>
                  <a:lnTo>
                    <a:pt x="5684647" y="3790950"/>
                  </a:lnTo>
                  <a:lnTo>
                    <a:pt x="0" y="3790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901863" y="35157"/>
            <a:ext cx="5336200" cy="6461246"/>
            <a:chOff x="0" y="0"/>
            <a:chExt cx="7114934" cy="86149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114921" cy="8615045"/>
            </a:xfrm>
            <a:custGeom>
              <a:avLst/>
              <a:gdLst/>
              <a:ahLst/>
              <a:cxnLst/>
              <a:rect l="l" t="t" r="r" b="b"/>
              <a:pathLst>
                <a:path w="7114921" h="8615045">
                  <a:moveTo>
                    <a:pt x="0" y="0"/>
                  </a:moveTo>
                  <a:lnTo>
                    <a:pt x="7114921" y="0"/>
                  </a:lnTo>
                  <a:lnTo>
                    <a:pt x="7114921" y="8615045"/>
                  </a:lnTo>
                  <a:lnTo>
                    <a:pt x="0" y="8615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983909" y="1894789"/>
            <a:ext cx="2505075" cy="3785968"/>
            <a:chOff x="0" y="0"/>
            <a:chExt cx="3340100" cy="50479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40100" cy="5047996"/>
            </a:xfrm>
            <a:custGeom>
              <a:avLst/>
              <a:gdLst/>
              <a:ahLst/>
              <a:cxnLst/>
              <a:rect l="l" t="t" r="r" b="b"/>
              <a:pathLst>
                <a:path w="3340100" h="5047996">
                  <a:moveTo>
                    <a:pt x="0" y="0"/>
                  </a:moveTo>
                  <a:lnTo>
                    <a:pt x="3340100" y="0"/>
                  </a:lnTo>
                  <a:lnTo>
                    <a:pt x="3340100" y="5047996"/>
                  </a:lnTo>
                  <a:lnTo>
                    <a:pt x="0" y="50479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093783" y="1873882"/>
            <a:ext cx="3823459" cy="3827793"/>
            <a:chOff x="0" y="0"/>
            <a:chExt cx="5097945" cy="51037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097907" cy="5103749"/>
            </a:xfrm>
            <a:custGeom>
              <a:avLst/>
              <a:gdLst/>
              <a:ahLst/>
              <a:cxnLst/>
              <a:rect l="l" t="t" r="r" b="b"/>
              <a:pathLst>
                <a:path w="5097907" h="5103749">
                  <a:moveTo>
                    <a:pt x="0" y="0"/>
                  </a:moveTo>
                  <a:lnTo>
                    <a:pt x="5097907" y="0"/>
                  </a:lnTo>
                  <a:lnTo>
                    <a:pt x="5097907" y="5103749"/>
                  </a:lnTo>
                  <a:lnTo>
                    <a:pt x="0" y="5103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2105" y="1904552"/>
            <a:ext cx="4381500" cy="3766442"/>
            <a:chOff x="0" y="0"/>
            <a:chExt cx="5842000" cy="502192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42000" cy="5021961"/>
            </a:xfrm>
            <a:custGeom>
              <a:avLst/>
              <a:gdLst/>
              <a:ahLst/>
              <a:cxnLst/>
              <a:rect l="l" t="t" r="r" b="b"/>
              <a:pathLst>
                <a:path w="5842000" h="5021961">
                  <a:moveTo>
                    <a:pt x="0" y="0"/>
                  </a:moveTo>
                  <a:lnTo>
                    <a:pt x="5842000" y="0"/>
                  </a:lnTo>
                  <a:lnTo>
                    <a:pt x="5842000" y="5021961"/>
                  </a:lnTo>
                  <a:lnTo>
                    <a:pt x="0" y="50219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08096" y="1330319"/>
            <a:ext cx="685800" cy="47625"/>
            <a:chOff x="0" y="0"/>
            <a:chExt cx="685800" cy="476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85797" cy="47623"/>
            </a:xfrm>
            <a:custGeom>
              <a:avLst/>
              <a:gdLst/>
              <a:ahLst/>
              <a:cxnLst/>
              <a:rect l="l" t="t" r="r" b="b"/>
              <a:pathLst>
                <a:path w="685797" h="47623">
                  <a:moveTo>
                    <a:pt x="0" y="47623"/>
                  </a:moveTo>
                  <a:lnTo>
                    <a:pt x="685797" y="47623"/>
                  </a:lnTo>
                  <a:lnTo>
                    <a:pt x="6857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93416" y="5860904"/>
            <a:ext cx="7487898" cy="63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Rhonda changed my time horizon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0881" y="572005"/>
            <a:ext cx="5218757" cy="839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59"/>
              </a:lnSpc>
            </a:pPr>
            <a:r>
              <a:rPr lang="en-US" sz="48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Boston Marathon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50231" y="1486186"/>
            <a:ext cx="11110579" cy="4323769"/>
            <a:chOff x="0" y="0"/>
            <a:chExt cx="14814105" cy="57650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814042" cy="5765038"/>
            </a:xfrm>
            <a:custGeom>
              <a:avLst/>
              <a:gdLst/>
              <a:ahLst/>
              <a:cxnLst/>
              <a:rect l="l" t="t" r="r" b="b"/>
              <a:pathLst>
                <a:path w="14814042" h="5765038">
                  <a:moveTo>
                    <a:pt x="0" y="0"/>
                  </a:moveTo>
                  <a:lnTo>
                    <a:pt x="14814042" y="0"/>
                  </a:lnTo>
                  <a:lnTo>
                    <a:pt x="14814042" y="5765038"/>
                  </a:lnTo>
                  <a:lnTo>
                    <a:pt x="0" y="5765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33514" y="1104900"/>
            <a:ext cx="685800" cy="47625"/>
            <a:chOff x="0" y="0"/>
            <a:chExt cx="685800" cy="476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5797" cy="47625"/>
            </a:xfrm>
            <a:custGeom>
              <a:avLst/>
              <a:gdLst/>
              <a:ahLst/>
              <a:cxnLst/>
              <a:rect l="l" t="t" r="r" b="b"/>
              <a:pathLst>
                <a:path w="685797" h="47625">
                  <a:moveTo>
                    <a:pt x="0" y="47625"/>
                  </a:moveTo>
                  <a:lnTo>
                    <a:pt x="685797" y="47625"/>
                  </a:lnTo>
                  <a:lnTo>
                    <a:pt x="6857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3400" y="510045"/>
            <a:ext cx="8660206" cy="606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Parkinson’s progression: Sara’s version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2450" y="5958211"/>
            <a:ext cx="2105539" cy="431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People adapt.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5778" y="-1"/>
            <a:ext cx="8876062" cy="6858000"/>
            <a:chOff x="0" y="0"/>
            <a:chExt cx="11834749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834749" cy="9144000"/>
            </a:xfrm>
            <a:custGeom>
              <a:avLst/>
              <a:gdLst/>
              <a:ahLst/>
              <a:cxnLst/>
              <a:rect l="l" t="t" r="r" b="b"/>
              <a:pathLst>
                <a:path w="11834749" h="9144000">
                  <a:moveTo>
                    <a:pt x="0" y="0"/>
                  </a:moveTo>
                  <a:lnTo>
                    <a:pt x="11834749" y="0"/>
                  </a:lnTo>
                  <a:lnTo>
                    <a:pt x="11834749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50231" y="1486186"/>
            <a:ext cx="3345342" cy="4323769"/>
            <a:chOff x="0" y="0"/>
            <a:chExt cx="4460456" cy="57650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60494" cy="5765038"/>
            </a:xfrm>
            <a:custGeom>
              <a:avLst/>
              <a:gdLst/>
              <a:ahLst/>
              <a:cxnLst/>
              <a:rect l="l" t="t" r="r" b="b"/>
              <a:pathLst>
                <a:path w="4460494" h="5765038">
                  <a:moveTo>
                    <a:pt x="0" y="0"/>
                  </a:moveTo>
                  <a:lnTo>
                    <a:pt x="4460494" y="0"/>
                  </a:lnTo>
                  <a:lnTo>
                    <a:pt x="4460494" y="5765038"/>
                  </a:lnTo>
                  <a:lnTo>
                    <a:pt x="0" y="5765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3211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33514" y="1104900"/>
            <a:ext cx="685800" cy="47625"/>
            <a:chOff x="0" y="0"/>
            <a:chExt cx="685800" cy="476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5797" cy="47625"/>
            </a:xfrm>
            <a:custGeom>
              <a:avLst/>
              <a:gdLst/>
              <a:ahLst/>
              <a:cxnLst/>
              <a:rect l="l" t="t" r="r" b="b"/>
              <a:pathLst>
                <a:path w="685797" h="47625">
                  <a:moveTo>
                    <a:pt x="0" y="47625"/>
                  </a:moveTo>
                  <a:lnTo>
                    <a:pt x="685797" y="47625"/>
                  </a:lnTo>
                  <a:lnTo>
                    <a:pt x="6857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7042" y="3519945"/>
            <a:ext cx="1763773" cy="606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Stage 0: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3400" y="510045"/>
            <a:ext cx="8660206" cy="606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Parkinson’s progression: Sara’s version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505763" y="1691621"/>
            <a:ext cx="6197203" cy="606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Stage -1: Prior to Diagnosis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06686" y="3519945"/>
            <a:ext cx="5004568" cy="606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The Diagnosis Tornado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52450" y="5958211"/>
            <a:ext cx="1259776" cy="431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Stage -1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28593" y="5958211"/>
            <a:ext cx="1151934" cy="431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Stage 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50231" y="1486186"/>
            <a:ext cx="3345342" cy="4323769"/>
            <a:chOff x="0" y="0"/>
            <a:chExt cx="4460456" cy="57650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60494" cy="5765038"/>
            </a:xfrm>
            <a:custGeom>
              <a:avLst/>
              <a:gdLst/>
              <a:ahLst/>
              <a:cxnLst/>
              <a:rect l="l" t="t" r="r" b="b"/>
              <a:pathLst>
                <a:path w="4460494" h="5765038">
                  <a:moveTo>
                    <a:pt x="0" y="0"/>
                  </a:moveTo>
                  <a:lnTo>
                    <a:pt x="4460494" y="0"/>
                  </a:lnTo>
                  <a:lnTo>
                    <a:pt x="4460494" y="5765038"/>
                  </a:lnTo>
                  <a:lnTo>
                    <a:pt x="0" y="5765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96103" r="-13599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45382" y="1116768"/>
            <a:ext cx="685800" cy="47625"/>
            <a:chOff x="0" y="0"/>
            <a:chExt cx="685800" cy="476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5797" cy="47623"/>
            </a:xfrm>
            <a:custGeom>
              <a:avLst/>
              <a:gdLst/>
              <a:ahLst/>
              <a:cxnLst/>
              <a:rect l="l" t="t" r="r" b="b"/>
              <a:pathLst>
                <a:path w="685797" h="47623">
                  <a:moveTo>
                    <a:pt x="0" y="47623"/>
                  </a:moveTo>
                  <a:lnTo>
                    <a:pt x="685797" y="47623"/>
                  </a:lnTo>
                  <a:lnTo>
                    <a:pt x="6857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3400" y="510045"/>
            <a:ext cx="8660206" cy="606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Parkinson’s progression: Sara’s version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2450" y="5958211"/>
            <a:ext cx="1151934" cy="431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Stage 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63873" y="5958211"/>
            <a:ext cx="1151934" cy="431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Stage 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15742" y="2103911"/>
            <a:ext cx="6024572" cy="53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Stage 1: Finding a way forward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78112" y="3241119"/>
            <a:ext cx="3347437" cy="53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Stage 2: The Rise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50240" y="1794843"/>
            <a:ext cx="4595146" cy="4015111"/>
            <a:chOff x="0" y="0"/>
            <a:chExt cx="6126861" cy="535348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26861" cy="5353431"/>
            </a:xfrm>
            <a:custGeom>
              <a:avLst/>
              <a:gdLst/>
              <a:ahLst/>
              <a:cxnLst/>
              <a:rect l="l" t="t" r="r" b="b"/>
              <a:pathLst>
                <a:path w="6126861" h="5353431">
                  <a:moveTo>
                    <a:pt x="0" y="0"/>
                  </a:moveTo>
                  <a:lnTo>
                    <a:pt x="6126861" y="0"/>
                  </a:lnTo>
                  <a:lnTo>
                    <a:pt x="6126861" y="5353431"/>
                  </a:lnTo>
                  <a:lnTo>
                    <a:pt x="0" y="5353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0768" t="-3842" r="-1010" b="-38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33514" y="1211675"/>
            <a:ext cx="685800" cy="47625"/>
            <a:chOff x="0" y="0"/>
            <a:chExt cx="685800" cy="476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5797" cy="47623"/>
            </a:xfrm>
            <a:custGeom>
              <a:avLst/>
              <a:gdLst/>
              <a:ahLst/>
              <a:cxnLst/>
              <a:rect l="l" t="t" r="r" b="b"/>
              <a:pathLst>
                <a:path w="685797" h="47623">
                  <a:moveTo>
                    <a:pt x="0" y="47623"/>
                  </a:moveTo>
                  <a:lnTo>
                    <a:pt x="685797" y="47623"/>
                  </a:lnTo>
                  <a:lnTo>
                    <a:pt x="6857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3400" y="510045"/>
            <a:ext cx="8660206" cy="606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Parkinson’s progression: Sara’s version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2450" y="5958211"/>
            <a:ext cx="1151934" cy="431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Stage 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45888" y="5958211"/>
            <a:ext cx="1151934" cy="431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Stage 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95975" y="3893649"/>
            <a:ext cx="4954543" cy="53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Stage 4: The Grace Stage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895975" y="2195789"/>
            <a:ext cx="5897756" cy="53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Stage 3: The Enduring Warrior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398181" y="604866"/>
            <a:ext cx="3539204" cy="5426135"/>
            <a:chOff x="0" y="0"/>
            <a:chExt cx="4718939" cy="72348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18939" cy="7234809"/>
            </a:xfrm>
            <a:custGeom>
              <a:avLst/>
              <a:gdLst/>
              <a:ahLst/>
              <a:cxnLst/>
              <a:rect l="l" t="t" r="r" b="b"/>
              <a:pathLst>
                <a:path w="4718939" h="7234809">
                  <a:moveTo>
                    <a:pt x="0" y="0"/>
                  </a:moveTo>
                  <a:lnTo>
                    <a:pt x="4718939" y="0"/>
                  </a:lnTo>
                  <a:lnTo>
                    <a:pt x="4718939" y="7234809"/>
                  </a:lnTo>
                  <a:lnTo>
                    <a:pt x="0" y="72348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0185" r="-28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52450" y="1381544"/>
            <a:ext cx="3363658" cy="3692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54"/>
              </a:lnSpc>
            </a:pPr>
            <a:r>
              <a:rPr lang="en-US" sz="57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The book I needed</a:t>
            </a:r>
          </a:p>
          <a:p>
            <a:pPr algn="l">
              <a:lnSpc>
                <a:spcPts val="3199"/>
              </a:lnSpc>
            </a:pPr>
            <a:r>
              <a:rPr lang="en-US" sz="27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The science.</a:t>
            </a:r>
          </a:p>
          <a:p>
            <a:pPr algn="l">
              <a:lnSpc>
                <a:spcPts val="3199"/>
              </a:lnSpc>
            </a:pPr>
            <a:r>
              <a:rPr lang="en-US" sz="27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The lived experience. And pictures.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665969" y="1621869"/>
            <a:ext cx="3319567" cy="3319567"/>
            <a:chOff x="0" y="0"/>
            <a:chExt cx="4426090" cy="44260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26077" cy="4426077"/>
            </a:xfrm>
            <a:custGeom>
              <a:avLst/>
              <a:gdLst/>
              <a:ahLst/>
              <a:cxnLst/>
              <a:rect l="l" t="t" r="r" b="b"/>
              <a:pathLst>
                <a:path w="4426077" h="4426077">
                  <a:moveTo>
                    <a:pt x="0" y="0"/>
                  </a:moveTo>
                  <a:lnTo>
                    <a:pt x="4426077" y="0"/>
                  </a:lnTo>
                  <a:lnTo>
                    <a:pt x="4426077" y="4426077"/>
                  </a:lnTo>
                  <a:lnTo>
                    <a:pt x="0" y="4426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20602" y="1779822"/>
            <a:ext cx="3205429" cy="3205429"/>
            <a:chOff x="0" y="0"/>
            <a:chExt cx="4273906" cy="42739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73931" cy="4273931"/>
            </a:xfrm>
            <a:custGeom>
              <a:avLst/>
              <a:gdLst/>
              <a:ahLst/>
              <a:cxnLst/>
              <a:rect l="l" t="t" r="r" b="b"/>
              <a:pathLst>
                <a:path w="4273931" h="4273931">
                  <a:moveTo>
                    <a:pt x="0" y="0"/>
                  </a:moveTo>
                  <a:lnTo>
                    <a:pt x="4273931" y="0"/>
                  </a:lnTo>
                  <a:lnTo>
                    <a:pt x="4273931" y="4273931"/>
                  </a:lnTo>
                  <a:lnTo>
                    <a:pt x="0" y="42739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916556" y="1425835"/>
            <a:ext cx="4358783" cy="4401483"/>
            <a:chOff x="0" y="0"/>
            <a:chExt cx="5811710" cy="58686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11774" cy="5868670"/>
            </a:xfrm>
            <a:custGeom>
              <a:avLst/>
              <a:gdLst/>
              <a:ahLst/>
              <a:cxnLst/>
              <a:rect l="l" t="t" r="r" b="b"/>
              <a:pathLst>
                <a:path w="5811774" h="5868670">
                  <a:moveTo>
                    <a:pt x="0" y="0"/>
                  </a:moveTo>
                  <a:lnTo>
                    <a:pt x="5811774" y="0"/>
                  </a:lnTo>
                  <a:lnTo>
                    <a:pt x="5811774" y="5868670"/>
                  </a:lnTo>
                  <a:lnTo>
                    <a:pt x="0" y="5868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6809" r="-78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31822" y="881243"/>
            <a:ext cx="685800" cy="47625"/>
            <a:chOff x="0" y="0"/>
            <a:chExt cx="685800" cy="476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85797" cy="47623"/>
            </a:xfrm>
            <a:custGeom>
              <a:avLst/>
              <a:gdLst/>
              <a:ahLst/>
              <a:cxnLst/>
              <a:rect l="l" t="t" r="r" b="b"/>
              <a:pathLst>
                <a:path w="685797" h="47623">
                  <a:moveTo>
                    <a:pt x="0" y="47623"/>
                  </a:moveTo>
                  <a:lnTo>
                    <a:pt x="685797" y="47623"/>
                  </a:lnTo>
                  <a:lnTo>
                    <a:pt x="6857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73710" y="291703"/>
            <a:ext cx="6877879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Keep making the lists longer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51170" y="5072853"/>
            <a:ext cx="2357980" cy="1081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2"/>
              </a:lnSpc>
            </a:pPr>
            <a:r>
              <a:rPr lang="en-US" sz="29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What is good</a:t>
            </a:r>
          </a:p>
          <a:p>
            <a:pPr algn="ctr">
              <a:lnSpc>
                <a:spcPts val="3912"/>
              </a:lnSpc>
            </a:pPr>
            <a:r>
              <a:rPr lang="en-US" sz="2100">
                <a:solidFill>
                  <a:srgbClr val="CF2328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84808" y="5206203"/>
            <a:ext cx="2838307" cy="499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29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What I still want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63419" y="5782580"/>
            <a:ext cx="75628" cy="363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CF2328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67626" y="5218900"/>
            <a:ext cx="3089024" cy="499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29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What I have done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033778" y="5808831"/>
            <a:ext cx="75628" cy="363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CF2328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01224" y="5782580"/>
            <a:ext cx="1617945" cy="363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CF2328"/>
                </a:solidFill>
                <a:latin typeface="Helvetica"/>
                <a:ea typeface="Helvetica"/>
                <a:cs typeface="Helvetica"/>
                <a:sym typeface="Helvetica"/>
              </a:rPr>
              <a:t>Gratitude</a:t>
            </a:r>
            <a:r>
              <a:rPr lang="en-US" sz="21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100">
                <a:solidFill>
                  <a:srgbClr val="CF2328"/>
                </a:solidFill>
                <a:latin typeface="Helvetica"/>
                <a:ea typeface="Helvetica"/>
                <a:cs typeface="Helvetica"/>
                <a:sym typeface="Helvetica"/>
              </a:rPr>
              <a:t>List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433384" y="5782580"/>
            <a:ext cx="937593" cy="363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CF2328"/>
                </a:solidFill>
                <a:latin typeface="Helvetica"/>
                <a:ea typeface="Helvetica"/>
                <a:cs typeface="Helvetica"/>
                <a:sym typeface="Helvetica"/>
              </a:rPr>
              <a:t>Life</a:t>
            </a:r>
            <a:r>
              <a:rPr lang="en-US" sz="21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100">
                <a:solidFill>
                  <a:srgbClr val="CF2328"/>
                </a:solidFill>
                <a:latin typeface="Helvetica"/>
                <a:ea typeface="Helvetica"/>
                <a:cs typeface="Helvetica"/>
                <a:sym typeface="Helvetica"/>
              </a:rPr>
              <a:t>List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426130" y="5808831"/>
            <a:ext cx="1693250" cy="363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CF2328"/>
                </a:solidFill>
                <a:latin typeface="Helvetica"/>
                <a:ea typeface="Helvetica"/>
                <a:cs typeface="Helvetica"/>
                <a:sym typeface="Helvetica"/>
              </a:rPr>
              <a:t>RockStarList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036630" y="262242"/>
            <a:ext cx="6333525" cy="6333525"/>
            <a:chOff x="0" y="0"/>
            <a:chExt cx="8444700" cy="84447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444738" cy="8444738"/>
            </a:xfrm>
            <a:custGeom>
              <a:avLst/>
              <a:gdLst/>
              <a:ahLst/>
              <a:cxnLst/>
              <a:rect l="l" t="t" r="r" b="b"/>
              <a:pathLst>
                <a:path w="8444738" h="8444738">
                  <a:moveTo>
                    <a:pt x="0" y="0"/>
                  </a:moveTo>
                  <a:lnTo>
                    <a:pt x="8444738" y="0"/>
                  </a:lnTo>
                  <a:lnTo>
                    <a:pt x="8444738" y="8444738"/>
                  </a:lnTo>
                  <a:lnTo>
                    <a:pt x="0" y="84447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57251" y="1247270"/>
            <a:ext cx="685800" cy="47625"/>
            <a:chOff x="0" y="0"/>
            <a:chExt cx="685800" cy="476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5798" cy="47623"/>
            </a:xfrm>
            <a:custGeom>
              <a:avLst/>
              <a:gdLst/>
              <a:ahLst/>
              <a:cxnLst/>
              <a:rect l="l" t="t" r="r" b="b"/>
              <a:pathLst>
                <a:path w="685798" h="47623">
                  <a:moveTo>
                    <a:pt x="0" y="47623"/>
                  </a:moveTo>
                  <a:lnTo>
                    <a:pt x="685798" y="47623"/>
                  </a:lnTo>
                  <a:lnTo>
                    <a:pt x="6857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3400" y="569785"/>
            <a:ext cx="6063282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The Epic Shit Hypothesis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1500" y="1988649"/>
            <a:ext cx="2564892" cy="1100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98"/>
              </a:lnSpc>
            </a:pPr>
            <a:r>
              <a:rPr lang="en-US" sz="36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This feels impossible.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71500" y="3626949"/>
            <a:ext cx="1787309" cy="1100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98"/>
              </a:lnSpc>
            </a:pPr>
            <a:r>
              <a:rPr lang="en-US" sz="36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What if</a:t>
            </a:r>
          </a:p>
          <a:p>
            <a:pPr algn="l">
              <a:lnSpc>
                <a:spcPts val="4298"/>
              </a:lnSpc>
            </a:pPr>
            <a:r>
              <a:rPr lang="en-US" sz="36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I could?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382518" y="1109653"/>
            <a:ext cx="7967691" cy="5311797"/>
            <a:chOff x="0" y="0"/>
            <a:chExt cx="10623588" cy="708239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623550" cy="7082409"/>
            </a:xfrm>
            <a:custGeom>
              <a:avLst/>
              <a:gdLst/>
              <a:ahLst/>
              <a:cxnLst/>
              <a:rect l="l" t="t" r="r" b="b"/>
              <a:pathLst>
                <a:path w="10623550" h="7082409">
                  <a:moveTo>
                    <a:pt x="0" y="0"/>
                  </a:moveTo>
                  <a:lnTo>
                    <a:pt x="10623550" y="0"/>
                  </a:lnTo>
                  <a:lnTo>
                    <a:pt x="10623550" y="7082409"/>
                  </a:lnTo>
                  <a:lnTo>
                    <a:pt x="0" y="70824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1211675"/>
            <a:ext cx="685800" cy="47625"/>
            <a:chOff x="0" y="0"/>
            <a:chExt cx="685800" cy="476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5797" cy="47623"/>
            </a:xfrm>
            <a:custGeom>
              <a:avLst/>
              <a:gdLst/>
              <a:ahLst/>
              <a:cxnLst/>
              <a:rect l="l" t="t" r="r" b="b"/>
              <a:pathLst>
                <a:path w="685797" h="47623">
                  <a:moveTo>
                    <a:pt x="0" y="47623"/>
                  </a:moveTo>
                  <a:lnTo>
                    <a:pt x="685797" y="47623"/>
                  </a:lnTo>
                  <a:lnTo>
                    <a:pt x="6857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3400" y="569785"/>
            <a:ext cx="6924199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The Dangers of Bubble Wrap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72220" y="-158086"/>
            <a:ext cx="11201067" cy="7467381"/>
            <a:chOff x="0" y="0"/>
            <a:chExt cx="14934755" cy="99565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934819" cy="9956546"/>
            </a:xfrm>
            <a:custGeom>
              <a:avLst/>
              <a:gdLst/>
              <a:ahLst/>
              <a:cxnLst/>
              <a:rect l="l" t="t" r="r" b="b"/>
              <a:pathLst>
                <a:path w="14934819" h="9956546">
                  <a:moveTo>
                    <a:pt x="0" y="0"/>
                  </a:moveTo>
                  <a:lnTo>
                    <a:pt x="14934819" y="0"/>
                  </a:lnTo>
                  <a:lnTo>
                    <a:pt x="14934819" y="9956546"/>
                  </a:lnTo>
                  <a:lnTo>
                    <a:pt x="0" y="9956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79286" y="1247270"/>
            <a:ext cx="685800" cy="47625"/>
            <a:chOff x="0" y="0"/>
            <a:chExt cx="685800" cy="476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5798" cy="47623"/>
            </a:xfrm>
            <a:custGeom>
              <a:avLst/>
              <a:gdLst/>
              <a:ahLst/>
              <a:cxnLst/>
              <a:rect l="l" t="t" r="r" b="b"/>
              <a:pathLst>
                <a:path w="685798" h="47623">
                  <a:moveTo>
                    <a:pt x="0" y="47623"/>
                  </a:moveTo>
                  <a:lnTo>
                    <a:pt x="685798" y="47623"/>
                  </a:lnTo>
                  <a:lnTo>
                    <a:pt x="6857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48005" y="541020"/>
            <a:ext cx="5814746" cy="703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Humans make mistakes.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04863" y="5745413"/>
            <a:ext cx="5432774" cy="582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>
                <a:solidFill>
                  <a:srgbClr val="CF2328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Build layers of protection.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036783" y="1004268"/>
            <a:ext cx="5792629" cy="5792629"/>
            <a:chOff x="0" y="0"/>
            <a:chExt cx="7723505" cy="77235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723505" cy="7723505"/>
            </a:xfrm>
            <a:custGeom>
              <a:avLst/>
              <a:gdLst/>
              <a:ahLst/>
              <a:cxnLst/>
              <a:rect l="l" t="t" r="r" b="b"/>
              <a:pathLst>
                <a:path w="7723505" h="7723505">
                  <a:moveTo>
                    <a:pt x="0" y="0"/>
                  </a:moveTo>
                  <a:lnTo>
                    <a:pt x="7723505" y="0"/>
                  </a:lnTo>
                  <a:lnTo>
                    <a:pt x="7723505" y="7723505"/>
                  </a:lnTo>
                  <a:lnTo>
                    <a:pt x="0" y="7723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1500" y="1405652"/>
            <a:ext cx="5992035" cy="4533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Don’t shoot</a:t>
            </a:r>
          </a:p>
          <a:p>
            <a:pPr algn="l">
              <a:lnSpc>
                <a:spcPts val="6599"/>
              </a:lnSpc>
            </a:pPr>
            <a:r>
              <a:rPr lang="en-US" sz="54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the messenger.</a:t>
            </a:r>
          </a:p>
          <a:p>
            <a:pPr algn="l">
              <a:lnSpc>
                <a:spcPts val="7319"/>
              </a:lnSpc>
            </a:pPr>
            <a:r>
              <a:rPr lang="en-US" sz="6099" b="1">
                <a:solidFill>
                  <a:srgbClr val="CF2328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Thank them.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Listen. Get curious. Decide what happens next.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84653" y="1472394"/>
            <a:ext cx="4675613" cy="4681576"/>
            <a:chOff x="0" y="0"/>
            <a:chExt cx="6234151" cy="62421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34176" cy="6242050"/>
            </a:xfrm>
            <a:custGeom>
              <a:avLst/>
              <a:gdLst/>
              <a:ahLst/>
              <a:cxnLst/>
              <a:rect l="l" t="t" r="r" b="b"/>
              <a:pathLst>
                <a:path w="6234176" h="6242050">
                  <a:moveTo>
                    <a:pt x="0" y="0"/>
                  </a:moveTo>
                  <a:lnTo>
                    <a:pt x="6234176" y="0"/>
                  </a:lnTo>
                  <a:lnTo>
                    <a:pt x="6234176" y="6242050"/>
                  </a:lnTo>
                  <a:lnTo>
                    <a:pt x="0" y="62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57251" y="1119378"/>
            <a:ext cx="717966" cy="49025"/>
            <a:chOff x="0" y="0"/>
            <a:chExt cx="717969" cy="490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17936" cy="49021"/>
            </a:xfrm>
            <a:custGeom>
              <a:avLst/>
              <a:gdLst/>
              <a:ahLst/>
              <a:cxnLst/>
              <a:rect l="l" t="t" r="r" b="b"/>
              <a:pathLst>
                <a:path w="717936" h="49021">
                  <a:moveTo>
                    <a:pt x="0" y="49021"/>
                  </a:moveTo>
                  <a:lnTo>
                    <a:pt x="717936" y="49021"/>
                  </a:lnTo>
                  <a:lnTo>
                    <a:pt x="7179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3400" y="550735"/>
            <a:ext cx="5137537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Ask a better question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86550" y="2117169"/>
            <a:ext cx="1785957" cy="951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1"/>
              </a:lnSpc>
            </a:pPr>
            <a:r>
              <a:rPr lang="en-US" sz="3099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How does this end?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77025" y="4076995"/>
            <a:ext cx="2840469" cy="142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7"/>
              </a:lnSpc>
            </a:pPr>
            <a:r>
              <a:rPr lang="en-US" sz="4700" b="1">
                <a:solidFill>
                  <a:srgbClr val="CF2328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What can I do now?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50112" y="1555966"/>
            <a:ext cx="2281266" cy="3203153"/>
            <a:chOff x="0" y="0"/>
            <a:chExt cx="3041688" cy="427087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41650" cy="4270883"/>
            </a:xfrm>
            <a:custGeom>
              <a:avLst/>
              <a:gdLst/>
              <a:ahLst/>
              <a:cxnLst/>
              <a:rect l="l" t="t" r="r" b="b"/>
              <a:pathLst>
                <a:path w="3041650" h="4270883">
                  <a:moveTo>
                    <a:pt x="0" y="0"/>
                  </a:moveTo>
                  <a:lnTo>
                    <a:pt x="3041650" y="0"/>
                  </a:lnTo>
                  <a:lnTo>
                    <a:pt x="3041650" y="4270883"/>
                  </a:lnTo>
                  <a:lnTo>
                    <a:pt x="0" y="42708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612862" y="1552899"/>
            <a:ext cx="2928176" cy="3209287"/>
            <a:chOff x="0" y="0"/>
            <a:chExt cx="3904234" cy="42790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904234" cy="4279011"/>
            </a:xfrm>
            <a:custGeom>
              <a:avLst/>
              <a:gdLst/>
              <a:ahLst/>
              <a:cxnLst/>
              <a:rect l="l" t="t" r="r" b="b"/>
              <a:pathLst>
                <a:path w="3904234" h="4279011">
                  <a:moveTo>
                    <a:pt x="0" y="0"/>
                  </a:moveTo>
                  <a:lnTo>
                    <a:pt x="3904234" y="0"/>
                  </a:lnTo>
                  <a:lnTo>
                    <a:pt x="3904234" y="4279011"/>
                  </a:lnTo>
                  <a:lnTo>
                    <a:pt x="0" y="4279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718328" y="1552575"/>
            <a:ext cx="2489654" cy="3209925"/>
            <a:chOff x="0" y="0"/>
            <a:chExt cx="3319539" cy="42799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319526" cy="4279900"/>
            </a:xfrm>
            <a:custGeom>
              <a:avLst/>
              <a:gdLst/>
              <a:ahLst/>
              <a:cxnLst/>
              <a:rect l="l" t="t" r="r" b="b"/>
              <a:pathLst>
                <a:path w="3319526" h="4279900">
                  <a:moveTo>
                    <a:pt x="0" y="0"/>
                  </a:moveTo>
                  <a:lnTo>
                    <a:pt x="3319526" y="0"/>
                  </a:lnTo>
                  <a:lnTo>
                    <a:pt x="3319526" y="4279900"/>
                  </a:lnTo>
                  <a:lnTo>
                    <a:pt x="0" y="4279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33514" y="1104900"/>
            <a:ext cx="685800" cy="47625"/>
            <a:chOff x="0" y="0"/>
            <a:chExt cx="685800" cy="476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85797" cy="47625"/>
            </a:xfrm>
            <a:custGeom>
              <a:avLst/>
              <a:gdLst/>
              <a:ahLst/>
              <a:cxnLst/>
              <a:rect l="l" t="t" r="r" b="b"/>
              <a:pathLst>
                <a:path w="685797" h="47625">
                  <a:moveTo>
                    <a:pt x="0" y="47625"/>
                  </a:moveTo>
                  <a:lnTo>
                    <a:pt x="685797" y="47625"/>
                  </a:lnTo>
                  <a:lnTo>
                    <a:pt x="6857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33400" y="541210"/>
            <a:ext cx="6457340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Advocacy began with Jana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5800" y="5031696"/>
            <a:ext cx="2312346" cy="363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Sara Whittingham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00105" y="5481828"/>
            <a:ext cx="54016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72000" y="5031696"/>
            <a:ext cx="1361151" cy="363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Jana Reed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186305" y="5481828"/>
            <a:ext cx="54016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458200" y="5031696"/>
            <a:ext cx="1693574" cy="363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Erika Neitzke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072505" y="5481828"/>
            <a:ext cx="54016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85800" y="5481828"/>
            <a:ext cx="1112834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USAFA</a:t>
            </a:r>
            <a:r>
              <a:rPr lang="en-US" sz="1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15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1996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72000" y="5481828"/>
            <a:ext cx="1112834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USAFA</a:t>
            </a:r>
            <a:r>
              <a:rPr lang="en-US" sz="1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15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1995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458200" y="5481828"/>
            <a:ext cx="1112834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USAFA</a:t>
            </a:r>
            <a:r>
              <a:rPr lang="en-US" sz="1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15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2000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95325" y="6017819"/>
            <a:ext cx="5139652" cy="334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Three women. Three nearby Academy classes.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52450" y="1564996"/>
            <a:ext cx="3800475" cy="4537634"/>
            <a:chOff x="0" y="0"/>
            <a:chExt cx="5067300" cy="60501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067300" cy="6050153"/>
            </a:xfrm>
            <a:custGeom>
              <a:avLst/>
              <a:gdLst/>
              <a:ahLst/>
              <a:cxnLst/>
              <a:rect l="l" t="t" r="r" b="b"/>
              <a:pathLst>
                <a:path w="5067300" h="6050153">
                  <a:moveTo>
                    <a:pt x="0" y="0"/>
                  </a:moveTo>
                  <a:lnTo>
                    <a:pt x="5067300" y="0"/>
                  </a:lnTo>
                  <a:lnTo>
                    <a:pt x="5067300" y="6050153"/>
                  </a:lnTo>
                  <a:lnTo>
                    <a:pt x="0" y="6050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33514" y="1104900"/>
            <a:ext cx="685800" cy="47625"/>
            <a:chOff x="0" y="0"/>
            <a:chExt cx="685800" cy="476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5797" cy="47625"/>
            </a:xfrm>
            <a:custGeom>
              <a:avLst/>
              <a:gdLst/>
              <a:ahLst/>
              <a:cxnLst/>
              <a:rect l="l" t="t" r="r" b="b"/>
              <a:pathLst>
                <a:path w="685797" h="47625">
                  <a:moveTo>
                    <a:pt x="0" y="47625"/>
                  </a:moveTo>
                  <a:lnTo>
                    <a:pt x="685797" y="47625"/>
                  </a:lnTo>
                  <a:lnTo>
                    <a:pt x="6857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71500" y="6167276"/>
            <a:ext cx="5334181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Claims: Sara’s FOIA findings. Cohort: Goldman et al., JAMA Neurology, 2023.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3400" y="522160"/>
            <a:ext cx="5502402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Keep asking questions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43475" y="4696082"/>
            <a:ext cx="4367155" cy="682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"/>
              </a:lnSpc>
            </a:pPr>
            <a:r>
              <a:rPr lang="en-US" sz="20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Camp Lejeune cohort</a:t>
            </a:r>
          </a:p>
          <a:p>
            <a:pPr algn="l">
              <a:lnSpc>
                <a:spcPts val="1200"/>
              </a:lnSpc>
            </a:pPr>
            <a:r>
              <a:rPr lang="en-US" sz="24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70% higher odds of Parkinson’s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33950" y="1533782"/>
            <a:ext cx="1166479" cy="349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More than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86325" y="2079593"/>
            <a:ext cx="2301907" cy="1709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40"/>
              </a:lnSpc>
            </a:pPr>
            <a:r>
              <a:rPr lang="en-US" sz="7100" b="1">
                <a:solidFill>
                  <a:srgbClr val="CF2328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6,000</a:t>
            </a:r>
            <a:r>
              <a:rPr lang="en-US" sz="71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43475" y="3333779"/>
            <a:ext cx="3609994" cy="819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9"/>
              </a:lnSpc>
            </a:pPr>
            <a:r>
              <a:rPr lang="en-US" sz="27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post-9/11veterans filed Parkinson’s</a:t>
            </a:r>
            <a:r>
              <a:rPr lang="en-US" sz="2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7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claims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684863" y="5386578"/>
            <a:ext cx="54016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943475" y="5386578"/>
            <a:ext cx="3272923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Adjusted</a:t>
            </a:r>
            <a:r>
              <a:rPr lang="en-US" sz="1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15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OR</a:t>
            </a:r>
            <a:r>
              <a:rPr lang="en-US" sz="1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15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1.70(95%</a:t>
            </a:r>
            <a:r>
              <a:rPr lang="en-US" sz="1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15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CI1.39–2.07)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59234" y="1428750"/>
            <a:ext cx="3367907" cy="4695825"/>
            <a:chOff x="0" y="0"/>
            <a:chExt cx="4490542" cy="6261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90593" cy="6261100"/>
            </a:xfrm>
            <a:custGeom>
              <a:avLst/>
              <a:gdLst/>
              <a:ahLst/>
              <a:cxnLst/>
              <a:rect l="l" t="t" r="r" b="b"/>
              <a:pathLst>
                <a:path w="4490593" h="6261100">
                  <a:moveTo>
                    <a:pt x="0" y="0"/>
                  </a:moveTo>
                  <a:lnTo>
                    <a:pt x="4490593" y="0"/>
                  </a:lnTo>
                  <a:lnTo>
                    <a:pt x="4490593" y="6261100"/>
                  </a:lnTo>
                  <a:lnTo>
                    <a:pt x="0" y="626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33514" y="1104900"/>
            <a:ext cx="685800" cy="47625"/>
            <a:chOff x="0" y="0"/>
            <a:chExt cx="685800" cy="476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5797" cy="47625"/>
            </a:xfrm>
            <a:custGeom>
              <a:avLst/>
              <a:gdLst/>
              <a:ahLst/>
              <a:cxnLst/>
              <a:rect l="l" t="t" r="r" b="b"/>
              <a:pathLst>
                <a:path w="685797" h="47625">
                  <a:moveTo>
                    <a:pt x="0" y="47625"/>
                  </a:moveTo>
                  <a:lnTo>
                    <a:pt x="685797" y="47625"/>
                  </a:lnTo>
                  <a:lnTo>
                    <a:pt x="6857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212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3400" y="512636"/>
            <a:ext cx="4305014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A seat at the table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10200" y="1914820"/>
            <a:ext cx="2911221" cy="2137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7"/>
              </a:lnSpc>
            </a:pPr>
            <a:r>
              <a:rPr lang="en-US" sz="47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Research. Care. Services.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38775" y="4872361"/>
            <a:ext cx="4212184" cy="765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Crew Resource Management on a much larger scale.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" y="6196203"/>
            <a:ext cx="2188712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655E55"/>
                </a:solidFill>
                <a:latin typeface="Helvetica"/>
                <a:ea typeface="Helvetica"/>
                <a:cs typeface="Helvetica"/>
                <a:sym typeface="Helvetica"/>
              </a:rPr>
              <a:t>Parkinson’s Policy Forum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295325" y="291513"/>
            <a:ext cx="7601483" cy="6086532"/>
            <a:chOff x="0" y="0"/>
            <a:chExt cx="10135311" cy="81153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135362" cy="8115427"/>
            </a:xfrm>
            <a:custGeom>
              <a:avLst/>
              <a:gdLst/>
              <a:ahLst/>
              <a:cxnLst/>
              <a:rect l="l" t="t" r="r" b="b"/>
              <a:pathLst>
                <a:path w="10135362" h="8115427">
                  <a:moveTo>
                    <a:pt x="0" y="0"/>
                  </a:moveTo>
                  <a:lnTo>
                    <a:pt x="10135362" y="0"/>
                  </a:lnTo>
                  <a:lnTo>
                    <a:pt x="10135362" y="8115427"/>
                  </a:lnTo>
                  <a:lnTo>
                    <a:pt x="0" y="8115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0707" b="-258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457950"/>
            <a:ext cx="12192000" cy="400050"/>
            <a:chOff x="0" y="0"/>
            <a:chExt cx="12192000" cy="400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400050"/>
            </a:xfrm>
            <a:custGeom>
              <a:avLst/>
              <a:gdLst/>
              <a:ahLst/>
              <a:cxnLst/>
              <a:rect l="l" t="t" r="r" b="b"/>
              <a:pathLst>
                <a:path w="12192000" h="400050">
                  <a:moveTo>
                    <a:pt x="0" y="400050"/>
                  </a:moveTo>
                  <a:lnTo>
                    <a:pt x="12192000" y="400050"/>
                  </a:lnTo>
                  <a:lnTo>
                    <a:pt x="1219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232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71500" y="3951284"/>
            <a:ext cx="11020425" cy="12706"/>
            <a:chOff x="0" y="0"/>
            <a:chExt cx="11020425" cy="127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020425" cy="12698"/>
            </a:xfrm>
            <a:custGeom>
              <a:avLst/>
              <a:gdLst/>
              <a:ahLst/>
              <a:cxnLst/>
              <a:rect l="l" t="t" r="r" b="b"/>
              <a:pathLst>
                <a:path w="11020425" h="12698">
                  <a:moveTo>
                    <a:pt x="0" y="12698"/>
                  </a:moveTo>
                  <a:lnTo>
                    <a:pt x="11020425" y="12698"/>
                  </a:lnTo>
                  <a:lnTo>
                    <a:pt x="110204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C5B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71500" y="6195260"/>
            <a:ext cx="2930519" cy="9392"/>
            <a:chOff x="0" y="0"/>
            <a:chExt cx="2930525" cy="939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30531" cy="9401"/>
            </a:xfrm>
            <a:custGeom>
              <a:avLst/>
              <a:gdLst/>
              <a:ahLst/>
              <a:cxnLst/>
              <a:rect l="l" t="t" r="r" b="b"/>
              <a:pathLst>
                <a:path w="2930531" h="9401">
                  <a:moveTo>
                    <a:pt x="0" y="0"/>
                  </a:moveTo>
                  <a:lnTo>
                    <a:pt x="2930531" y="0"/>
                  </a:lnTo>
                  <a:lnTo>
                    <a:pt x="2930531" y="9401"/>
                  </a:lnTo>
                  <a:lnTo>
                    <a:pt x="0" y="940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71500" y="3605365"/>
            <a:ext cx="1829791" cy="10020"/>
            <a:chOff x="0" y="0"/>
            <a:chExt cx="1829791" cy="10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29815" cy="10032"/>
            </a:xfrm>
            <a:custGeom>
              <a:avLst/>
              <a:gdLst/>
              <a:ahLst/>
              <a:cxnLst/>
              <a:rect l="l" t="t" r="r" b="b"/>
              <a:pathLst>
                <a:path w="1829815" h="10032">
                  <a:moveTo>
                    <a:pt x="0" y="0"/>
                  </a:moveTo>
                  <a:lnTo>
                    <a:pt x="1829815" y="0"/>
                  </a:lnTo>
                  <a:lnTo>
                    <a:pt x="1829815" y="10032"/>
                  </a:lnTo>
                  <a:lnTo>
                    <a:pt x="0" y="10032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33400" y="6586376"/>
            <a:ext cx="15635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Sara Whittingham, MD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52450" y="280826"/>
            <a:ext cx="1062428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655E55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REFERENCES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3400" y="703135"/>
            <a:ext cx="4380843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Selected evidence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71500" y="1700184"/>
            <a:ext cx="1172670" cy="387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Exercise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2518" y="2169728"/>
            <a:ext cx="68428" cy="334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71500" y="4376709"/>
            <a:ext cx="2502532" cy="387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24221F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Military exposures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99111" y="4834490"/>
            <a:ext cx="64818" cy="329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71500" y="2169728"/>
            <a:ext cx="5418344" cy="334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AlbertsJL, Rosenfeldt AB, Lopez-Lennon C, et al.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71500" y="2490397"/>
            <a:ext cx="7984969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lang="en-US" sz="1899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An Exercise Prescription to Slow the Progression of Parkinson’s Disease. MDS Congress 2025. Movement Disorders. 2025;40(suppl 1).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71500" y="3426666"/>
            <a:ext cx="1866500" cy="281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FF"/>
                </a:solidFill>
                <a:latin typeface="Helvetica"/>
                <a:ea typeface="Helvetica"/>
                <a:cs typeface="Helvetica"/>
                <a:sym typeface="Helvetica"/>
                <a:hlinkClick r:id="rId2" tooltip="https://www.mdsabstracts.org/abstract/an-exercise-prescription-to-slow-the-progression-of-parkinsons-disease/"/>
              </a:rPr>
              <a:t>Conference abstract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71500" y="4834490"/>
            <a:ext cx="4609224" cy="329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GoldmanSM,WeaverFM, Stroupe KT, et al.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71500" y="5151987"/>
            <a:ext cx="9357398" cy="570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9"/>
              </a:lnSpc>
            </a:pPr>
            <a:r>
              <a:rPr lang="en-US" sz="1800">
                <a:solidFill>
                  <a:srgbClr val="24221F"/>
                </a:solidFill>
                <a:latin typeface="Helvetica"/>
                <a:ea typeface="Helvetica"/>
                <a:cs typeface="Helvetica"/>
                <a:sym typeface="Helvetica"/>
              </a:rPr>
              <a:t>Risk of Parkinson Disease Among Service Members at Marine Corps Base Camp Lejeune. JAMA Neurology. 2023;80(7):673–681.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71500" y="6024753"/>
            <a:ext cx="2989269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FF"/>
                </a:solidFill>
                <a:latin typeface="Helvetica"/>
                <a:ea typeface="Helvetica"/>
                <a:cs typeface="Helvetica"/>
                <a:sym typeface="Helvetica"/>
                <a:hlinkClick r:id="rId3" tooltip="https://jamanetwork.com/journals/jamaneurology/fullarticle/2805037"/>
              </a:rPr>
              <a:t>doi:10.1001/jamaneurol.2023.1168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625</Words>
  <Application>Microsoft Office PowerPoint</Application>
  <PresentationFormat>Widescreen</PresentationFormat>
  <Paragraphs>147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Helvetica Bold</vt:lpstr>
      <vt:lpstr>Helvetica Bold Italics</vt:lpstr>
      <vt:lpstr>Arial Bold</vt:lpstr>
      <vt:lpstr>Arial</vt:lpstr>
      <vt:lpstr>Calibri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Owner</dc:creator>
  <cp:lastModifiedBy>Joni Den Hoed</cp:lastModifiedBy>
  <cp:revision>1</cp:revision>
  <dcterms:created xsi:type="dcterms:W3CDTF">2006-08-16T00:00:00Z</dcterms:created>
  <dcterms:modified xsi:type="dcterms:W3CDTF">2026-09-23T17:48:42Z</dcterms:modified>
  <dc:identifier>DAHWCfJ29Ww</dc:identifier>
</cp:coreProperties>
</file>